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Lst>
  <p:notesMasterIdLst>
    <p:notesMasterId r:id="rId287"/>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531"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53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533"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32" r:id="rId188"/>
    <p:sldId id="433" r:id="rId189"/>
    <p:sldId id="434" r:id="rId190"/>
    <p:sldId id="435" r:id="rId191"/>
    <p:sldId id="436" r:id="rId192"/>
    <p:sldId id="437" r:id="rId193"/>
    <p:sldId id="438" r:id="rId194"/>
    <p:sldId id="439" r:id="rId195"/>
    <p:sldId id="440" r:id="rId196"/>
    <p:sldId id="441" r:id="rId197"/>
    <p:sldId id="442"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494" r:id="rId250"/>
    <p:sldId id="495" r:id="rId251"/>
    <p:sldId id="496" r:id="rId252"/>
    <p:sldId id="497" r:id="rId253"/>
    <p:sldId id="498" r:id="rId254"/>
    <p:sldId id="499" r:id="rId255"/>
    <p:sldId id="500" r:id="rId256"/>
    <p:sldId id="501" r:id="rId257"/>
    <p:sldId id="502" r:id="rId258"/>
    <p:sldId id="503" r:id="rId259"/>
    <p:sldId id="504" r:id="rId260"/>
    <p:sldId id="505" r:id="rId261"/>
    <p:sldId id="506" r:id="rId262"/>
    <p:sldId id="507" r:id="rId263"/>
    <p:sldId id="508" r:id="rId264"/>
    <p:sldId id="509" r:id="rId265"/>
    <p:sldId id="510" r:id="rId266"/>
    <p:sldId id="511" r:id="rId267"/>
    <p:sldId id="512" r:id="rId268"/>
    <p:sldId id="513" r:id="rId269"/>
    <p:sldId id="514" r:id="rId270"/>
    <p:sldId id="515" r:id="rId271"/>
    <p:sldId id="516" r:id="rId272"/>
    <p:sldId id="517" r:id="rId273"/>
    <p:sldId id="518" r:id="rId274"/>
    <p:sldId id="519" r:id="rId275"/>
    <p:sldId id="520" r:id="rId276"/>
    <p:sldId id="521" r:id="rId277"/>
    <p:sldId id="522" r:id="rId278"/>
    <p:sldId id="523" r:id="rId279"/>
    <p:sldId id="524" r:id="rId280"/>
    <p:sldId id="525" r:id="rId281"/>
    <p:sldId id="526" r:id="rId282"/>
    <p:sldId id="527" r:id="rId283"/>
    <p:sldId id="528" r:id="rId284"/>
    <p:sldId id="529" r:id="rId285"/>
    <p:sldId id="530" r:id="rId2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66" y="28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205" Type="http://schemas.openxmlformats.org/officeDocument/2006/relationships/slide" Target="slides/slide194.xml"/><Relationship Id="rId226" Type="http://schemas.openxmlformats.org/officeDocument/2006/relationships/slide" Target="slides/slide215.xml"/><Relationship Id="rId247" Type="http://schemas.openxmlformats.org/officeDocument/2006/relationships/slide" Target="slides/slide236.xml"/><Relationship Id="rId107" Type="http://schemas.openxmlformats.org/officeDocument/2006/relationships/slide" Target="slides/slide96.xml"/><Relationship Id="rId268" Type="http://schemas.openxmlformats.org/officeDocument/2006/relationships/slide" Target="slides/slide257.xml"/><Relationship Id="rId289" Type="http://schemas.openxmlformats.org/officeDocument/2006/relationships/viewProps" Target="viewProps.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16" Type="http://schemas.openxmlformats.org/officeDocument/2006/relationships/slide" Target="slides/slide205.xml"/><Relationship Id="rId237" Type="http://schemas.openxmlformats.org/officeDocument/2006/relationships/slide" Target="slides/slide226.xml"/><Relationship Id="rId258" Type="http://schemas.openxmlformats.org/officeDocument/2006/relationships/slide" Target="slides/slide247.xml"/><Relationship Id="rId279" Type="http://schemas.openxmlformats.org/officeDocument/2006/relationships/slide" Target="slides/slide268.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290" Type="http://schemas.openxmlformats.org/officeDocument/2006/relationships/theme" Target="theme/theme1.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92" Type="http://schemas.openxmlformats.org/officeDocument/2006/relationships/slide" Target="slides/slide181.xml"/><Relationship Id="rId206" Type="http://schemas.openxmlformats.org/officeDocument/2006/relationships/slide" Target="slides/slide195.xml"/><Relationship Id="rId227" Type="http://schemas.openxmlformats.org/officeDocument/2006/relationships/slide" Target="slides/slide216.xml"/><Relationship Id="rId248" Type="http://schemas.openxmlformats.org/officeDocument/2006/relationships/slide" Target="slides/slide237.xml"/><Relationship Id="rId269" Type="http://schemas.openxmlformats.org/officeDocument/2006/relationships/slide" Target="slides/slide258.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280" Type="http://schemas.openxmlformats.org/officeDocument/2006/relationships/slide" Target="slides/slide269.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6" Type="http://schemas.openxmlformats.org/officeDocument/2006/relationships/slideMaster" Target="slideMasters/slideMaster6.xml"/><Relationship Id="rId238" Type="http://schemas.openxmlformats.org/officeDocument/2006/relationships/slide" Target="slides/slide227.xml"/><Relationship Id="rId259" Type="http://schemas.openxmlformats.org/officeDocument/2006/relationships/slide" Target="slides/slide248.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291" Type="http://schemas.openxmlformats.org/officeDocument/2006/relationships/tableStyles" Target="tableStyles.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281" Type="http://schemas.openxmlformats.org/officeDocument/2006/relationships/slide" Target="slides/slide270.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slide" Target="slides/slide172.xml"/><Relationship Id="rId213" Type="http://schemas.openxmlformats.org/officeDocument/2006/relationships/slide" Target="slides/slide202.xml"/><Relationship Id="rId218" Type="http://schemas.openxmlformats.org/officeDocument/2006/relationships/slide" Target="slides/slide207.xml"/><Relationship Id="rId234" Type="http://schemas.openxmlformats.org/officeDocument/2006/relationships/slide" Target="slides/slide223.xml"/><Relationship Id="rId239"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18.xml"/><Relationship Id="rId250" Type="http://schemas.openxmlformats.org/officeDocument/2006/relationships/slide" Target="slides/slide239.xml"/><Relationship Id="rId255" Type="http://schemas.openxmlformats.org/officeDocument/2006/relationships/slide" Target="slides/slide244.xml"/><Relationship Id="rId271" Type="http://schemas.openxmlformats.org/officeDocument/2006/relationships/slide" Target="slides/slide260.xml"/><Relationship Id="rId276" Type="http://schemas.openxmlformats.org/officeDocument/2006/relationships/slide" Target="slides/slide265.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199" Type="http://schemas.openxmlformats.org/officeDocument/2006/relationships/slide" Target="slides/slide188.xml"/><Relationship Id="rId203" Type="http://schemas.openxmlformats.org/officeDocument/2006/relationships/slide" Target="slides/slide192.xml"/><Relationship Id="rId208" Type="http://schemas.openxmlformats.org/officeDocument/2006/relationships/slide" Target="slides/slide197.xml"/><Relationship Id="rId229" Type="http://schemas.openxmlformats.org/officeDocument/2006/relationships/slide" Target="slides/slide218.xml"/><Relationship Id="rId19" Type="http://schemas.openxmlformats.org/officeDocument/2006/relationships/slide" Target="slides/slide8.xml"/><Relationship Id="rId224" Type="http://schemas.openxmlformats.org/officeDocument/2006/relationships/slide" Target="slides/slide213.xml"/><Relationship Id="rId240" Type="http://schemas.openxmlformats.org/officeDocument/2006/relationships/slide" Target="slides/slide229.xml"/><Relationship Id="rId245" Type="http://schemas.openxmlformats.org/officeDocument/2006/relationships/slide" Target="slides/slide234.xml"/><Relationship Id="rId261" Type="http://schemas.openxmlformats.org/officeDocument/2006/relationships/slide" Target="slides/slide250.xml"/><Relationship Id="rId266" Type="http://schemas.openxmlformats.org/officeDocument/2006/relationships/slide" Target="slides/slide255.xml"/><Relationship Id="rId287" Type="http://schemas.openxmlformats.org/officeDocument/2006/relationships/notesMaster" Target="notesMasters/notesMaster1.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282" Type="http://schemas.openxmlformats.org/officeDocument/2006/relationships/slide" Target="slides/slide27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slide" Target="slides/slide178.xml"/><Relationship Id="rId219" Type="http://schemas.openxmlformats.org/officeDocument/2006/relationships/slide" Target="slides/slide208.xml"/><Relationship Id="rId3" Type="http://schemas.openxmlformats.org/officeDocument/2006/relationships/slideMaster" Target="slideMasters/slideMaster3.xml"/><Relationship Id="rId214" Type="http://schemas.openxmlformats.org/officeDocument/2006/relationships/slide" Target="slides/slide203.xml"/><Relationship Id="rId230" Type="http://schemas.openxmlformats.org/officeDocument/2006/relationships/slide" Target="slides/slide219.xml"/><Relationship Id="rId235" Type="http://schemas.openxmlformats.org/officeDocument/2006/relationships/slide" Target="slides/slide224.xml"/><Relationship Id="rId251" Type="http://schemas.openxmlformats.org/officeDocument/2006/relationships/slide" Target="slides/slide240.xml"/><Relationship Id="rId256" Type="http://schemas.openxmlformats.org/officeDocument/2006/relationships/slide" Target="slides/slide245.xml"/><Relationship Id="rId277" Type="http://schemas.openxmlformats.org/officeDocument/2006/relationships/slide" Target="slides/slide266.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72" Type="http://schemas.openxmlformats.org/officeDocument/2006/relationships/slide" Target="slides/slide26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95" Type="http://schemas.openxmlformats.org/officeDocument/2006/relationships/slide" Target="slides/slide184.xml"/><Relationship Id="rId209" Type="http://schemas.openxmlformats.org/officeDocument/2006/relationships/slide" Target="slides/slide198.xml"/><Relationship Id="rId190" Type="http://schemas.openxmlformats.org/officeDocument/2006/relationships/slide" Target="slides/slide179.xml"/><Relationship Id="rId204" Type="http://schemas.openxmlformats.org/officeDocument/2006/relationships/slide" Target="slides/slide193.xml"/><Relationship Id="rId220" Type="http://schemas.openxmlformats.org/officeDocument/2006/relationships/slide" Target="slides/slide209.xml"/><Relationship Id="rId225" Type="http://schemas.openxmlformats.org/officeDocument/2006/relationships/slide" Target="slides/slide214.xml"/><Relationship Id="rId241" Type="http://schemas.openxmlformats.org/officeDocument/2006/relationships/slide" Target="slides/slide230.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presProps" Target="presProp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262" Type="http://schemas.openxmlformats.org/officeDocument/2006/relationships/slide" Target="slides/slide251.xml"/><Relationship Id="rId283" Type="http://schemas.openxmlformats.org/officeDocument/2006/relationships/slide" Target="slides/slide272.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slide" Target="slides/slide1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10" Type="http://schemas.openxmlformats.org/officeDocument/2006/relationships/slide" Target="slides/slide19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96" Type="http://schemas.openxmlformats.org/officeDocument/2006/relationships/slide" Target="slides/slide185.xml"/><Relationship Id="rId200" Type="http://schemas.openxmlformats.org/officeDocument/2006/relationships/slide" Target="slides/slide189.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2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2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2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25" name="PlaceHolder 6"/>
          <p:cNvSpPr>
            <a:spLocks noGrp="1"/>
          </p:cNvSpPr>
          <p:nvPr>
            <p:ph type="sldNum"/>
          </p:nvPr>
        </p:nvSpPr>
        <p:spPr>
          <a:xfrm>
            <a:off x="4278960" y="10157400"/>
            <a:ext cx="3280680" cy="534240"/>
          </a:xfrm>
          <a:prstGeom prst="rect">
            <a:avLst/>
          </a:prstGeom>
        </p:spPr>
        <p:txBody>
          <a:bodyPr lIns="0" tIns="0" rIns="0" bIns="0" anchor="b"/>
          <a:lstStyle/>
          <a:p>
            <a:pPr algn="r"/>
            <a:fld id="{7B4A944B-ADFF-4D60-921C-0CC170926AC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 name="PlaceHolder 1"/>
          <p:cNvSpPr>
            <a:spLocks noGrp="1" noRot="1" noChangeAspect="1"/>
          </p:cNvSpPr>
          <p:nvPr>
            <p:ph type="sldImg"/>
          </p:nvPr>
        </p:nvSpPr>
        <p:spPr>
          <a:xfrm>
            <a:off x="1143000" y="685800"/>
            <a:ext cx="4572000" cy="342900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C54B86C-AEEE-4629-A7C0-40878CAA9CBA}"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PlaceHolder 1"/>
          <p:cNvSpPr>
            <a:spLocks noGrp="1" noRot="1" noChangeAspect="1"/>
          </p:cNvSpPr>
          <p:nvPr>
            <p:ph type="sldImg"/>
          </p:nvPr>
        </p:nvSpPr>
        <p:spPr>
          <a:xfrm>
            <a:off x="1143000" y="685800"/>
            <a:ext cx="4572000" cy="342900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9"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DF61A95-4EA1-46DD-BCFE-F97979A054A2}" type="slidenum">
              <a:rPr lang="en-US" sz="1200" b="0" strike="noStrike" spc="-1">
                <a:solidFill>
                  <a:srgbClr val="000000"/>
                </a:solidFill>
                <a:latin typeface="+mn-lt"/>
                <a:ea typeface="+mn-ea"/>
              </a:rPr>
              <a:t>114</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PlaceHolder 1"/>
          <p:cNvSpPr>
            <a:spLocks noGrp="1" noRot="1" noChangeAspect="1"/>
          </p:cNvSpPr>
          <p:nvPr>
            <p:ph type="sldImg"/>
          </p:nvPr>
        </p:nvSpPr>
        <p:spPr>
          <a:xfrm>
            <a:off x="1143000" y="685800"/>
            <a:ext cx="4572000" cy="342900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DE0969-C3BF-44BA-9E35-EEA1EE7C3E09}" type="slidenum">
              <a:rPr lang="en-US" sz="1200" b="0" strike="noStrike" spc="-1">
                <a:solidFill>
                  <a:srgbClr val="000000"/>
                </a:solidFill>
                <a:latin typeface="+mn-lt"/>
                <a:ea typeface="+mn-ea"/>
              </a:rPr>
              <a:t>116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PlaceHolder 1"/>
          <p:cNvSpPr>
            <a:spLocks noGrp="1" noRot="1" noChangeAspect="1"/>
          </p:cNvSpPr>
          <p:nvPr>
            <p:ph type="sldImg"/>
          </p:nvPr>
        </p:nvSpPr>
        <p:spPr>
          <a:xfrm>
            <a:off x="1143000" y="685800"/>
            <a:ext cx="4572000" cy="342900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AB01723-ADB2-4C50-B5A2-F62B02BC78E1}" type="slidenum">
              <a:rPr lang="en-US" sz="1200" b="0" strike="noStrike" spc="-1">
                <a:solidFill>
                  <a:srgbClr val="000000"/>
                </a:solidFill>
                <a:latin typeface="+mn-lt"/>
                <a:ea typeface="+mn-ea"/>
              </a:rPr>
              <a:t>119</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 name="PlaceHolder 1"/>
          <p:cNvSpPr>
            <a:spLocks noGrp="1" noRot="1" noChangeAspect="1"/>
          </p:cNvSpPr>
          <p:nvPr>
            <p:ph type="sldImg"/>
          </p:nvPr>
        </p:nvSpPr>
        <p:spPr>
          <a:xfrm>
            <a:off x="1143000" y="685800"/>
            <a:ext cx="4572000" cy="3429000"/>
          </a:xfrm>
          <a:prstGeom prst="rect">
            <a:avLst/>
          </a:prstGeom>
        </p:spPr>
      </p:sp>
      <p:sp>
        <p:nvSpPr>
          <p:cNvPr id="245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256D16F-8747-4645-9AA0-A0060C6BCF50}" type="slidenum">
              <a:rPr lang="en-US" sz="1200" b="0" strike="noStrike" spc="-1">
                <a:solidFill>
                  <a:srgbClr val="000000"/>
                </a:solidFill>
                <a:latin typeface="+mn-lt"/>
                <a:ea typeface="+mn-ea"/>
              </a:rPr>
              <a:t>223</a:t>
            </a:fld>
            <a:endParaRPr lang="en-US" sz="12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 name="PlaceHolder 1"/>
          <p:cNvSpPr>
            <a:spLocks noGrp="1" noRot="1" noChangeAspect="1"/>
          </p:cNvSpPr>
          <p:nvPr>
            <p:ph type="sldImg"/>
          </p:nvPr>
        </p:nvSpPr>
        <p:spPr>
          <a:xfrm>
            <a:off x="1143000" y="685800"/>
            <a:ext cx="4572000" cy="3429000"/>
          </a:xfrm>
          <a:prstGeom prst="rect">
            <a:avLst/>
          </a:prstGeom>
        </p:spPr>
      </p:sp>
      <p:sp>
        <p:nvSpPr>
          <p:cNvPr id="2460" name="PlaceHolder 2"/>
          <p:cNvSpPr>
            <a:spLocks noGrp="1"/>
          </p:cNvSpPr>
          <p:nvPr>
            <p:ph type="body"/>
          </p:nvPr>
        </p:nvSpPr>
        <p:spPr>
          <a:xfrm>
            <a:off x="685800" y="4343400"/>
            <a:ext cx="5485680" cy="4114080"/>
          </a:xfrm>
          <a:prstGeom prst="rect">
            <a:avLst/>
          </a:prstGeom>
        </p:spPr>
        <p:txBody>
          <a:bodyPr lIns="0" tIns="0" rIns="0" bIns="0"/>
          <a:lstStyle/>
          <a:p>
            <a:pPr marL="216000" indent="-215640">
              <a:lnSpc>
                <a:spcPct val="100000"/>
              </a:lnSpc>
            </a:pPr>
            <a:r>
              <a:rPr lang="en-US" sz="2000" b="0" strike="noStrike" spc="-1">
                <a:latin typeface="Arial"/>
              </a:rPr>
              <a:t>Also relevant for zero copy etc in presence of shared memory</a:t>
            </a:r>
          </a:p>
        </p:txBody>
      </p:sp>
      <p:sp>
        <p:nvSpPr>
          <p:cNvPr id="246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72A8E2F-5985-4793-8CE0-EEBCA5D43E57}" type="slidenum">
              <a:rPr lang="en-US" sz="1200" b="0" strike="noStrike" spc="-1">
                <a:solidFill>
                  <a:srgbClr val="000000"/>
                </a:solidFill>
                <a:latin typeface="+mn-lt"/>
                <a:ea typeface="+mn-ea"/>
              </a:rPr>
              <a:t>247</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 name="PlaceHolder 1"/>
          <p:cNvSpPr>
            <a:spLocks noGrp="1" noRot="1" noChangeAspect="1"/>
          </p:cNvSpPr>
          <p:nvPr>
            <p:ph type="sldImg"/>
          </p:nvPr>
        </p:nvSpPr>
        <p:spPr>
          <a:xfrm>
            <a:off x="1143000" y="685800"/>
            <a:ext cx="4572000" cy="3429000"/>
          </a:xfrm>
          <a:prstGeom prst="rect">
            <a:avLst/>
          </a:prstGeom>
        </p:spPr>
      </p:sp>
      <p:sp>
        <p:nvSpPr>
          <p:cNvPr id="246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6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7EA18DA-CD4B-4F22-977F-3BB9F059BD07}" type="slidenum">
              <a:rPr lang="en-US" sz="1200" b="0" strike="noStrike" spc="-1">
                <a:solidFill>
                  <a:srgbClr val="000000"/>
                </a:solidFill>
                <a:latin typeface="+mn-lt"/>
                <a:ea typeface="+mn-ea"/>
              </a:rPr>
              <a:t>265</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PlaceHolder 1"/>
          <p:cNvSpPr>
            <a:spLocks noGrp="1" noRot="1" noChangeAspect="1"/>
          </p:cNvSpPr>
          <p:nvPr>
            <p:ph type="sldImg"/>
          </p:nvPr>
        </p:nvSpPr>
        <p:spPr>
          <a:xfrm>
            <a:off x="1143000" y="685800"/>
            <a:ext cx="4572000" cy="342900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88BC6BC-2919-432B-AB37-DDF835D66109}"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 name="PlaceHolder 1"/>
          <p:cNvSpPr>
            <a:spLocks noGrp="1" noRot="1" noChangeAspect="1"/>
          </p:cNvSpPr>
          <p:nvPr>
            <p:ph type="sldImg"/>
          </p:nvPr>
        </p:nvSpPr>
        <p:spPr>
          <a:xfrm>
            <a:off x="1143000" y="685800"/>
            <a:ext cx="4572000" cy="342900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959F3F-EB46-4B57-8F8B-0C6114F42826}" type="slidenum">
              <a:rPr lang="en-US" sz="1200" b="0" strike="noStrike" spc="-1">
                <a:solidFill>
                  <a:srgbClr val="000000"/>
                </a:solidFill>
                <a:latin typeface="+mn-lt"/>
                <a:ea typeface="+mn-ea"/>
              </a:rPr>
              <a:t>71</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 name="PlaceHolder 1"/>
          <p:cNvSpPr>
            <a:spLocks noGrp="1" noRot="1" noChangeAspect="1"/>
          </p:cNvSpPr>
          <p:nvPr>
            <p:ph type="sldImg"/>
          </p:nvPr>
        </p:nvSpPr>
        <p:spPr>
          <a:xfrm>
            <a:off x="1143000" y="685800"/>
            <a:ext cx="4572000" cy="342900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A557FC8-9321-4533-804F-04D3F09BD35E}" type="slidenum">
              <a:rPr lang="en-US" sz="1200" b="0" strike="noStrike" spc="-1">
                <a:solidFill>
                  <a:srgbClr val="000000"/>
                </a:solidFill>
                <a:latin typeface="+mn-lt"/>
                <a:ea typeface="+mn-ea"/>
              </a:rPr>
              <a:t>81</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 name="PlaceHolder 1"/>
          <p:cNvSpPr>
            <a:spLocks noGrp="1" noRot="1" noChangeAspect="1"/>
          </p:cNvSpPr>
          <p:nvPr>
            <p:ph type="sldImg"/>
          </p:nvPr>
        </p:nvSpPr>
        <p:spPr>
          <a:xfrm>
            <a:off x="1143000" y="685800"/>
            <a:ext cx="4572000" cy="342900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5994BAC-7EF7-443B-8506-7E58C31E6D2C}" type="slidenum">
              <a:rPr lang="en-US" sz="1200" b="0" strike="noStrike" spc="-1">
                <a:solidFill>
                  <a:srgbClr val="000000"/>
                </a:solidFill>
                <a:latin typeface="+mn-lt"/>
                <a:ea typeface="+mn-ea"/>
              </a:rPr>
              <a:t>91</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 name="PlaceHolder 1"/>
          <p:cNvSpPr>
            <a:spLocks noGrp="1" noRot="1" noChangeAspect="1"/>
          </p:cNvSpPr>
          <p:nvPr>
            <p:ph type="sldImg"/>
          </p:nvPr>
        </p:nvSpPr>
        <p:spPr>
          <a:xfrm>
            <a:off x="1143000" y="685800"/>
            <a:ext cx="4572000" cy="342900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7"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84438A8-239B-4D1F-8D00-243D7895436B}" type="slidenum">
              <a:rPr lang="en-US" sz="1200" b="0" strike="noStrike" spc="-1">
                <a:solidFill>
                  <a:srgbClr val="000000"/>
                </a:solidFill>
                <a:latin typeface="+mn-lt"/>
                <a:ea typeface="+mn-ea"/>
              </a:rPr>
              <a:t>92</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 name="PlaceHolder 1"/>
          <p:cNvSpPr>
            <a:spLocks noGrp="1" noRot="1" noChangeAspect="1"/>
          </p:cNvSpPr>
          <p:nvPr>
            <p:ph type="sldImg"/>
          </p:nvPr>
        </p:nvSpPr>
        <p:spPr>
          <a:xfrm>
            <a:off x="1143000" y="685800"/>
            <a:ext cx="4572000" cy="342900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0"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A6BB77C-0ED6-4ECB-BD6F-4EF5D8005DC9}" type="slidenum">
              <a:rPr lang="en-US" sz="1200" b="0" strike="noStrike" spc="-1">
                <a:solidFill>
                  <a:srgbClr val="000000"/>
                </a:solidFill>
                <a:latin typeface="+mn-lt"/>
                <a:ea typeface="+mn-ea"/>
              </a:rPr>
              <a:t>93</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 name="PlaceHolder 1"/>
          <p:cNvSpPr>
            <a:spLocks noGrp="1" noRot="1" noChangeAspect="1"/>
          </p:cNvSpPr>
          <p:nvPr>
            <p:ph type="sldImg"/>
          </p:nvPr>
        </p:nvSpPr>
        <p:spPr>
          <a:xfrm>
            <a:off x="1143000" y="685800"/>
            <a:ext cx="4572000" cy="342900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3"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9472166-2DFD-40E0-96C2-5E26E30553C3}" type="slidenum">
              <a:rPr lang="en-US" sz="1200" b="0" strike="noStrike" spc="-1">
                <a:solidFill>
                  <a:srgbClr val="000000"/>
                </a:solidFill>
                <a:latin typeface="+mn-lt"/>
                <a:ea typeface="+mn-ea"/>
              </a:rPr>
              <a:t>94</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 name="PlaceHolder 1"/>
          <p:cNvSpPr>
            <a:spLocks noGrp="1" noRot="1" noChangeAspect="1"/>
          </p:cNvSpPr>
          <p:nvPr>
            <p:ph type="sldImg"/>
          </p:nvPr>
        </p:nvSpPr>
        <p:spPr>
          <a:xfrm>
            <a:off x="1143000" y="685800"/>
            <a:ext cx="4571280" cy="342828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6"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2FABB98-2CFB-4C11-A9DA-4743544720D1}" type="slidenum">
              <a:rPr lang="en-US" sz="1200" b="0" strike="noStrike" spc="-1">
                <a:solidFill>
                  <a:srgbClr val="000000"/>
                </a:solidFill>
                <a:latin typeface="+mn-lt"/>
                <a:ea typeface="+mn-ea"/>
              </a:rPr>
              <a:t>110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9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0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1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8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91"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92"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0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w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1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8.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2/library/index.html" TargetMode="External"/><Relationship Id="rId2" Type="http://schemas.openxmlformats.org/officeDocument/2006/relationships/hyperlink" Target="http://docs.python.org/2/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0" strike="noStrike" spc="-1">
                <a:solidFill>
                  <a:srgbClr val="000000"/>
                </a:solidFill>
                <a:latin typeface="Trebuchet MS"/>
              </a:rPr>
              <a:t>Hands On OpenCL</a:t>
            </a:r>
            <a:br/>
            <a:r>
              <a:rPr lang="en-US" sz="3200" b="0" strike="noStrike" spc="-1">
                <a:solidFill>
                  <a:srgbClr val="000000"/>
                </a:solidFill>
                <a:latin typeface="Trebuchet MS"/>
              </a:rPr>
              <a:t>动手学 OpenCL</a:t>
            </a:r>
            <a:endParaRPr lang="en-US" sz="3200" b="0" strike="noStrike" spc="-1">
              <a:latin typeface="Arial"/>
            </a:endParaRPr>
          </a:p>
        </p:txBody>
      </p:sp>
      <p:sp>
        <p:nvSpPr>
          <p:cNvPr id="427" name="CustomShape 2"/>
          <p:cNvSpPr/>
          <p:nvPr/>
        </p:nvSpPr>
        <p:spPr>
          <a:xfrm>
            <a:off x="899640" y="2065320"/>
            <a:ext cx="3455640" cy="16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561"/>
              </a:spcBef>
            </a:pPr>
            <a:r>
              <a:rPr lang="en-US" sz="2800" b="0" strike="noStrike" spc="-1">
                <a:solidFill>
                  <a:srgbClr val="1F497D"/>
                </a:solidFill>
                <a:latin typeface="Trebuchet MS"/>
              </a:rPr>
              <a:t>原作者：</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Simon McIntosh-Smith</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Tom Deakin</a:t>
            </a:r>
            <a:endParaRPr lang="en-US" sz="2800" b="0" strike="noStrike" spc="-1">
              <a:latin typeface="Arial"/>
            </a:endParaRPr>
          </a:p>
          <a:p>
            <a:pPr>
              <a:lnSpc>
                <a:spcPct val="100000"/>
              </a:lnSpc>
              <a:spcBef>
                <a:spcPts val="561"/>
              </a:spcBef>
            </a:pP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翻译：CycleUser</a:t>
            </a:r>
            <a:endParaRPr lang="en-US" sz="2800" b="0" strike="noStrike" spc="-1">
              <a:latin typeface="Arial"/>
            </a:endParaRPr>
          </a:p>
        </p:txBody>
      </p:sp>
      <p:sp>
        <p:nvSpPr>
          <p:cNvPr id="428" name="CustomShape 3"/>
          <p:cNvSpPr/>
          <p:nvPr/>
        </p:nvSpPr>
        <p:spPr>
          <a:xfrm>
            <a:off x="899640" y="5808960"/>
            <a:ext cx="77760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latin typeface="Trebuchet MS"/>
                <a:ea typeface="DejaVu Sans"/>
              </a:rPr>
              <a:t>本文内部包含有下面两位的贡献：</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Timothy G. Mattson (来自 Intel 英特尔公司) </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Benedict Gaster (来自Qualcomm 高通公司)</a:t>
            </a:r>
            <a:endParaRPr lang="en-US" sz="1600" b="0" strike="noStrike" spc="-1">
              <a:latin typeface="Arial"/>
            </a:endParaRPr>
          </a:p>
        </p:txBody>
      </p:sp>
      <p:pic>
        <p:nvPicPr>
          <p:cNvPr id="429" name="Picture 7"/>
          <p:cNvPicPr/>
          <p:nvPr/>
        </p:nvPicPr>
        <p:blipFill>
          <a:blip r:embed="rId2"/>
          <a:stretch/>
        </p:blipFill>
        <p:spPr>
          <a:xfrm>
            <a:off x="2051640" y="4149000"/>
            <a:ext cx="1151280" cy="1151280"/>
          </a:xfrm>
          <a:prstGeom prst="rect">
            <a:avLst/>
          </a:prstGeom>
          <a:ln>
            <a:noFill/>
          </a:ln>
        </p:spPr>
      </p:pic>
      <p:pic>
        <p:nvPicPr>
          <p:cNvPr id="430" name="Picture 5"/>
          <p:cNvPicPr/>
          <p:nvPr/>
        </p:nvPicPr>
        <p:blipFill>
          <a:blip r:embed="rId3"/>
          <a:stretch/>
        </p:blipFill>
        <p:spPr>
          <a:xfrm>
            <a:off x="5148000" y="2421000"/>
            <a:ext cx="2982240" cy="863280"/>
          </a:xfrm>
          <a:prstGeom prst="rect">
            <a:avLst/>
          </a:prstGeom>
          <a:ln>
            <a:noFill/>
          </a:ln>
        </p:spPr>
      </p:pic>
      <p:pic>
        <p:nvPicPr>
          <p:cNvPr id="431" name="Picture 2"/>
          <p:cNvPicPr/>
          <p:nvPr/>
        </p:nvPicPr>
        <p:blipFill>
          <a:blip r:embed="rId4"/>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V 1.2 – Nov 2014</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APU用户的安装过程（旧版）</a:t>
            </a:r>
            <a:endParaRPr lang="en-US" sz="4400" b="0" strike="noStrike" spc="-1">
              <a:latin typeface="Arial"/>
            </a:endParaRPr>
          </a:p>
        </p:txBody>
      </p:sp>
      <p:sp>
        <p:nvSpPr>
          <p:cNvPr id="453" name="CustomShape 2"/>
          <p:cNvSpPr/>
          <p:nvPr/>
        </p:nvSpPr>
        <p:spPr>
          <a:xfrm>
            <a:off x="457200" y="1600200"/>
            <a:ext cx="8228880" cy="378822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最简单的方法就是按照</a:t>
            </a:r>
            <a:r>
              <a:rPr lang="en-US" sz="3200" b="0" strike="noStrike" spc="-1" dirty="0">
                <a:solidFill>
                  <a:srgbClr val="000000"/>
                </a:solidFill>
                <a:latin typeface="Trebuchet MS"/>
              </a:rPr>
              <a:t> AMD GPU </a:t>
            </a:r>
            <a:r>
              <a:rPr lang="en-US" sz="3200" b="0" strike="noStrike" spc="-1" dirty="0" err="1">
                <a:solidFill>
                  <a:srgbClr val="000000"/>
                </a:solidFill>
                <a:latin typeface="Trebuchet MS"/>
              </a:rPr>
              <a:t>的安装指南来安装</a:t>
            </a:r>
            <a:r>
              <a:rPr lang="en-US" sz="3200" b="0" strike="noStrike" spc="-1" dirty="0">
                <a:solidFill>
                  <a:srgbClr val="000000"/>
                </a:solidFill>
                <a:latin typeface="Trebuchet MS"/>
              </a:rPr>
              <a:t> </a:t>
            </a:r>
            <a:r>
              <a:rPr lang="en-US" sz="3200" b="0" strike="noStrike" spc="-1" dirty="0" err="1">
                <a:solidFill>
                  <a:srgbClr val="000000"/>
                </a:solidFill>
                <a:latin typeface="Trebuchet MS"/>
              </a:rPr>
              <a:t>fglrx</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这意味着你可以将</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中的</a:t>
            </a:r>
            <a:r>
              <a:rPr lang="en-US" sz="3200" b="0" strike="noStrike" spc="-1" dirty="0">
                <a:solidFill>
                  <a:srgbClr val="000000"/>
                </a:solidFill>
                <a:latin typeface="Trebuchet MS"/>
              </a:rPr>
              <a:t> CPU 和 GPU </a:t>
            </a:r>
            <a:r>
              <a:rPr lang="en-US" sz="3200" b="0" strike="noStrike" spc="-1" dirty="0" err="1">
                <a:solidFill>
                  <a:srgbClr val="000000"/>
                </a:solidFill>
                <a:latin typeface="Trebuchet MS"/>
              </a:rPr>
              <a:t>作为两个独立的</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设备来使用</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如果你安装有独立显卡，可能需要在</a:t>
            </a:r>
            <a:r>
              <a:rPr lang="en-US" sz="3200" b="0" strike="noStrike" spc="-1" dirty="0">
                <a:solidFill>
                  <a:srgbClr val="000000"/>
                </a:solidFill>
                <a:latin typeface="Trebuchet MS"/>
              </a:rPr>
              <a:t> BIOS </a:t>
            </a:r>
            <a:r>
              <a:rPr lang="en-US" sz="3200" b="0" strike="noStrike" spc="-1" dirty="0" err="1">
                <a:solidFill>
                  <a:srgbClr val="000000"/>
                </a:solidFill>
                <a:latin typeface="Trebuchet MS"/>
              </a:rPr>
              <a:t>里面强制启用集成显卡，才能实现利用</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作为</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a:t>
            </a:r>
            <a:r>
              <a:rPr lang="en-US" sz="3200" b="0" strike="noStrike" spc="-1" dirty="0">
                <a:solidFill>
                  <a:srgbClr val="000000"/>
                </a:solidFill>
                <a:latin typeface="Trebuchet MS"/>
              </a:rPr>
              <a:t>。</a:t>
            </a:r>
            <a:endParaRPr lang="en-US" sz="3200" b="0" strike="noStrike" spc="-1" dirty="0">
              <a:latin typeface="Arial"/>
            </a:endParaRPr>
          </a:p>
        </p:txBody>
      </p:sp>
      <p:sp>
        <p:nvSpPr>
          <p:cNvPr id="5" name="矩形 4">
            <a:extLst>
              <a:ext uri="{FF2B5EF4-FFF2-40B4-BE49-F238E27FC236}">
                <a16:creationId xmlns:a16="http://schemas.microsoft.com/office/drawing/2014/main" id="{F4037C67-0DF9-4C30-ACD1-A2AFC3B2598D}"/>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N-dimensional domain of work-items</a:t>
            </a:r>
            <a:endParaRPr lang="en-US" sz="3600" b="0" strike="noStrike" spc="-1">
              <a:latin typeface="Arial"/>
            </a:endParaRPr>
          </a:p>
        </p:txBody>
      </p:sp>
      <p:sp>
        <p:nvSpPr>
          <p:cNvPr id="1426"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128x128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427"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Choose the dimensions that are “best” for your algorithm</a:t>
            </a:r>
            <a:endParaRPr lang="en-US" sz="3200" b="0" strike="noStrike" spc="-1">
              <a:latin typeface="Arial"/>
            </a:endParaRPr>
          </a:p>
        </p:txBody>
      </p:sp>
      <p:pic>
        <p:nvPicPr>
          <p:cNvPr id="1428" name="Picture 1"/>
          <p:cNvPicPr/>
          <p:nvPr/>
        </p:nvPicPr>
        <p:blipFill>
          <a:blip r:embed="rId2"/>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0"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1"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3"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522"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523"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524"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525"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6"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4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522"/>
                                        </p:tgtEl>
                                        <p:attrNameLst>
                                          <p:attrName>style.visibility</p:attrName>
                                        </p:attrNameLst>
                                      </p:cBhvr>
                                      <p:to>
                                        <p:strVal val="visible"/>
                                      </p:to>
                                    </p:set>
                                    <p:animEffect transition="in" filter="fade">
                                      <p:cBhvr additive="repl">
                                        <p:cTn id="19" dur="500"/>
                                        <p:tgtEl>
                                          <p:spTgt spid="1522"/>
                                        </p:tgtEl>
                                      </p:cBhvr>
                                    </p:animEffect>
                                  </p:childTnLst>
                                </p:cTn>
                              </p:par>
                              <p:par>
                                <p:cTn id="20" presetID="10" presetClass="entr" fill="hold" nodeType="withEffect">
                                  <p:stCondLst>
                                    <p:cond delay="0"/>
                                  </p:stCondLst>
                                  <p:childTnLst>
                                    <p:set>
                                      <p:cBhvr>
                                        <p:cTn id="21" dur="1" fill="hold">
                                          <p:stCondLst>
                                            <p:cond delay="0"/>
                                          </p:stCondLst>
                                        </p:cTn>
                                        <p:tgtEl>
                                          <p:spTgt spid="1523"/>
                                        </p:tgtEl>
                                        <p:attrNameLst>
                                          <p:attrName>style.visibility</p:attrName>
                                        </p:attrNameLst>
                                      </p:cBhvr>
                                      <p:to>
                                        <p:strVal val="visible"/>
                                      </p:to>
                                    </p:set>
                                    <p:animEffect transition="in" filter="fade">
                                      <p:cBhvr additive="repl">
                                        <p:cTn id="22" dur="500"/>
                                        <p:tgtEl>
                                          <p:spTgt spid="1523"/>
                                        </p:tgtEl>
                                      </p:cBhvr>
                                    </p:animEffect>
                                  </p:childTnLst>
                                </p:cTn>
                              </p:par>
                              <p:par>
                                <p:cTn id="23" presetID="10" presetClass="entr" fill="hold" nodeType="withEffect">
                                  <p:stCondLst>
                                    <p:cond delay="0"/>
                                  </p:stCondLst>
                                  <p:childTnLst>
                                    <p:set>
                                      <p:cBhvr>
                                        <p:cTn id="24" dur="1" fill="hold">
                                          <p:stCondLst>
                                            <p:cond delay="0"/>
                                          </p:stCondLst>
                                        </p:cTn>
                                        <p:tgtEl>
                                          <p:spTgt spid="1527"/>
                                        </p:tgtEl>
                                        <p:attrNameLst>
                                          <p:attrName>style.visibility</p:attrName>
                                        </p:attrNameLst>
                                      </p:cBhvr>
                                      <p:to>
                                        <p:strVal val="visible"/>
                                      </p:to>
                                    </p:set>
                                    <p:animEffect transition="in" filter="fade">
                                      <p:cBhvr additive="repl">
                                        <p:cTn id="25" dur="500"/>
                                        <p:tgtEl>
                                          <p:spTgt spid="1527"/>
                                        </p:tgtEl>
                                      </p:cBhvr>
                                    </p:animEffect>
                                  </p:childTnLst>
                                </p:cTn>
                              </p:par>
                              <p:par>
                                <p:cTn id="26" presetID="10" presetClass="entr" fill="hold" nodeType="withEffect">
                                  <p:stCondLst>
                                    <p:cond delay="0"/>
                                  </p:stCondLst>
                                  <p:childTnLst>
                                    <p:set>
                                      <p:cBhvr>
                                        <p:cTn id="27" dur="1" fill="hold">
                                          <p:stCondLst>
                                            <p:cond delay="0"/>
                                          </p:stCondLst>
                                        </p:cTn>
                                        <p:tgtEl>
                                          <p:spTgt spid="1529"/>
                                        </p:tgtEl>
                                        <p:attrNameLst>
                                          <p:attrName>style.visibility</p:attrName>
                                        </p:attrNameLst>
                                      </p:cBhvr>
                                      <p:to>
                                        <p:strVal val="visible"/>
                                      </p:to>
                                    </p:set>
                                    <p:animEffect transition="in" filter="fade">
                                      <p:cBhvr additive="repl">
                                        <p:cTn id="28" dur="500"/>
                                        <p:tgtEl>
                                          <p:spTgt spid="1529"/>
                                        </p:tgtEl>
                                      </p:cBhvr>
                                    </p:animEffect>
                                  </p:childTnLst>
                                </p:cTn>
                              </p:par>
                              <p:par>
                                <p:cTn id="29" presetID="10" presetClass="entr" fill="hold" nodeType="withEffect">
                                  <p:stCondLst>
                                    <p:cond delay="0"/>
                                  </p:stCondLst>
                                  <p:childTnLst>
                                    <p:set>
                                      <p:cBhvr>
                                        <p:cTn id="30" dur="1" fill="hold">
                                          <p:stCondLst>
                                            <p:cond delay="0"/>
                                          </p:stCondLst>
                                        </p:cTn>
                                        <p:tgtEl>
                                          <p:spTgt spid="1528"/>
                                        </p:tgtEl>
                                        <p:attrNameLst>
                                          <p:attrName>style.visibility</p:attrName>
                                        </p:attrNameLst>
                                      </p:cBhvr>
                                      <p:to>
                                        <p:strVal val="visible"/>
                                      </p:to>
                                    </p:set>
                                    <p:animEffect transition="in" filter="fade">
                                      <p:cBhvr additive="repl">
                                        <p:cTn id="31" dur="500"/>
                                        <p:tgtEl>
                                          <p:spTgt spid="15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526"/>
                                        </p:tgtEl>
                                        <p:attrNameLst>
                                          <p:attrName>style.visibility</p:attrName>
                                        </p:attrNameLst>
                                      </p:cBhvr>
                                      <p:to>
                                        <p:strVal val="visible"/>
                                      </p:to>
                                    </p:set>
                                    <p:animEffect transition="in" filter="fade">
                                      <p:cBhvr additive="repl">
                                        <p:cTn id="36" dur="500"/>
                                        <p:tgtEl>
                                          <p:spTgt spid="1526"/>
                                        </p:tgtEl>
                                      </p:cBhvr>
                                    </p:animEffect>
                                  </p:childTnLst>
                                </p:cTn>
                              </p:par>
                              <p:par>
                                <p:cTn id="37" presetID="10" presetClass="entr" fill="hold" nodeType="withEffect">
                                  <p:stCondLst>
                                    <p:cond delay="0"/>
                                  </p:stCondLst>
                                  <p:childTnLst>
                                    <p:set>
                                      <p:cBhvr>
                                        <p:cTn id="38" dur="1" fill="hold">
                                          <p:stCondLst>
                                            <p:cond delay="0"/>
                                          </p:stCondLst>
                                        </p:cTn>
                                        <p:tgtEl>
                                          <p:spTgt spid="1525"/>
                                        </p:tgtEl>
                                        <p:attrNameLst>
                                          <p:attrName>style.visibility</p:attrName>
                                        </p:attrNameLst>
                                      </p:cBhvr>
                                      <p:to>
                                        <p:strVal val="visible"/>
                                      </p:to>
                                    </p:set>
                                    <p:animEffect transition="in" filter="fade">
                                      <p:cBhvr additive="repl">
                                        <p:cTn id="39" dur="500"/>
                                        <p:tgtEl>
                                          <p:spTgt spid="1525"/>
                                        </p:tgtEl>
                                      </p:cBhvr>
                                    </p:animEffect>
                                  </p:childTnLst>
                                </p:cTn>
                              </p:par>
                              <p:par>
                                <p:cTn id="40" presetID="10" presetClass="entr"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additive="repl">
                                        <p:cTn id="42" dur="500"/>
                                        <p:tgtEl>
                                          <p:spTgt spid="1524"/>
                                        </p:tgtEl>
                                      </p:cBhvr>
                                    </p:animEffect>
                                  </p:childTnLst>
                                </p:cTn>
                              </p:par>
                              <p:par>
                                <p:cTn id="43" presetID="10" presetClass="entr" fill="hold" nodeType="withEffect">
                                  <p:stCondLst>
                                    <p:cond delay="0"/>
                                  </p:stCondLst>
                                  <p:childTnLst>
                                    <p:set>
                                      <p:cBhvr>
                                        <p:cTn id="44" dur="1" fill="hold">
                                          <p:stCondLst>
                                            <p:cond delay="0"/>
                                          </p:stCondLst>
                                        </p:cTn>
                                        <p:tgtEl>
                                          <p:spTgt spid="1519"/>
                                        </p:tgtEl>
                                        <p:attrNameLst>
                                          <p:attrName>style.visibility</p:attrName>
                                        </p:attrNameLst>
                                      </p:cBhvr>
                                      <p:to>
                                        <p:strVal val="visible"/>
                                      </p:to>
                                    </p:set>
                                    <p:animEffect transition="in" filter="fade">
                                      <p:cBhvr additive="repl">
                                        <p:cTn id="45" dur="500"/>
                                        <p:tgtEl>
                                          <p:spTgt spid="1519"/>
                                        </p:tgtEl>
                                      </p:cBhvr>
                                    </p:animEffect>
                                  </p:childTnLst>
                                </p:cTn>
                              </p:par>
                              <p:par>
                                <p:cTn id="46" presetID="10" presetClass="entr" fill="hold" nodeType="withEffect">
                                  <p:stCondLst>
                                    <p:cond delay="0"/>
                                  </p:stCondLst>
                                  <p:childTnLst>
                                    <p:set>
                                      <p:cBhvr>
                                        <p:cTn id="47" dur="1" fill="hold">
                                          <p:stCondLst>
                                            <p:cond delay="0"/>
                                          </p:stCondLst>
                                        </p:cTn>
                                        <p:tgtEl>
                                          <p:spTgt spid="1518"/>
                                        </p:tgtEl>
                                        <p:attrNameLst>
                                          <p:attrName>style.visibility</p:attrName>
                                        </p:attrNameLst>
                                      </p:cBhvr>
                                      <p:to>
                                        <p:strVal val="visible"/>
                                      </p:to>
                                    </p:set>
                                    <p:animEffect transition="in" filter="fade">
                                      <p:cBhvr additive="repl">
                                        <p:cTn id="48" dur="500"/>
                                        <p:tgtEl>
                                          <p:spTgt spid="1518"/>
                                        </p:tgtEl>
                                      </p:cBhvr>
                                    </p:animEffect>
                                  </p:childTnLst>
                                </p:cTn>
                              </p:par>
                              <p:par>
                                <p:cTn id="49" presetID="10" presetClass="entr" fill="hold" nodeType="withEffect">
                                  <p:stCondLst>
                                    <p:cond delay="0"/>
                                  </p:stCondLst>
                                  <p:childTnLst>
                                    <p:set>
                                      <p:cBhvr>
                                        <p:cTn id="50" dur="1" fill="hold">
                                          <p:stCondLst>
                                            <p:cond delay="0"/>
                                          </p:stCondLst>
                                        </p:cTn>
                                        <p:tgtEl>
                                          <p:spTgt spid="1517"/>
                                        </p:tgtEl>
                                        <p:attrNameLst>
                                          <p:attrName>style.visibility</p:attrName>
                                        </p:attrNameLst>
                                      </p:cBhvr>
                                      <p:to>
                                        <p:strVal val="visible"/>
                                      </p:to>
                                    </p:set>
                                    <p:animEffect transition="in" filter="fade">
                                      <p:cBhvr additive="repl">
                                        <p:cTn id="51" dur="500"/>
                                        <p:tgtEl>
                                          <p:spTgt spid="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531"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561"/>
              </a:spcBef>
              <a:buClr>
                <a:srgbClr val="4F81BD"/>
              </a:buClr>
              <a:buFont typeface="Arial"/>
              <a:buChar char="•"/>
            </a:pPr>
            <a:r>
              <a:rPr lang="en-US" sz="2800" b="0"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Per work-item</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0"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within a</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Global/Constant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Visible to all</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work-groups</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0"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a:t>
            </a:r>
            <a:endParaRPr lang="en-US" sz="2400" b="0" strike="noStrike" spc="-1">
              <a:latin typeface="Arial"/>
            </a:endParaRPr>
          </a:p>
        </p:txBody>
      </p:sp>
      <p:pic>
        <p:nvPicPr>
          <p:cNvPr id="1532" name="Content Placeholder 6"/>
          <p:cNvPicPr/>
          <p:nvPr/>
        </p:nvPicPr>
        <p:blipFill>
          <a:blip r:embed="rId2"/>
          <a:stretch/>
        </p:blipFill>
        <p:spPr>
          <a:xfrm>
            <a:off x="3708000" y="1052640"/>
            <a:ext cx="5354640" cy="4034880"/>
          </a:xfrm>
          <a:prstGeom prst="rect">
            <a:avLst/>
          </a:prstGeom>
          <a:ln>
            <a:noFill/>
          </a:ln>
        </p:spPr>
      </p:pic>
      <p:sp>
        <p:nvSpPr>
          <p:cNvPr id="1533" name="CustomShape 3"/>
          <p:cNvSpPr/>
          <p:nvPr/>
        </p:nvSpPr>
        <p:spPr>
          <a:xfrm>
            <a:off x="107640" y="5428440"/>
            <a:ext cx="892836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strike="noStrike" spc="-1">
                <a:solidFill>
                  <a:srgbClr val="C0504D"/>
                </a:solidFill>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You are responsible for moving data from</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 global → local </a:t>
            </a:r>
            <a:r>
              <a:rPr lang="en-US" sz="2800" b="0" i="1" strike="noStrike" spc="-1">
                <a:solidFill>
                  <a:srgbClr val="000000"/>
                </a:solidFill>
                <a:latin typeface="Trebuchet MS"/>
                <a:ea typeface="DejaVu Sans"/>
              </a:rPr>
              <a:t>and</a:t>
            </a:r>
            <a:r>
              <a:rPr lang="en-US" sz="2800" b="0" strike="noStrike" spc="-1">
                <a:solidFill>
                  <a:srgbClr val="000000"/>
                </a:solidFill>
                <a:latin typeface="Trebuchet MS"/>
                <a:ea typeface="DejaVu Sans"/>
              </a:rPr>
              <a:t> back</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535" name="CustomShape 2"/>
          <p:cNvSpPr/>
          <p:nvPr/>
        </p:nvSpPr>
        <p:spPr>
          <a:xfrm>
            <a:off x="107640" y="1052640"/>
            <a:ext cx="511200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561"/>
              </a:spcBef>
              <a:buClr>
                <a:srgbClr val="4F81BD"/>
              </a:buClr>
              <a:buFont typeface="Arial"/>
              <a:buChar char="•"/>
            </a:pPr>
            <a:r>
              <a:rPr lang="en-US" sz="2800" b="0"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Fastest &amp; smallest: O(10) words/WI</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0"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by all WI’s in a work-group</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But not shared between work-groups!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O(1-10) Kbytes per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Global/Constant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O(1-10) Gbytes of Global memory</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O(10-100) Kbytes of Constant memory</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0"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 - GBytes</a:t>
            </a:r>
            <a:endParaRPr lang="en-US" sz="2400" b="0" strike="noStrike" spc="-1">
              <a:latin typeface="Arial"/>
            </a:endParaRPr>
          </a:p>
        </p:txBody>
      </p:sp>
      <p:pic>
        <p:nvPicPr>
          <p:cNvPr id="1536" name="Content Placeholder 6"/>
          <p:cNvPicPr/>
          <p:nvPr/>
        </p:nvPicPr>
        <p:blipFill>
          <a:blip r:embed="rId2"/>
          <a:stretch/>
        </p:blipFill>
        <p:spPr>
          <a:xfrm>
            <a:off x="5004000" y="1917000"/>
            <a:ext cx="4023720" cy="3031920"/>
          </a:xfrm>
          <a:prstGeom prst="rect">
            <a:avLst/>
          </a:prstGeom>
          <a:ln>
            <a:noFill/>
          </a:ln>
        </p:spPr>
      </p:pic>
      <p:sp>
        <p:nvSpPr>
          <p:cNvPr id="1537" name="CustomShape 3"/>
          <p:cNvSpPr/>
          <p:nvPr/>
        </p:nvSpPr>
        <p:spPr>
          <a:xfrm>
            <a:off x="107640" y="5428440"/>
            <a:ext cx="892836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strike="noStrike" spc="-1">
                <a:solidFill>
                  <a:srgbClr val="C0504D"/>
                </a:solidFill>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O(1-10) Gbytes/s bandwidth to discrete GPUs for</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&lt;-&gt; Global transfers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Private Memory</a:t>
            </a:r>
            <a:endParaRPr lang="en-US" sz="4400" b="0" strike="noStrike" spc="-1">
              <a:latin typeface="Arial"/>
            </a:endParaRPr>
          </a:p>
        </p:txBody>
      </p:sp>
      <p:sp>
        <p:nvSpPr>
          <p:cNvPr id="153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60"/>
              </a:spcBef>
              <a:buClr>
                <a:srgbClr val="000000"/>
              </a:buClr>
              <a:buFont typeface="Arial"/>
              <a:buChar char="•"/>
            </a:pPr>
            <a:r>
              <a:rPr lang="en-US" sz="3200" b="0" strike="noStrike" spc="-1">
                <a:solidFill>
                  <a:srgbClr val="000000"/>
                </a:solidFill>
                <a:latin typeface="Trebuchet MS"/>
              </a:rPr>
              <a:t>Managing the memory hierarchy is one of </a:t>
            </a:r>
            <a:r>
              <a:rPr lang="en-US" sz="3300" b="1" i="1" u="sng" strike="noStrike" spc="-1">
                <a:solidFill>
                  <a:srgbClr val="C0504D"/>
                </a:solidFill>
                <a:uFillTx/>
                <a:latin typeface="Trebuchet MS"/>
              </a:rPr>
              <a:t>the</a:t>
            </a:r>
            <a:r>
              <a:rPr lang="en-US" sz="3300" b="0" strike="noStrike" spc="-1">
                <a:solidFill>
                  <a:srgbClr val="000000"/>
                </a:solidFill>
                <a:latin typeface="Trebuchet MS"/>
              </a:rPr>
              <a:t> </a:t>
            </a:r>
            <a:r>
              <a:rPr lang="en-US" sz="3200" b="0" strike="noStrike" spc="-1">
                <a:solidFill>
                  <a:srgbClr val="000000"/>
                </a:solidFill>
                <a:latin typeface="Trebuchet MS"/>
              </a:rPr>
              <a:t>most important things to get right to achieve good performance</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Private Memory: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a:t>
            </a:r>
            <a:r>
              <a:rPr lang="en-US" sz="2800" b="1" strike="noStrike" spc="-1">
                <a:solidFill>
                  <a:srgbClr val="4F81BD"/>
                </a:solidFill>
                <a:latin typeface="Trebuchet MS"/>
              </a:rPr>
              <a:t>very scarce </a:t>
            </a:r>
            <a:r>
              <a:rPr lang="en-US" sz="2800" b="0" strike="noStrike" spc="-1">
                <a:solidFill>
                  <a:srgbClr val="000000"/>
                </a:solidFill>
                <a:latin typeface="Trebuchet MS"/>
              </a:rPr>
              <a:t>resource, only a few tens of 32-bit words per Work-Item at most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use </a:t>
            </a:r>
            <a:r>
              <a:rPr lang="en-US" sz="2800" b="0" strike="noStrike" spc="-1">
                <a:solidFill>
                  <a:srgbClr val="C0504D"/>
                </a:solidFill>
                <a:latin typeface="Trebuchet MS"/>
              </a:rPr>
              <a:t>too much</a:t>
            </a:r>
            <a:r>
              <a:rPr lang="en-US" sz="2800" b="0" strike="noStrike" spc="-1">
                <a:solidFill>
                  <a:srgbClr val="000000"/>
                </a:solidFill>
                <a:latin typeface="Trebuchet MS"/>
              </a:rPr>
              <a:t> it </a:t>
            </a:r>
            <a:r>
              <a:rPr lang="en-US" sz="2800" b="0" strike="noStrike" spc="-1">
                <a:solidFill>
                  <a:srgbClr val="C0504D"/>
                </a:solidFill>
                <a:latin typeface="Trebuchet MS"/>
              </a:rPr>
              <a:t>spills to global memory </a:t>
            </a:r>
            <a:r>
              <a:rPr lang="en-US" sz="2800" b="0" strike="noStrike" spc="-1">
                <a:solidFill>
                  <a:srgbClr val="000000"/>
                </a:solidFill>
                <a:latin typeface="Trebuchet MS"/>
              </a:rPr>
              <a:t>or </a:t>
            </a:r>
            <a:r>
              <a:rPr lang="en-US" sz="2800" b="0" strike="noStrike" spc="-1">
                <a:solidFill>
                  <a:srgbClr val="C0504D"/>
                </a:solidFill>
                <a:latin typeface="Trebuchet MS"/>
              </a:rPr>
              <a:t>reduces the number of Work-Items </a:t>
            </a:r>
            <a:r>
              <a:rPr lang="en-US" sz="2800" b="0" strike="noStrike" spc="-1">
                <a:solidFill>
                  <a:srgbClr val="000000"/>
                </a:solidFill>
                <a:latin typeface="Trebuchet MS"/>
              </a:rPr>
              <a:t>that can be run at the same time, potentially harming performance*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Think of these like registers on the CPU</a:t>
            </a:r>
            <a:endParaRPr lang="en-US" sz="2800" b="0" strike="noStrike" spc="-1">
              <a:latin typeface="Arial"/>
            </a:endParaRPr>
          </a:p>
        </p:txBody>
      </p:sp>
      <p:sp>
        <p:nvSpPr>
          <p:cNvPr id="1540" name="CustomShape 3"/>
          <p:cNvSpPr/>
          <p:nvPr/>
        </p:nvSpPr>
        <p:spPr>
          <a:xfrm>
            <a:off x="3346560" y="6480000"/>
            <a:ext cx="275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Occupancy on a GPU</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Local Memory*</a:t>
            </a:r>
            <a:endParaRPr lang="en-US" sz="4400" b="0" strike="noStrike" spc="-1">
              <a:latin typeface="Arial"/>
            </a:endParaRPr>
          </a:p>
        </p:txBody>
      </p:sp>
      <p:sp>
        <p:nvSpPr>
          <p:cNvPr id="1542"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Tens of KBytes per Compute Unit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As multiple Work-Groups will be running on each CU, this means only a fraction of the total Local Memory size is available to each Work-Group</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Assume O(1-10) KBytes of Local Memory per Work-Group</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Your kernels are responsible for transferring data between Local and Global/Constant memories … there are optimized library functions to help</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a:t>
            </a:r>
            <a:r>
              <a:rPr lang="en-US" sz="2800" b="0" strike="noStrike" spc="-1">
                <a:solidFill>
                  <a:srgbClr val="17375E"/>
                </a:solidFill>
                <a:latin typeface="Trebuchet MS"/>
              </a:rPr>
              <a:t>async_work_group_copy</a:t>
            </a:r>
            <a:r>
              <a:rPr lang="en-US" sz="2800" b="0" strike="noStrike" spc="-1">
                <a:solidFill>
                  <a:srgbClr val="000000"/>
                </a:solidFill>
                <a:latin typeface="Trebuchet MS"/>
              </a:rPr>
              <a:t>(), </a:t>
            </a:r>
            <a:r>
              <a:rPr lang="en-US" sz="2800" b="0" strike="noStrike" spc="-1">
                <a:solidFill>
                  <a:srgbClr val="17375E"/>
                </a:solidFill>
                <a:latin typeface="Trebuchet MS"/>
              </a:rPr>
              <a:t>async_workgroup_strided_copy</a:t>
            </a:r>
            <a:r>
              <a:rPr lang="en-US" sz="2800" b="0" strike="noStrike" spc="-1">
                <a:solidFill>
                  <a:srgbClr val="000000"/>
                </a:solidFill>
                <a:latin typeface="Trebuchet MS"/>
              </a:rPr>
              <a:t>(),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Use Local Memory to hold data that can be </a:t>
            </a:r>
            <a:r>
              <a:rPr lang="en-US" sz="3200" b="0" strike="noStrike" spc="-1">
                <a:solidFill>
                  <a:srgbClr val="F79646"/>
                </a:solidFill>
                <a:latin typeface="Trebuchet MS"/>
              </a:rPr>
              <a:t>reused by all the work-items </a:t>
            </a:r>
            <a:r>
              <a:rPr lang="en-US" sz="3200" b="0" strike="noStrike" spc="-1">
                <a:solidFill>
                  <a:srgbClr val="000000"/>
                </a:solidFill>
                <a:latin typeface="Trebuchet MS"/>
              </a:rPr>
              <a:t>in a work-group</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Access patterns to Local Memory affect performance in a similar way to accessing Global Memory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Have to think about things like coalescence &amp; bank conflicts</a:t>
            </a:r>
            <a:endParaRPr lang="en-US" sz="2800" b="0" strike="noStrike" spc="-1">
              <a:latin typeface="Arial"/>
            </a:endParaRPr>
          </a:p>
        </p:txBody>
      </p:sp>
      <p:sp>
        <p:nvSpPr>
          <p:cNvPr id="1543" name="CustomShape 3"/>
          <p:cNvSpPr/>
          <p:nvPr/>
        </p:nvSpPr>
        <p:spPr>
          <a:xfrm>
            <a:off x="5519160" y="6516000"/>
            <a:ext cx="3806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Typical figures for a 2013 GPU</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Local Memory</a:t>
            </a:r>
            <a:endParaRPr lang="en-US" sz="4400" b="0" strike="noStrike" spc="-1">
              <a:latin typeface="Arial"/>
            </a:endParaRPr>
          </a:p>
        </p:txBody>
      </p:sp>
      <p:sp>
        <p:nvSpPr>
          <p:cNvPr id="1545"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Memory </a:t>
            </a:r>
            <a:r>
              <a:rPr lang="en-US" sz="3200" b="0" strike="noStrike" spc="-1">
                <a:solidFill>
                  <a:srgbClr val="000000"/>
                </a:solidFill>
                <a:latin typeface="Trebuchet MS"/>
              </a:rPr>
              <a:t>doesn’t always help…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CPUs don’t have special hardware for it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can mean excessive use of Local Memory might slow down kernels on CPUs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GPUs now have effective on-chip caches which can provide much of the benefit of Local Memory but without programmer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So, your mileage may vary!</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Memory Hierarchy</a:t>
            </a:r>
            <a:endParaRPr lang="en-US" sz="4400" b="0" strike="noStrike" spc="-1">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scrgbClr r="0" g="0" b="0"/>
          </a:lnRef>
          <a:fillRef idx="0">
            <a:scrgbClr r="0" g="0" b="0"/>
          </a:fillRef>
          <a:effectRef idx="0">
            <a:scrgbClr r="0" g="0" b="0"/>
          </a:effectRef>
          <a:fontRef idx="minor"/>
        </p:style>
      </p:sp>
      <p:sp>
        <p:nvSpPr>
          <p:cNvPr id="1548" name="CustomShape 3"/>
          <p:cNvSpPr/>
          <p:nvPr/>
        </p:nvSpPr>
        <p:spPr>
          <a:xfrm>
            <a:off x="5367960" y="1770120"/>
            <a:ext cx="26496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en-US" sz="2400" b="0" strike="noStrike" spc="-1">
                <a:solidFill>
                  <a:srgbClr val="E46C0A"/>
                </a:solidFill>
                <a:latin typeface="Trebuchet MS"/>
                <a:ea typeface="ヒラギノ角ゴ ProN W3"/>
              </a:rPr>
              <a:t>Private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 words/WI</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Local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 KBytes/WG</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Global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 GBytes</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Host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O(1-100) GBytes</a:t>
            </a:r>
            <a:endParaRPr lang="en-US" sz="2000" b="0" strike="noStrike" spc="-1">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scrgbClr r="0" g="0" b="0"/>
          </a:lnRef>
          <a:fillRef idx="0">
            <a:scrgbClr r="0" g="0" b="0"/>
          </a:fillRef>
          <a:effectRef idx="0">
            <a:scrgbClr r="0" g="0" b="0"/>
          </a:effectRef>
          <a:fontRef idx="minor"/>
        </p:style>
      </p:sp>
      <p:sp>
        <p:nvSpPr>
          <p:cNvPr id="1550" name="CustomShape 5"/>
          <p:cNvSpPr/>
          <p:nvPr/>
        </p:nvSpPr>
        <p:spPr>
          <a:xfrm>
            <a:off x="778680" y="1754280"/>
            <a:ext cx="30168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en-US" sz="2400" b="0" strike="noStrike" spc="-1">
                <a:solidFill>
                  <a:srgbClr val="E46C0A"/>
                </a:solidFill>
                <a:latin typeface="Trebuchet MS"/>
                <a:ea typeface="ヒラギノ角ゴ ProN W3"/>
              </a:rPr>
              <a:t>Private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O(2-3) words/cycle/WI</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Local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 words/cycle/WG</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Global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O(100-200) GBytes/s</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Host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O(1-100) GBytes/s</a:t>
            </a:r>
            <a:endParaRPr lang="en-US" sz="2000" b="0" strike="noStrike" spc="-1">
              <a:latin typeface="Arial"/>
            </a:endParaRPr>
          </a:p>
        </p:txBody>
      </p:sp>
      <p:sp>
        <p:nvSpPr>
          <p:cNvPr id="1551" name="CustomShape 6"/>
          <p:cNvSpPr/>
          <p:nvPr/>
        </p:nvSpPr>
        <p:spPr>
          <a:xfrm>
            <a:off x="802080" y="6045120"/>
            <a:ext cx="6855840" cy="330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1600" b="0" strike="noStrike" spc="-1">
                <a:solidFill>
                  <a:srgbClr val="000000"/>
                </a:solidFill>
                <a:latin typeface="Trebuchet MS"/>
                <a:ea typeface="ヒラギノ角ゴ ProN W3"/>
              </a:rPr>
              <a:t>Speeds and feeds approx. for a high-end discrete GPU, circa 2011</a:t>
            </a:r>
            <a:endParaRPr lang="en-US" sz="1600" b="0" strike="noStrike" spc="-1">
              <a:latin typeface="Arial"/>
            </a:endParaRPr>
          </a:p>
        </p:txBody>
      </p:sp>
      <p:sp>
        <p:nvSpPr>
          <p:cNvPr id="1552" name="CustomShape 7"/>
          <p:cNvSpPr/>
          <p:nvPr/>
        </p:nvSpPr>
        <p:spPr>
          <a:xfrm>
            <a:off x="1067400" y="1177200"/>
            <a:ext cx="219996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2400" b="1" strike="noStrike" spc="-1">
                <a:solidFill>
                  <a:srgbClr val="C0504D"/>
                </a:solidFill>
                <a:latin typeface="Trebuchet MS"/>
                <a:ea typeface="ヒラギノ角ゴ ProN W3"/>
              </a:rPr>
              <a:t>Bandwidths</a:t>
            </a:r>
            <a:endParaRPr lang="en-US" sz="2400" b="0" strike="noStrike" spc="-1">
              <a:latin typeface="Arial"/>
            </a:endParaRPr>
          </a:p>
        </p:txBody>
      </p:sp>
      <p:sp>
        <p:nvSpPr>
          <p:cNvPr id="1553" name="CustomShape 8"/>
          <p:cNvSpPr/>
          <p:nvPr/>
        </p:nvSpPr>
        <p:spPr>
          <a:xfrm>
            <a:off x="6135840" y="1177200"/>
            <a:ext cx="106920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2400" b="1" strike="noStrike" spc="-1">
                <a:solidFill>
                  <a:srgbClr val="C0504D"/>
                </a:solidFill>
                <a:latin typeface="Trebuchet MS"/>
                <a:ea typeface="ヒラギノ角ゴ ProN W3"/>
              </a:rPr>
              <a:t>Sizes</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Consistency</a:t>
            </a:r>
            <a:endParaRPr lang="en-US" sz="4400" b="0" strike="noStrike" spc="-1">
              <a:latin typeface="Arial"/>
            </a:endParaRPr>
          </a:p>
        </p:txBody>
      </p:sp>
      <p:sp>
        <p:nvSpPr>
          <p:cNvPr id="1555" name="CustomShape 2"/>
          <p:cNvSpPr/>
          <p:nvPr/>
        </p:nvSpPr>
        <p:spPr>
          <a:xfrm>
            <a:off x="179640" y="908640"/>
            <a:ext cx="8784360" cy="594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uses a </a:t>
            </a:r>
            <a:r>
              <a:rPr lang="en-US" sz="3200" b="1" strike="noStrike" spc="-1">
                <a:solidFill>
                  <a:srgbClr val="4F81BD"/>
                </a:solidFill>
                <a:latin typeface="Trebuchet MS"/>
              </a:rPr>
              <a:t>relaxed consistency </a:t>
            </a:r>
            <a:r>
              <a:rPr lang="en-US" sz="3200" b="0" strike="noStrike" spc="-1">
                <a:solidFill>
                  <a:srgbClr val="000000"/>
                </a:solidFill>
                <a:latin typeface="Trebuchet MS"/>
              </a:rPr>
              <a:t>memory model; i.e.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state of memory visible to a work-item is not guaranteed to be consistent across the collection of work-items at all times.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Within a work-item: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Memory has load/store consistency to the work-item’s private view of memory, i.e. it sees its own reads and writes correctly</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Local memory is consistent between work-items at a barrier.</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Global memory is consistent within a work-group at a barrier, </a:t>
            </a:r>
            <a:r>
              <a:rPr lang="en-US" sz="3200" b="1" u="sng" strike="noStrike" spc="-1">
                <a:solidFill>
                  <a:srgbClr val="000000"/>
                </a:solidFill>
                <a:uFillTx/>
                <a:latin typeface="Trebuchet MS"/>
              </a:rPr>
              <a:t>but </a:t>
            </a:r>
            <a:r>
              <a:rPr lang="en-US" sz="3200" b="1" i="1" u="sng" strike="noStrike" spc="-1">
                <a:solidFill>
                  <a:srgbClr val="C0504D"/>
                </a:solidFill>
                <a:uFillTx/>
                <a:latin typeface="Trebuchet MS"/>
              </a:rPr>
              <a:t>not</a:t>
            </a:r>
            <a:r>
              <a:rPr lang="en-US" sz="3200" b="1" u="sng" strike="noStrike" spc="-1">
                <a:solidFill>
                  <a:srgbClr val="C0504D"/>
                </a:solidFill>
                <a:uFillTx/>
                <a:latin typeface="Trebuchet MS"/>
              </a:rPr>
              <a:t> </a:t>
            </a:r>
            <a:r>
              <a:rPr lang="en-US" sz="3200" b="1" u="sng" strike="noStrike" spc="-1">
                <a:solidFill>
                  <a:srgbClr val="000000"/>
                </a:solidFill>
                <a:uFillTx/>
                <a:latin typeface="Trebuchet MS"/>
              </a:rPr>
              <a:t>guaranteed across different work-groups!!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a common source of bugs!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Consistency of memory shared between </a:t>
            </a:r>
            <a:r>
              <a:rPr lang="en-US" sz="3200" b="0" strike="noStrike" spc="-1">
                <a:solidFill>
                  <a:srgbClr val="C0504D"/>
                </a:solidFill>
                <a:latin typeface="Trebuchet MS"/>
              </a:rPr>
              <a:t>commands </a:t>
            </a:r>
            <a:r>
              <a:rPr lang="en-US" sz="3200" b="0" strike="noStrike" spc="-1">
                <a:solidFill>
                  <a:srgbClr val="000000"/>
                </a:solidFill>
                <a:latin typeface="Trebuchet MS"/>
              </a:rPr>
              <a:t>(e.g. kernel invocations) is enforced by </a:t>
            </a:r>
            <a:r>
              <a:rPr lang="en-US" sz="3200" b="0" strike="noStrike" spc="-1">
                <a:solidFill>
                  <a:srgbClr val="C0504D"/>
                </a:solidFill>
                <a:latin typeface="Trebuchet MS"/>
              </a:rPr>
              <a:t>synchronization </a:t>
            </a:r>
            <a:r>
              <a:rPr lang="en-US" sz="3200" b="0" strike="noStrike" spc="-1">
                <a:solidFill>
                  <a:srgbClr val="000000"/>
                </a:solidFill>
                <a:latin typeface="Trebuchet MS"/>
              </a:rPr>
              <a:t>(barriers, events, in-order queue) </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557" name="CustomShape 2"/>
          <p:cNvSpPr/>
          <p:nvPr/>
        </p:nvSpPr>
        <p:spPr>
          <a:xfrm>
            <a:off x="123840" y="158436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There may be significant overhead to manage work-items and work-groups.</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have each work-item compute a full row of C</a:t>
            </a:r>
            <a:endParaRPr lang="en-US" sz="2400" b="0" strike="noStrike" spc="-1">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59" name="CustomShape 4"/>
          <p:cNvSpPr/>
          <p:nvPr/>
        </p:nvSpPr>
        <p:spPr>
          <a:xfrm>
            <a:off x="2829240" y="365328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560" name="CustomShape 5"/>
          <p:cNvSpPr/>
          <p:nvPr/>
        </p:nvSpPr>
        <p:spPr>
          <a:xfrm>
            <a:off x="4690440" y="365328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2" name="CustomShape 7"/>
          <p:cNvSpPr/>
          <p:nvPr/>
        </p:nvSpPr>
        <p:spPr>
          <a:xfrm>
            <a:off x="3543480" y="343764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5" name="CustomShape 10"/>
          <p:cNvSpPr/>
          <p:nvPr/>
        </p:nvSpPr>
        <p:spPr>
          <a:xfrm>
            <a:off x="5438880" y="369180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7" name="CustomShape 12"/>
          <p:cNvSpPr/>
          <p:nvPr/>
        </p:nvSpPr>
        <p:spPr>
          <a:xfrm>
            <a:off x="1598040" y="3501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568" name="CustomShape 13"/>
          <p:cNvSpPr/>
          <p:nvPr/>
        </p:nvSpPr>
        <p:spPr>
          <a:xfrm>
            <a:off x="611640" y="449172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571" name="CustomShape 16"/>
          <p:cNvSpPr/>
          <p:nvPr/>
        </p:nvSpPr>
        <p:spPr>
          <a:xfrm>
            <a:off x="251640" y="5015880"/>
            <a:ext cx="8784360" cy="127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ea typeface="DejaVu Sans"/>
              </a:rPr>
              <a:t>And with an eye towards future optimizations, let’s collect work-items into work-groups with 64 work-items per work-group </a:t>
            </a:r>
            <a:endParaRPr lang="en-US" sz="2400" b="0" strike="noStrike" spc="-1">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 domain of work-items</a:t>
            </a:r>
            <a:endParaRPr lang="en-US" sz="3600" b="0" strike="noStrike" spc="-1">
              <a:latin typeface="Arial"/>
            </a:endParaRPr>
          </a:p>
        </p:txBody>
      </p:sp>
      <p:sp>
        <p:nvSpPr>
          <p:cNvPr id="1573" name="CustomShape 2"/>
          <p:cNvSpPr/>
          <p:nvPr/>
        </p:nvSpPr>
        <p:spPr>
          <a:xfrm>
            <a:off x="107640" y="1124640"/>
            <a:ext cx="88563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 1024 (1D)</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Whole problem space (index space)</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  64 (work-items per work-group)</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Only 1024/64 = 16 work-groups in total</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574" name="CustomShape 3"/>
          <p:cNvSpPr/>
          <p:nvPr/>
        </p:nvSpPr>
        <p:spPr>
          <a:xfrm>
            <a:off x="107640" y="5445360"/>
            <a:ext cx="8856360" cy="12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Important implication: we will have a lot fewer work-items per work-group (64) and work-groups (16). Why might this matter?</a:t>
            </a:r>
            <a:endParaRPr lang="en-US" sz="3200" b="0" strike="noStrike" spc="-1">
              <a:latin typeface="Arial"/>
            </a:endParaRPr>
          </a:p>
        </p:txBody>
      </p:sp>
      <p:sp>
        <p:nvSpPr>
          <p:cNvPr id="1575" name="CustomShape 4"/>
          <p:cNvSpPr/>
          <p:nvPr/>
        </p:nvSpPr>
        <p:spPr>
          <a:xfrm>
            <a:off x="861840" y="2205000"/>
            <a:ext cx="36360" cy="322560"/>
          </a:xfrm>
          <a:prstGeom prst="rect">
            <a:avLst/>
          </a:prstGeom>
          <a:noFill/>
          <a:ln w="12600">
            <a:noFill/>
          </a:ln>
        </p:spPr>
        <p:style>
          <a:lnRef idx="0">
            <a:scrgbClr r="0" g="0" b="0"/>
          </a:lnRef>
          <a:fillRef idx="0">
            <a:scrgbClr r="0" g="0" b="0"/>
          </a:fillRef>
          <a:effectRef idx="0">
            <a:scrgbClr r="0" g="0" b="0"/>
          </a:effectRef>
          <a:fontRef idx="minor"/>
        </p:style>
      </p:sp>
      <p:sp>
        <p:nvSpPr>
          <p:cNvPr id="1576" name="Line 5"/>
          <p:cNvSpPr/>
          <p:nvPr/>
        </p:nvSpPr>
        <p:spPr>
          <a:xfrm flipV="1">
            <a:off x="3242160" y="32126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77" name="CustomShape 6"/>
          <p:cNvSpPr/>
          <p:nvPr/>
        </p:nvSpPr>
        <p:spPr>
          <a:xfrm rot="16200000">
            <a:off x="2781720" y="4152240"/>
            <a:ext cx="54180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1024</a:t>
            </a:r>
            <a:endParaRPr lang="en-US" sz="1800" b="0" strike="noStrike" spc="-1">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83" name="CustomShape 12"/>
          <p:cNvSpPr/>
          <p:nvPr/>
        </p:nvSpPr>
        <p:spPr>
          <a:xfrm rot="16200000">
            <a:off x="5704920" y="3238920"/>
            <a:ext cx="28908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64</a:t>
            </a:r>
            <a:endParaRPr lang="en-US" sz="1800" b="0" strike="noStrike" spc="-1">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CPU 用户的安装过程（旧版）</a:t>
            </a:r>
            <a:endParaRPr lang="en-US" sz="4400" b="0" strike="noStrike" spc="-1">
              <a:latin typeface="Arial"/>
            </a:endParaRPr>
          </a:p>
        </p:txBody>
      </p:sp>
      <p:sp>
        <p:nvSpPr>
          <p:cNvPr id="45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Linux 系统上需要英特尔至强 Intel® Xeon™ 处理器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Intel 官网下载 Xeon Linux SDK</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解压缩下载的文件</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tar -zxf download.tar.gz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sudo apt-get install rpm alien libnuma1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还可以使用 alien 来安装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alien –i *base*.rpm *intel-cpu*.rpm *devel*.rpm</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将 ICD 复制到正确路径下</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cp /opt/intel/&lt;version&gt;/etc/intel64.icd /etc/OpenCL/vendors/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p:txBody>
      </p:sp>
      <p:sp>
        <p:nvSpPr>
          <p:cNvPr id="1597"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One work item per row of C</a:t>
            </a:r>
            <a:endParaRPr lang="en-US" sz="2800" b="0" strike="noStrike" spc="-1">
              <a:latin typeface="Arial"/>
            </a:endParaRPr>
          </a:p>
        </p:txBody>
      </p:sp>
      <p:sp>
        <p:nvSpPr>
          <p:cNvPr id="1598" name="CustomShape 3"/>
          <p:cNvSpPr/>
          <p:nvPr/>
        </p:nvSpPr>
        <p:spPr>
          <a:xfrm>
            <a:off x="3564000" y="1700640"/>
            <a:ext cx="51220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a:t>
            </a:r>
            <a:r>
              <a:rPr lang="en-US" sz="2000" b="1" strike="noStrike" spc="-1">
                <a:solidFill>
                  <a:srgbClr val="000000"/>
                </a:solidFill>
                <a:latin typeface="Courier New"/>
                <a:ea typeface="DejaVu Sans"/>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 </a:t>
            </a:r>
            <a:r>
              <a:rPr lang="en-US" sz="2000" b="1" strike="noStrike" spc="-1">
                <a:solidFill>
                  <a:srgbClr val="000000"/>
                </a:solidFill>
                <a:latin typeface="Courier New"/>
                <a:ea typeface="DejaVu Sans"/>
              </a:rPr>
              <a:t>i = </a:t>
            </a:r>
            <a:r>
              <a:rPr lang="en-US" sz="2000" b="1" strike="noStrike" spc="-1">
                <a:solidFill>
                  <a:srgbClr val="17375E"/>
                </a:solidFill>
                <a:latin typeface="Courier New"/>
                <a:ea typeface="DejaVu Sans"/>
              </a:rPr>
              <a:t>get_global_id</a:t>
            </a:r>
            <a:r>
              <a:rPr lang="en-US" sz="2000" b="1" strike="noStrike" spc="-1">
                <a:solidFill>
                  <a:srgbClr val="000000"/>
                </a:solidFill>
                <a:latin typeface="Courier New"/>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float </a:t>
            </a:r>
            <a:r>
              <a:rPr lang="en-US" sz="2000" b="1" strike="noStrike" spc="-1">
                <a:solidFill>
                  <a:srgbClr val="000000"/>
                </a:solidFill>
                <a:latin typeface="Courier New"/>
                <a:ea typeface="DejaVu Sans"/>
              </a:rPr>
              <a:t>tmp;</a:t>
            </a: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01"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dirty="0">
                <a:solidFill>
                  <a:srgbClr val="000000"/>
                </a:solidFill>
                <a:latin typeface="Courier New Bold"/>
                <a:ea typeface="DejaVu Sans"/>
              </a:rPr>
              <a:t>int main(int </a:t>
            </a:r>
            <a:r>
              <a:rPr lang="en-US" sz="1100" b="1" strike="noStrike" spc="-1" dirty="0" err="1">
                <a:solidFill>
                  <a:srgbClr val="000000"/>
                </a:solidFill>
                <a:latin typeface="Courier New Bold"/>
                <a:ea typeface="DejaVu Sans"/>
              </a:rPr>
              <a:t>argc</a:t>
            </a:r>
            <a:r>
              <a:rPr lang="en-US" sz="1100" b="1" strike="noStrike" spc="-1" dirty="0">
                <a:solidFill>
                  <a:srgbClr val="000000"/>
                </a:solidFill>
                <a:latin typeface="Courier New Bold"/>
                <a:ea typeface="DejaVu Sans"/>
              </a:rPr>
              <a:t>, char *</a:t>
            </a:r>
            <a:r>
              <a:rPr lang="en-US" sz="1100" b="1" strike="noStrike" spc="-1" dirty="0" err="1">
                <a:solidFill>
                  <a:srgbClr val="000000"/>
                </a:solidFill>
                <a:latin typeface="Courier New Bold"/>
                <a:ea typeface="DejaVu Sans"/>
              </a:rPr>
              <a:t>argv</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std::vector&lt;float&gt;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matrices</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A[N][P],B[P][M],C[N][M]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i</a:t>
            </a:r>
            <a:r>
              <a:rPr lang="en-US" sz="1100" b="1" strike="noStrike" spc="-1" dirty="0">
                <a:solidFill>
                  <a:srgbClr val="000000"/>
                </a:solidFill>
                <a:latin typeface="Courier New Bold"/>
                <a:ea typeface="DejaVu Sans"/>
              </a:rPr>
              <a:t>, err;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num elements in each matrix</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double </a:t>
            </a:r>
            <a:r>
              <a:rPr lang="en-US" sz="1100" b="1" strike="noStrike" spc="-1" dirty="0" err="1">
                <a:solidFill>
                  <a:srgbClr val="000000"/>
                </a:solidFill>
                <a:latin typeface="Courier New Bold"/>
                <a:ea typeface="DejaVu Sans"/>
              </a:rPr>
              <a:t>start_time</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run_time</a:t>
            </a:r>
            <a:r>
              <a:rPr lang="en-US" sz="1100" b="1" strike="noStrike" spc="-1" dirty="0">
                <a:solidFill>
                  <a:srgbClr val="000000"/>
                </a:solidFill>
                <a:latin typeface="Courier New Bold"/>
                <a:ea typeface="DejaVu Sans"/>
              </a:rPr>
              <a:t>; // timing data</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cl::Program </a:t>
            </a:r>
            <a:r>
              <a:rPr lang="en-US" sz="1100" b="1" strike="noStrike" spc="-1" dirty="0" err="1">
                <a:solidFill>
                  <a:srgbClr val="000000"/>
                </a:solidFill>
                <a:latin typeface="Courier New Bold"/>
                <a:ea typeface="DejaVu Sans"/>
              </a:rPr>
              <a:t>program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 ORDER;</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initmat</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 Compile for first kernel to setup program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program = cl::Program(</a:t>
            </a:r>
            <a:r>
              <a:rPr lang="en-US" sz="1100" b="1" strike="noStrike" spc="-1" dirty="0" err="1">
                <a:solidFill>
                  <a:srgbClr val="000000"/>
                </a:solidFill>
                <a:latin typeface="Courier New Bold"/>
                <a:ea typeface="DejaVu Sans"/>
              </a:rPr>
              <a:t>C_elem_KernelSource</a:t>
            </a:r>
            <a:r>
              <a:rPr lang="en-US" sz="1100" b="1" strike="noStrike" spc="-1" dirty="0">
                <a:solidFill>
                  <a:srgbClr val="000000"/>
                </a:solidFill>
                <a:latin typeface="Courier New Bold"/>
                <a:ea typeface="DejaVu Sans"/>
              </a:rPr>
              <a:t>, true);</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Context context(CL_DEVICE_TYPE_DEFAULT);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a:t>
            </a:r>
            <a:r>
              <a:rPr lang="en-US" sz="1100" b="1" strike="noStrike" spc="-1" dirty="0" err="1">
                <a:solidFill>
                  <a:srgbClr val="000000"/>
                </a:solidFill>
                <a:latin typeface="Courier New Bold"/>
                <a:ea typeface="DejaVu Sans"/>
              </a:rPr>
              <a:t>CommandQueue</a:t>
            </a:r>
            <a:r>
              <a:rPr lang="en-US" sz="1100" b="1" strike="noStrike" spc="-1" dirty="0">
                <a:solidFill>
                  <a:srgbClr val="000000"/>
                </a:solidFill>
                <a:latin typeface="Courier New Bold"/>
                <a:ea typeface="DejaVu Sans"/>
              </a:rPr>
              <a:t> queue(context);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std::vector&lt;Device&gt; devices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context.getInfo</a:t>
            </a:r>
            <a:r>
              <a:rPr lang="en-US" sz="1100" b="1" strike="noStrike" spc="-1" dirty="0">
                <a:solidFill>
                  <a:srgbClr val="000000"/>
                </a:solidFill>
                <a:latin typeface="Courier New Bold"/>
                <a:ea typeface="DejaVu Sans"/>
              </a:rPr>
              <a:t>&lt;CL_CONTEXT_DEVICES&gt;();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cl::Device </a:t>
            </a:r>
            <a:r>
              <a:rPr lang="en-US" sz="1100" b="1" strike="noStrike" spc="-1" dirty="0" err="1">
                <a:solidFill>
                  <a:srgbClr val="000000"/>
                </a:solidFill>
                <a:latin typeface="Courier New Bold"/>
                <a:ea typeface="DejaVu Sans"/>
              </a:rPr>
              <a:t>device</a:t>
            </a:r>
            <a:r>
              <a:rPr lang="en-US" sz="1100" b="1" strike="noStrike" spc="-1" dirty="0">
                <a:solidFill>
                  <a:srgbClr val="000000"/>
                </a:solidFill>
                <a:latin typeface="Courier New Bold"/>
                <a:ea typeface="DejaVu Sans"/>
              </a:rPr>
              <a:t> = devices[0];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std::string s =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device.getInfo</a:t>
            </a:r>
            <a:r>
              <a:rPr lang="en-US" sz="1100" b="1" strike="noStrike" spc="-1" dirty="0">
                <a:solidFill>
                  <a:srgbClr val="000000"/>
                </a:solidFill>
                <a:latin typeface="Courier New Bold"/>
                <a:ea typeface="DejaVu Sans"/>
              </a:rPr>
              <a:t>&lt;CL_DEVICE_NAME&gt;();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a:t>
            </a:r>
            <a:r>
              <a:rPr lang="en-US" sz="1100" b="1" strike="noStrike" spc="-1" dirty="0" err="1">
                <a:solidFill>
                  <a:srgbClr val="000000"/>
                </a:solidFill>
                <a:latin typeface="Courier New Bold"/>
                <a:ea typeface="DejaVu Sans"/>
              </a:rPr>
              <a:t>cout</a:t>
            </a:r>
            <a:r>
              <a:rPr lang="en-US" sz="1100" b="1" strike="noStrike" spc="-1" dirty="0">
                <a:solidFill>
                  <a:srgbClr val="000000"/>
                </a:solidFill>
                <a:latin typeface="Courier New Bold"/>
                <a:ea typeface="DejaVu Sans"/>
              </a:rPr>
              <a:t> &lt;&lt; "\</a:t>
            </a:r>
            <a:r>
              <a:rPr lang="en-US" sz="1100" b="1" strike="noStrike" spc="-1" dirty="0" err="1">
                <a:solidFill>
                  <a:srgbClr val="000000"/>
                </a:solidFill>
                <a:latin typeface="Courier New Bold"/>
                <a:ea typeface="DejaVu Sans"/>
              </a:rPr>
              <a:t>nUsing</a:t>
            </a:r>
            <a:r>
              <a:rPr lang="en-US" sz="1100" b="1" strike="noStrike" spc="-1" dirty="0">
                <a:solidFill>
                  <a:srgbClr val="000000"/>
                </a:solidFill>
                <a:latin typeface="Courier New Bold"/>
                <a:ea typeface="DejaVu Sans"/>
              </a:rPr>
              <a:t> OpenCL Device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&lt;&lt; s &lt;&lt; "\n";</a:t>
            </a:r>
            <a:endParaRPr lang="en-US" sz="1100" b="0" strike="noStrike" spc="-1" dirty="0">
              <a:latin typeface="Arial"/>
            </a:endParaRPr>
          </a:p>
        </p:txBody>
      </p:sp>
      <p:sp>
        <p:nvSpPr>
          <p:cNvPr id="1602"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03"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1D ND Range set to number of rows in the C matrix</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Local Dimension set to 64 so number of work-groups match number of compute units (16 in this case) for our order 1024 matrices</a:t>
            </a:r>
            <a:endParaRPr lang="en-US" sz="2000" b="0" strike="noStrike" spc="-1">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a_in, b_in, c_out);</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05"/>
                                        </p:tgtEl>
                                        <p:attrNameLst>
                                          <p:attrName>style.visibility</p:attrName>
                                        </p:attrNameLst>
                                      </p:cBhvr>
                                      <p:to>
                                        <p:strVal val="visible"/>
                                      </p:to>
                                    </p:set>
                                    <p:animEffect transition="in" filter="fade">
                                      <p:cBhvr additive="repl">
                                        <p:cTn id="7" dur="500"/>
                                        <p:tgtEl>
                                          <p:spTgt spid="1605"/>
                                        </p:tgtEl>
                                      </p:cBhvr>
                                    </p:animEffect>
                                    <p:anim calcmode="lin" valueType="num">
                                      <p:cBhvr additive="repl">
                                        <p:cTn id="8" dur="500" fill="hold"/>
                                        <p:tgtEl>
                                          <p:spTgt spid="1605"/>
                                        </p:tgtEl>
                                        <p:attrNameLst>
                                          <p:attrName>ppt_x</p:attrName>
                                        </p:attrNameLst>
                                      </p:cBhvr>
                                      <p:tavLst>
                                        <p:tav tm="0">
                                          <p:val>
                                            <p:strVal val="#ppt_x"/>
                                          </p:val>
                                        </p:tav>
                                        <p:tav tm="100000">
                                          <p:val>
                                            <p:strVal val="#ppt_x"/>
                                          </p:val>
                                        </p:tav>
                                      </p:tavLst>
                                    </p:anim>
                                    <p:anim calcmode="lin" valueType="num">
                                      <p:cBhvr additive="repl">
                                        <p:cTn id="9"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07"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08" name="Table 3"/>
          <p:cNvGraphicFramePr/>
          <p:nvPr/>
        </p:nvGraphicFramePr>
        <p:xfrm>
          <a:off x="611640" y="2637000"/>
          <a:ext cx="7920360" cy="18288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bl>
          </a:graphicData>
        </a:graphic>
      </p:graphicFrame>
      <p:sp>
        <p:nvSpPr>
          <p:cNvPr id="1609" name="CustomShape 4"/>
          <p:cNvSpPr/>
          <p:nvPr/>
        </p:nvSpPr>
        <p:spPr>
          <a:xfrm>
            <a:off x="0" y="515880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1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1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12" name="CustomShape 7"/>
          <p:cNvSpPr/>
          <p:nvPr/>
        </p:nvSpPr>
        <p:spPr>
          <a:xfrm>
            <a:off x="3330720" y="4653000"/>
            <a:ext cx="38840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9BBB59"/>
                </a:solidFill>
                <a:latin typeface="Trebuchet MS"/>
                <a:ea typeface="DejaVu Sans"/>
              </a:rPr>
              <a:t>This has started to help.</a:t>
            </a:r>
            <a:endParaRPr lang="en-US" sz="2400" b="0" strike="noStrike" spc="-1">
              <a:latin typeface="Arial"/>
            </a:endParaRPr>
          </a:p>
        </p:txBody>
      </p:sp>
      <p:sp>
        <p:nvSpPr>
          <p:cNvPr id="1613" name="CustomShape 8"/>
          <p:cNvSpPr/>
          <p:nvPr/>
        </p:nvSpPr>
        <p:spPr>
          <a:xfrm flipV="1">
            <a:off x="7054200" y="4508280"/>
            <a:ext cx="227880" cy="374040"/>
          </a:xfrm>
          <a:custGeom>
            <a:avLst/>
            <a:gdLst/>
            <a:ahLst/>
            <a:cxnLst/>
            <a:rect l="l" t="t" r="r" b="b"/>
            <a:pathLst>
              <a:path w="21600" h="21600">
                <a:moveTo>
                  <a:pt x="0" y="0"/>
                </a:moveTo>
                <a:lnTo>
                  <a:pt x="21600" y="21600"/>
                </a:lnTo>
              </a:path>
            </a:pathLst>
          </a:custGeom>
          <a:noFill/>
          <a:ln w="3816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15" name="CustomShape 2"/>
          <p:cNvSpPr/>
          <p:nvPr/>
        </p:nvSpPr>
        <p:spPr>
          <a:xfrm>
            <a:off x="123840" y="170064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Notice that, in one row of C, each element reuses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Let’s copy that row of A into private memory of the work-item that’s (exclusively) using it to avoid the overhead of loading it from global memory for each C(i,j) computation.</a:t>
            </a:r>
            <a:endParaRPr lang="en-US" sz="2400" b="0" strike="noStrike" spc="-1">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17"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18" name="CustomShape 5"/>
          <p:cNvSpPr/>
          <p:nvPr/>
        </p:nvSpPr>
        <p:spPr>
          <a:xfrm>
            <a:off x="475740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0" name="CustomShape 7"/>
          <p:cNvSpPr/>
          <p:nvPr/>
        </p:nvSpPr>
        <p:spPr>
          <a:xfrm>
            <a:off x="361044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3" name="CustomShape 10"/>
          <p:cNvSpPr/>
          <p:nvPr/>
        </p:nvSpPr>
        <p:spPr>
          <a:xfrm>
            <a:off x="550584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5"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26" name="CustomShape 13"/>
          <p:cNvSpPr/>
          <p:nvPr/>
        </p:nvSpPr>
        <p:spPr>
          <a:xfrm>
            <a:off x="3901320" y="58312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32"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(Row of A in private memory)</a:t>
            </a:r>
            <a:endParaRPr lang="en-US" sz="2800" b="0" strike="noStrike" spc="-1">
              <a:latin typeface="Arial"/>
            </a:endParaRPr>
          </a:p>
        </p:txBody>
      </p:sp>
      <p:sp>
        <p:nvSpPr>
          <p:cNvPr id="1633" name="CustomShape 3"/>
          <p:cNvSpPr/>
          <p:nvPr/>
        </p:nvSpPr>
        <p:spPr>
          <a:xfrm>
            <a:off x="3737160" y="1653480"/>
            <a:ext cx="52484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535320" y="6550200"/>
            <a:ext cx="1026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(*Actually, this is using </a:t>
            </a:r>
            <a:r>
              <a:rPr lang="en-US" sz="1400" b="1" i="1" strike="noStrike" spc="-1">
                <a:solidFill>
                  <a:srgbClr val="000000"/>
                </a:solidFill>
                <a:latin typeface="Trebuchet MS"/>
                <a:ea typeface="DejaVu Sans"/>
              </a:rPr>
              <a:t>far</a:t>
            </a:r>
            <a:r>
              <a:rPr lang="en-US" sz="1400" b="0" strike="noStrike" spc="-1">
                <a:solidFill>
                  <a:srgbClr val="000000"/>
                </a:solidFill>
                <a:latin typeface="Trebuchet MS"/>
                <a:ea typeface="DejaVu Sans"/>
              </a:rPr>
              <a:t> more private memory than we’ll have and so Awrk[] will be spilled to global memory)</a:t>
            </a:r>
            <a:endParaRPr lang="en-US" sz="1400" b="0" strike="noStrike" spc="-1">
              <a:latin typeface="Arial"/>
            </a:endParaRPr>
          </a:p>
        </p:txBody>
      </p:sp>
      <p:sp>
        <p:nvSpPr>
          <p:cNvPr id="1636" name="CustomShape 6"/>
          <p:cNvSpPr/>
          <p:nvPr/>
        </p:nvSpPr>
        <p:spPr>
          <a:xfrm>
            <a:off x="2743200" y="866880"/>
            <a:ext cx="6058440" cy="81936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Copy a row of A into private memory from global memory before we start with the matrix multiplications.</a:t>
            </a:r>
            <a:endParaRPr lang="en-US" sz="1600" b="0" strike="noStrike" spc="-1">
              <a:latin typeface="Arial"/>
            </a:endParaRPr>
          </a:p>
        </p:txBody>
      </p:sp>
      <p:sp>
        <p:nvSpPr>
          <p:cNvPr id="1637" name="CustomShape 7"/>
          <p:cNvSpPr/>
          <p:nvPr/>
        </p:nvSpPr>
        <p:spPr>
          <a:xfrm>
            <a:off x="494280" y="5700240"/>
            <a:ext cx="3084480" cy="91224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1" strike="noStrike" spc="-1">
                <a:solidFill>
                  <a:srgbClr val="002060"/>
                </a:solidFill>
                <a:latin typeface="Trebuchet MS"/>
                <a:ea typeface="DejaVu Sans"/>
              </a:rPr>
              <a:t>Setup a work array for A in private memory*</a:t>
            </a:r>
            <a:endParaRPr lang="en-US" sz="1800" b="0" strike="noStrike" spc="-1">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39"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40" name="Table 3"/>
          <p:cNvGraphicFramePr/>
          <p:nvPr/>
        </p:nvGraphicFramePr>
        <p:xfrm>
          <a:off x="611640" y="2637000"/>
          <a:ext cx="7920360" cy="21945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bl>
          </a:graphicData>
        </a:graphic>
      </p:graphicFrame>
      <p:sp>
        <p:nvSpPr>
          <p:cNvPr id="1641"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42"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43"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44" name="CustomShape 7"/>
          <p:cNvSpPr/>
          <p:nvPr/>
        </p:nvSpPr>
        <p:spPr>
          <a:xfrm>
            <a:off x="4483080" y="5169240"/>
            <a:ext cx="19364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 impact!</a:t>
            </a:r>
            <a:endParaRPr lang="en-US" sz="2400" b="0" strike="noStrike" spc="-1">
              <a:latin typeface="Arial"/>
            </a:endParaRPr>
          </a:p>
        </p:txBody>
      </p:sp>
      <p:sp>
        <p:nvSpPr>
          <p:cNvPr id="1645" name="CustomShape 8"/>
          <p:cNvSpPr/>
          <p:nvPr/>
        </p:nvSpPr>
        <p:spPr>
          <a:xfrm flipV="1">
            <a:off x="6330960" y="4891680"/>
            <a:ext cx="1192680" cy="507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Why using too much private memory can be a good thing</a:t>
            </a:r>
            <a:endParaRPr lang="en-US" sz="4400" b="0" strike="noStrike" spc="-1">
              <a:latin typeface="Arial"/>
            </a:endParaRPr>
          </a:p>
        </p:txBody>
      </p:sp>
      <p:sp>
        <p:nvSpPr>
          <p:cNvPr id="1647" name="CustomShape 2"/>
          <p:cNvSpPr/>
          <p:nvPr/>
        </p:nvSpPr>
        <p:spPr>
          <a:xfrm>
            <a:off x="457200" y="1600200"/>
            <a:ext cx="822888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reality private memory is just hardware registers, so only dozens of these are available per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Many kernels will allocate too many variables to private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the compiler already has to be able to deal with this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does so by </a:t>
            </a:r>
            <a:r>
              <a:rPr lang="en-US" sz="3200" b="0" i="1" strike="noStrike" spc="-1">
                <a:solidFill>
                  <a:srgbClr val="000000"/>
                </a:solidFill>
                <a:latin typeface="Trebuchet MS"/>
              </a:rPr>
              <a:t>spilling</a:t>
            </a:r>
            <a:r>
              <a:rPr lang="en-US" sz="3200" b="0" strike="noStrike" spc="-1">
                <a:solidFill>
                  <a:srgbClr val="000000"/>
                </a:solidFill>
                <a:latin typeface="Trebuchet MS"/>
              </a:rPr>
              <a:t> excess private variables to (global)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still told the compiler something useful – that the data will only be accessed by a single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lets the compiler allocate the data in such as way as to enable more efficient memory access</a:t>
            </a:r>
            <a:endParaRPr lang="en-US" sz="3200" b="0" strike="noStrike" spc="-1">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7: using private memory</a:t>
            </a:r>
            <a:endParaRPr lang="en-US" sz="3600" b="0" strike="noStrike" spc="-1" dirty="0">
              <a:latin typeface="Arial"/>
            </a:endParaRPr>
          </a:p>
        </p:txBody>
      </p:sp>
      <p:sp>
        <p:nvSpPr>
          <p:cNvPr id="1649"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private memory to minimize memory movement costs and optimize performance of your matrix multiplication program</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your matrix multiplication solution</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kernel so that each work-item copies its own row of A into private memory</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step by step, saving the intermediate versions and tracking performance improvements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to standard output verifying that the matrix multiplication program is generating the correct results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51" name="CustomShape 2"/>
          <p:cNvSpPr/>
          <p:nvPr/>
        </p:nvSpPr>
        <p:spPr>
          <a:xfrm>
            <a:off x="123840" y="1412640"/>
            <a:ext cx="886140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already noticed that, in one row of C, each element 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Each work-item in a work-group also uses the same columns of B</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store the B columns in </a:t>
            </a:r>
            <a:r>
              <a:rPr lang="en-US" sz="2400" b="1" strike="noStrike" spc="-1">
                <a:solidFill>
                  <a:srgbClr val="C0504D"/>
                </a:solidFill>
                <a:latin typeface="Trebuchet MS"/>
              </a:rPr>
              <a:t>local</a:t>
            </a:r>
            <a:r>
              <a:rPr lang="en-US" sz="2400" b="0" strike="noStrike" spc="-1">
                <a:solidFill>
                  <a:srgbClr val="C0504D"/>
                </a:solidFill>
                <a:latin typeface="Trebuchet MS"/>
              </a:rPr>
              <a:t> </a:t>
            </a:r>
            <a:r>
              <a:rPr lang="en-US" sz="2400" b="0" strike="noStrike" spc="-1">
                <a:solidFill>
                  <a:srgbClr val="000000"/>
                </a:solidFill>
                <a:latin typeface="Trebuchet MS"/>
              </a:rPr>
              <a:t>memory (which is shared by the work-items in the work-group)</a:t>
            </a:r>
            <a:endParaRPr lang="en-US" sz="2400" b="0" strike="noStrike" spc="-1">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3"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54" name="CustomShape 5"/>
          <p:cNvSpPr/>
          <p:nvPr/>
        </p:nvSpPr>
        <p:spPr>
          <a:xfrm>
            <a:off x="46987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6" name="CustomShape 7"/>
          <p:cNvSpPr/>
          <p:nvPr/>
        </p:nvSpPr>
        <p:spPr>
          <a:xfrm>
            <a:off x="35517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9" name="CustomShape 10"/>
          <p:cNvSpPr/>
          <p:nvPr/>
        </p:nvSpPr>
        <p:spPr>
          <a:xfrm>
            <a:off x="54471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61"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62" name="CustomShape 13"/>
          <p:cNvSpPr/>
          <p:nvPr/>
        </p:nvSpPr>
        <p:spPr>
          <a:xfrm>
            <a:off x="1184400" y="56008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Local memory for each work-group</a:t>
            </a:r>
            <a:endParaRPr lang="en-US" sz="2000" b="0" strike="noStrike" spc="-1">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__local  </a:t>
            </a:r>
            <a:r>
              <a:rPr lang="en-US" sz="2000" b="1" strike="noStrike" spc="-1">
                <a:solidFill>
                  <a:srgbClr val="C0504D"/>
                </a:solidFill>
                <a:latin typeface="Courier New"/>
              </a:rPr>
              <a:t>float</a:t>
            </a:r>
            <a:r>
              <a:rPr lang="en-US" sz="2000" b="1" strike="noStrike" spc="-1">
                <a:solidFill>
                  <a:srgbClr val="000000"/>
                </a:solidFill>
                <a:latin typeface="Courier New"/>
              </a:rPr>
              <a:t> *Bwrk)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iloc  =</a:t>
            </a:r>
            <a:br/>
            <a:r>
              <a:rPr lang="en-US" sz="2000" b="1" strike="noStrike" spc="-1">
                <a:solidFill>
                  <a:srgbClr val="000000"/>
                </a:solidFill>
                <a:latin typeface="Courier New"/>
              </a:rPr>
              <a:t>      </a:t>
            </a:r>
            <a:r>
              <a:rPr lang="en-US" sz="2000" b="1" strike="noStrike" spc="-1">
                <a:solidFill>
                  <a:srgbClr val="17375E"/>
                </a:solidFill>
                <a:latin typeface="Courier New"/>
              </a:rPr>
              <a:t>get_local_id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nloc =</a:t>
            </a:r>
            <a:br/>
            <a:r>
              <a:rPr lang="en-US" sz="2000" b="1" strike="noStrike" spc="-1">
                <a:solidFill>
                  <a:srgbClr val="000000"/>
                </a:solidFill>
                <a:latin typeface="Courier New"/>
              </a:rPr>
              <a:t>      </a:t>
            </a:r>
            <a:r>
              <a:rPr lang="en-US" sz="2000" b="1" strike="noStrike" spc="-1">
                <a:solidFill>
                  <a:srgbClr val="17375E"/>
                </a:solidFill>
                <a:latin typeface="Courier New"/>
              </a:rPr>
              <a:t>get_local_size</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71" name="CustomShape 2"/>
          <p:cNvSpPr/>
          <p:nvPr/>
        </p:nvSpPr>
        <p:spPr>
          <a:xfrm>
            <a:off x="0" y="0"/>
            <a:ext cx="914328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000" b="0" strike="noStrike" spc="-1">
                <a:solidFill>
                  <a:srgbClr val="000000"/>
                </a:solidFill>
                <a:latin typeface="Trebuchet MS"/>
              </a:rPr>
              <a:t>B column shared between work-items</a:t>
            </a:r>
            <a:endParaRPr lang="en-US" sz="2000" b="0" strike="noStrike" spc="-1">
              <a:latin typeface="Arial"/>
            </a:endParaRPr>
          </a:p>
        </p:txBody>
      </p:sp>
      <p:sp>
        <p:nvSpPr>
          <p:cNvPr id="1672" name="CustomShape 3"/>
          <p:cNvSpPr/>
          <p:nvPr/>
        </p:nvSpPr>
        <p:spPr>
          <a:xfrm>
            <a:off x="3894840" y="756720"/>
            <a:ext cx="4996080" cy="56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(k=iloc; k&lt;N; k+=nloc)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Bwrk[k] = B[k* 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Awrk[k]*Bwrk[k];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Pass a work array in local memory to hold a column of B.  All the work-items do the copy “in parallel” using a cyclic loop distribution (hence why we need iloc and nloc) </a:t>
            </a:r>
            <a:endParaRPr lang="en-US" sz="1600" b="0" strike="noStrike" spc="-1">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GPU 用户的安装过程（旧版）</a:t>
            </a:r>
            <a:endParaRPr lang="en-US" sz="4400" b="0" strike="noStrike" spc="-1">
              <a:latin typeface="Arial"/>
            </a:endParaRPr>
          </a:p>
        </p:txBody>
      </p:sp>
      <p:sp>
        <p:nvSpPr>
          <p:cNvPr id="457"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macOS 系统上需要英特尔至强 Intel® Xeon™ 处理器 </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根本不用折腾，出场就能用!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只要选择 Intel® GPU 设备来运行 OpenCL即可</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还有专门针对 Windows 的驱动: https://software.intel.com/en-us/articles/opencl-drivers</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79"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80"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81"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cl::LocalSpaceArg localmem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cl::Local(sizeof(float) * Pdim);</a:t>
            </a:r>
            <a:endParaRPr lang="en-US" sz="1100" b="0" strike="noStrike" spc="-1">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 localmem);</a:t>
            </a:r>
            <a:endParaRPr lang="en-US" sz="1100" b="0" strike="noStrike" spc="-1">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Pass local memory to kernels.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This requires a change to the kernel argument lists … an arg of type LocalSpaceArg is needed.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Allocate the size of local memory</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Update argument list in kernel functor</a:t>
            </a:r>
            <a:endParaRPr lang="en-US" sz="2000" b="0" strike="noStrike" spc="-1">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cl::LocalSpaceArg&gt;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additive="repl">
                                        <p:cTn id="7" dur="500"/>
                                        <p:tgtEl>
                                          <p:spTgt spid="1682"/>
                                        </p:tgtEl>
                                      </p:cBhvr>
                                    </p:animEffect>
                                    <p:anim calcmode="lin" valueType="num">
                                      <p:cBhvr additive="repl">
                                        <p:cTn id="8" dur="500" fill="hold"/>
                                        <p:tgtEl>
                                          <p:spTgt spid="1682"/>
                                        </p:tgtEl>
                                        <p:attrNameLst>
                                          <p:attrName>ppt_x</p:attrName>
                                        </p:attrNameLst>
                                      </p:cBhvr>
                                      <p:tavLst>
                                        <p:tav tm="0">
                                          <p:val>
                                            <p:strVal val="#ppt_x"/>
                                          </p:val>
                                        </p:tav>
                                        <p:tav tm="100000">
                                          <p:val>
                                            <p:strVal val="#ppt_x"/>
                                          </p:val>
                                        </p:tav>
                                      </p:tavLst>
                                    </p:anim>
                                    <p:anim calcmode="lin" valueType="num">
                                      <p:cBhvr additive="repl">
                                        <p:cTn id="9" dur="500" fill="hold"/>
                                        <p:tgtEl>
                                          <p:spTgt spid="1682"/>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fade">
                                      <p:cBhvr additive="repl">
                                        <p:cTn id="12" dur="500"/>
                                        <p:tgtEl>
                                          <p:spTgt spid="1683"/>
                                        </p:tgtEl>
                                      </p:cBhvr>
                                    </p:animEffect>
                                    <p:anim calcmode="lin" valueType="num">
                                      <p:cBhvr additive="repl">
                                        <p:cTn id="13" dur="500" fill="hold"/>
                                        <p:tgtEl>
                                          <p:spTgt spid="1683"/>
                                        </p:tgtEl>
                                        <p:attrNameLst>
                                          <p:attrName>ppt_x</p:attrName>
                                        </p:attrNameLst>
                                      </p:cBhvr>
                                      <p:tavLst>
                                        <p:tav tm="0">
                                          <p:val>
                                            <p:strVal val="#ppt_x"/>
                                          </p:val>
                                        </p:tav>
                                        <p:tav tm="100000">
                                          <p:val>
                                            <p:strVal val="#ppt_x"/>
                                          </p:val>
                                        </p:tav>
                                      </p:tavLst>
                                    </p:anim>
                                    <p:anim calcmode="lin" valueType="num">
                                      <p:cBhvr additive="repl">
                                        <p:cTn id="14" dur="500" fill="hold"/>
                                        <p:tgtEl>
                                          <p:spTgt spid="1683"/>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85"/>
                                        </p:tgtEl>
                                        <p:attrNameLst>
                                          <p:attrName>style.visibility</p:attrName>
                                        </p:attrNameLst>
                                      </p:cBhvr>
                                      <p:to>
                                        <p:strVal val="visible"/>
                                      </p:to>
                                    </p:set>
                                    <p:animEffect transition="in" filter="fade">
                                      <p:cBhvr additive="repl">
                                        <p:cTn id="17" dur="500"/>
                                        <p:tgtEl>
                                          <p:spTgt spid="1685"/>
                                        </p:tgtEl>
                                      </p:cBhvr>
                                    </p:animEffect>
                                    <p:anim calcmode="lin" valueType="num">
                                      <p:cBhvr additive="repl">
                                        <p:cTn id="18" dur="500" fill="hold"/>
                                        <p:tgtEl>
                                          <p:spTgt spid="1685"/>
                                        </p:tgtEl>
                                        <p:attrNameLst>
                                          <p:attrName>ppt_x</p:attrName>
                                        </p:attrNameLst>
                                      </p:cBhvr>
                                      <p:tavLst>
                                        <p:tav tm="0">
                                          <p:val>
                                            <p:strVal val="#ppt_x"/>
                                          </p:val>
                                        </p:tav>
                                        <p:tav tm="100000">
                                          <p:val>
                                            <p:strVal val="#ppt_x"/>
                                          </p:val>
                                        </p:tav>
                                      </p:tavLst>
                                    </p:anim>
                                    <p:anim calcmode="lin" valueType="num">
                                      <p:cBhvr additive="repl">
                                        <p:cTn id="19"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87" name="CustomShape 2"/>
          <p:cNvSpPr/>
          <p:nvPr/>
        </p:nvSpPr>
        <p:spPr>
          <a:xfrm>
            <a:off x="179640" y="1312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88" name="Table 3"/>
          <p:cNvGraphicFramePr/>
          <p:nvPr/>
        </p:nvGraphicFramePr>
        <p:xfrm>
          <a:off x="611640" y="2133000"/>
          <a:ext cx="7920360" cy="28170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81080" y="4869000"/>
            <a:ext cx="88894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Making matrix multiplication </a:t>
            </a:r>
            <a:r>
              <a:rPr lang="en-US" sz="4400" b="0" i="1" strike="noStrike" spc="-1">
                <a:solidFill>
                  <a:srgbClr val="C0504D"/>
                </a:solidFill>
                <a:latin typeface="Trebuchet MS"/>
              </a:rPr>
              <a:t>really</a:t>
            </a:r>
            <a:r>
              <a:rPr lang="en-US" sz="4400" b="0" strike="noStrike" spc="-1">
                <a:solidFill>
                  <a:srgbClr val="9BBB59"/>
                </a:solidFill>
                <a:latin typeface="Trebuchet MS"/>
              </a:rPr>
              <a:t> </a:t>
            </a:r>
            <a:r>
              <a:rPr lang="en-US" sz="4400" b="0" strike="noStrike" spc="-1">
                <a:solidFill>
                  <a:srgbClr val="000000"/>
                </a:solidFill>
                <a:latin typeface="Trebuchet MS"/>
              </a:rPr>
              <a:t>fast</a:t>
            </a:r>
            <a:endParaRPr lang="en-US" sz="4400" b="0" strike="noStrike" spc="-1">
              <a:latin typeface="Arial"/>
            </a:endParaRPr>
          </a:p>
        </p:txBody>
      </p:sp>
      <p:sp>
        <p:nvSpPr>
          <p:cNvPr id="1693" name="CustomShape 2"/>
          <p:cNvSpPr/>
          <p:nvPr/>
        </p:nvSpPr>
        <p:spPr>
          <a:xfrm>
            <a:off x="107640" y="1340640"/>
            <a:ext cx="892836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Our </a:t>
            </a:r>
            <a:r>
              <a:rPr lang="zh-CN" altLang="en-US" sz="3200" b="0" strike="noStrike" spc="-1" dirty="0">
                <a:solidFill>
                  <a:srgbClr val="000000"/>
                </a:solidFill>
                <a:latin typeface="Trebuchet MS"/>
              </a:rPr>
              <a:t>目标</a:t>
            </a:r>
            <a:r>
              <a:rPr lang="en-US" sz="3200" b="0" strike="noStrike" spc="-1" dirty="0">
                <a:solidFill>
                  <a:srgbClr val="000000"/>
                </a:solidFill>
                <a:latin typeface="Trebuchet MS"/>
              </a:rPr>
              <a:t> has been to describe how to work with private, local and global memory.  We’ve ignored many well-known techniques for making matrix multiplication fast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The number of work items must be a multiple of the fundamental machine “vector width”.  This is the </a:t>
            </a:r>
            <a:r>
              <a:rPr lang="en-US" sz="2800" b="0" strike="noStrike" spc="-1" dirty="0" err="1">
                <a:solidFill>
                  <a:srgbClr val="000000"/>
                </a:solidFill>
                <a:latin typeface="Trebuchet MS"/>
              </a:rPr>
              <a:t>wavefront</a:t>
            </a:r>
            <a:r>
              <a:rPr lang="en-US" sz="2800" b="0" strike="noStrike" spc="-1" dirty="0">
                <a:solidFill>
                  <a:srgbClr val="000000"/>
                </a:solidFill>
                <a:latin typeface="Trebuchet MS"/>
              </a:rPr>
              <a:t> on AMD, warp on NVIDIA, and the number of SIMD lanes exposed by vector units on a CPU</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optimize reuse of data, you need to use blocking techniques  </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Decompose matrices into tiles such that three tiles just fit in the fastest (private) memory</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Copy tiles into local memory</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Do the multiplication over the tiles</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We modified the matrix multiplication program provided with the NVIDIA OpenCL SDK to work with our test suite to produce the blocked results on the following slide. This used register blocking with block sizes mapped onto the GPU’s warp size</a:t>
            </a:r>
            <a:endParaRPr lang="en-US" sz="2800" b="0" strike="noStrike" spc="-1" dirty="0">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95" name="CustomShape 2"/>
          <p:cNvSpPr/>
          <p:nvPr/>
        </p:nvSpPr>
        <p:spPr>
          <a:xfrm>
            <a:off x="181080" y="98064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96" name="Table 3"/>
          <p:cNvGraphicFramePr/>
          <p:nvPr/>
        </p:nvGraphicFramePr>
        <p:xfrm>
          <a:off x="611640" y="1772640"/>
          <a:ext cx="7920360" cy="34394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r h="622440">
                <a:tc>
                  <a:txBody>
                    <a:bodyPr/>
                    <a:lstStyle/>
                    <a:p>
                      <a:pPr>
                        <a:lnSpc>
                          <a:spcPct val="100000"/>
                        </a:lnSpc>
                      </a:pPr>
                      <a:r>
                        <a:rPr lang="en-US" sz="1800" b="0" strike="noStrike" spc="-1">
                          <a:solidFill>
                            <a:srgbClr val="000000"/>
                          </a:solidFill>
                          <a:latin typeface="Trebuchet MS"/>
                        </a:rPr>
                        <a:t>Block oriented approach using local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1,534.0</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230,416.7</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7"/>
                  </a:ext>
                </a:extLst>
              </a:tr>
            </a:tbl>
          </a:graphicData>
        </a:graphic>
      </p:graphicFrame>
      <p:sp>
        <p:nvSpPr>
          <p:cNvPr id="1697"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8"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9"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700" name="CustomShape 7"/>
          <p:cNvSpPr/>
          <p:nvPr/>
        </p:nvSpPr>
        <p:spPr>
          <a:xfrm>
            <a:off x="3818880" y="5146200"/>
            <a:ext cx="35535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Biggest impact so far!</a:t>
            </a:r>
            <a:endParaRPr lang="en-US" sz="2400" b="0" strike="noStrike" spc="-1">
              <a:latin typeface="Arial"/>
            </a:endParaRPr>
          </a:p>
        </p:txBody>
      </p:sp>
      <p:sp>
        <p:nvSpPr>
          <p:cNvPr id="1701" name="CustomShape 8"/>
          <p:cNvSpPr/>
          <p:nvPr/>
        </p:nvSpPr>
        <p:spPr>
          <a:xfrm flipV="1">
            <a:off x="7195680" y="4724280"/>
            <a:ext cx="327600" cy="651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8: using local memory</a:t>
            </a:r>
            <a:endParaRPr lang="en-US" sz="3600" b="0" strike="noStrike" spc="-1" dirty="0">
              <a:latin typeface="Arial"/>
            </a:endParaRPr>
          </a:p>
        </p:txBody>
      </p:sp>
      <p:sp>
        <p:nvSpPr>
          <p:cNvPr id="170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local memory to minimize memory movement costs and optimize performance of your matrix multiplication program</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your matrix multiplication solution that already uses private memory from </a:t>
            </a:r>
            <a:r>
              <a:rPr lang="zh-CN" altLang="en-US" sz="2800" b="0" strike="noStrike" spc="-1" dirty="0">
                <a:solidFill>
                  <a:srgbClr val="000000"/>
                </a:solidFill>
                <a:latin typeface="Trebuchet MS"/>
              </a:rPr>
              <a:t>练习</a:t>
            </a:r>
            <a:r>
              <a:rPr lang="en-US" sz="2800" b="0" strike="noStrike" spc="-1" dirty="0">
                <a:solidFill>
                  <a:srgbClr val="000000"/>
                </a:solidFill>
                <a:latin typeface="Trebuchet MS"/>
              </a:rPr>
              <a:t> 7</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kernel so that each work-group collaboratively copies its own column of B into local memory</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step by step, saving the intermediate versions and tracking performance improvements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to standard output verifying that the matrix multiplication program is generating the correct results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en-US" sz="3200" b="0" strike="noStrike" spc="-1" dirty="0">
                <a:solidFill>
                  <a:srgbClr val="C0504D"/>
                </a:solidFill>
                <a:latin typeface="Trebuchet MS"/>
              </a:rPr>
              <a:t>Extra:</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Look at the fast, blocked implementation from the NVIDIA OpenCL SDK example. Try running it and compare to yours</a:t>
            </a:r>
            <a:endParaRPr lang="en-US" sz="2800" b="0" strike="noStrike" spc="-1" dirty="0">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中的同步（</a:t>
            </a:r>
            <a:r>
              <a:rPr lang="en-US" sz="4000" b="1" cap="all" spc="-1" dirty="0">
                <a:solidFill>
                  <a:srgbClr val="000000"/>
                </a:solidFill>
                <a:latin typeface="Trebuchet MS"/>
              </a:rPr>
              <a:t>Synchronization</a:t>
            </a:r>
            <a:r>
              <a:rPr lang="zh-CN" altLang="en-US" sz="4000" b="1" cap="all" spc="-1" dirty="0">
                <a:solidFill>
                  <a:srgbClr val="000000"/>
                </a:solidFill>
                <a:latin typeface="Trebuchet MS"/>
              </a:rPr>
              <a:t>）</a:t>
            </a:r>
            <a:endParaRPr lang="en-US" sz="4000" b="0" strike="noStrike" spc="-1" dirty="0">
              <a:latin typeface="Arial"/>
            </a:endParaRPr>
          </a:p>
        </p:txBody>
      </p:sp>
      <p:sp>
        <p:nvSpPr>
          <p:cNvPr id="170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7</a:t>
            </a: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3600" b="0" strike="noStrike" spc="-1">
                <a:solidFill>
                  <a:srgbClr val="000000"/>
                </a:solidFill>
                <a:latin typeface="Trebuchet MS"/>
              </a:rPr>
              <a:t>Consider N-dimensional domain of work-items</a:t>
            </a:r>
            <a:endParaRPr lang="en-US" sz="3600" b="0" strike="noStrike" spc="-1">
              <a:latin typeface="Arial"/>
            </a:endParaRPr>
          </a:p>
        </p:txBody>
      </p:sp>
      <p:sp>
        <p:nvSpPr>
          <p:cNvPr id="170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64x64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70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0" strike="noStrike" spc="-1">
                <a:solidFill>
                  <a:srgbClr val="C0504D"/>
                </a:solidFill>
                <a:latin typeface="Trebuchet MS"/>
                <a:ea typeface="DejaVu Sans"/>
              </a:rPr>
              <a:t>Synchronization: </a:t>
            </a:r>
            <a:r>
              <a:rPr lang="en-US" sz="3200" b="0" strike="noStrike" spc="-1">
                <a:solidFill>
                  <a:srgbClr val="000000"/>
                </a:solidFill>
                <a:latin typeface="Trebuchet MS"/>
                <a:ea typeface="DejaVu Sans"/>
              </a:rPr>
              <a:t>when multiple units of execution (e.g. work-items) are brought to a known point in their execution.   Most common example is a barrier … i.e. all units of execution “in scope” arrive at the </a:t>
            </a:r>
            <a:r>
              <a:rPr lang="en-US" sz="3200" b="0" strike="noStrike" spc="-1">
                <a:solidFill>
                  <a:srgbClr val="E46C0A"/>
                </a:solidFill>
                <a:latin typeface="Trebuchet MS"/>
                <a:ea typeface="DejaVu Sans"/>
              </a:rPr>
              <a:t>barrier </a:t>
            </a:r>
            <a:r>
              <a:rPr lang="en-US" sz="3200" b="0" strike="noStrike" spc="-1">
                <a:solidFill>
                  <a:srgbClr val="000000"/>
                </a:solidFill>
                <a:latin typeface="Trebuchet MS"/>
                <a:ea typeface="DejaVu Sans"/>
              </a:rPr>
              <a:t>before any proceed. </a:t>
            </a:r>
            <a:endParaRPr lang="en-US" sz="3200" b="0" strike="noStrike" spc="-1">
              <a:latin typeface="Arial"/>
            </a:endParaRPr>
          </a:p>
        </p:txBody>
      </p:sp>
      <p:pic>
        <p:nvPicPr>
          <p:cNvPr id="1709" name="Picture 1"/>
          <p:cNvPicPr/>
          <p:nvPr/>
        </p:nvPicPr>
        <p:blipFill>
          <a:blip r:embed="rId2"/>
          <a:stretch/>
        </p:blipFill>
        <p:spPr>
          <a:xfrm>
            <a:off x="1630440" y="3045240"/>
            <a:ext cx="2045520" cy="2045520"/>
          </a:xfrm>
          <a:prstGeom prst="rect">
            <a:avLst/>
          </a:prstGeom>
          <a:ln w="25560">
            <a:noFill/>
          </a:ln>
        </p:spPr>
      </p:pic>
      <p:sp>
        <p:nvSpPr>
          <p:cNvPr id="171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16" name="Group 10"/>
          <p:cNvGrpSpPr/>
          <p:nvPr/>
        </p:nvGrpSpPr>
        <p:grpSpPr>
          <a:xfrm>
            <a:off x="2147760" y="3049920"/>
            <a:ext cx="1534680" cy="254880"/>
            <a:chOff x="2147760" y="3049920"/>
            <a:chExt cx="1534680" cy="254880"/>
          </a:xfrm>
        </p:grpSpPr>
        <p:sp>
          <p:nvSpPr>
            <p:cNvPr id="171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723" name="Group 17"/>
          <p:cNvGrpSpPr/>
          <p:nvPr/>
        </p:nvGrpSpPr>
        <p:grpSpPr>
          <a:xfrm>
            <a:off x="1635120" y="3305520"/>
            <a:ext cx="2047320" cy="1790280"/>
            <a:chOff x="1635120" y="3305520"/>
            <a:chExt cx="2047320" cy="1790280"/>
          </a:xfrm>
        </p:grpSpPr>
        <p:grpSp>
          <p:nvGrpSpPr>
            <p:cNvPr id="1724" name="Group 18"/>
            <p:cNvGrpSpPr/>
            <p:nvPr/>
          </p:nvGrpSpPr>
          <p:grpSpPr>
            <a:xfrm>
              <a:off x="1635120" y="3305520"/>
              <a:ext cx="2047320" cy="1022760"/>
              <a:chOff x="1635120" y="3305520"/>
              <a:chExt cx="2047320" cy="1022760"/>
            </a:xfrm>
          </p:grpSpPr>
          <p:grpSp>
            <p:nvGrpSpPr>
              <p:cNvPr id="1725" name="Group 19"/>
              <p:cNvGrpSpPr/>
              <p:nvPr/>
            </p:nvGrpSpPr>
            <p:grpSpPr>
              <a:xfrm>
                <a:off x="1635120" y="3305520"/>
                <a:ext cx="2047320" cy="511200"/>
                <a:chOff x="1635120" y="3305520"/>
                <a:chExt cx="2047320" cy="511200"/>
              </a:xfrm>
            </p:grpSpPr>
            <p:grpSp>
              <p:nvGrpSpPr>
                <p:cNvPr id="1726" name="Group 20"/>
                <p:cNvGrpSpPr/>
                <p:nvPr/>
              </p:nvGrpSpPr>
              <p:grpSpPr>
                <a:xfrm>
                  <a:off x="1635120" y="3305520"/>
                  <a:ext cx="2047320" cy="255240"/>
                  <a:chOff x="1635120" y="3305520"/>
                  <a:chExt cx="2047320" cy="255240"/>
                </a:xfrm>
              </p:grpSpPr>
              <p:sp>
                <p:nvSpPr>
                  <p:cNvPr id="172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29" name="Group 23"/>
                  <p:cNvGrpSpPr/>
                  <p:nvPr/>
                </p:nvGrpSpPr>
                <p:grpSpPr>
                  <a:xfrm>
                    <a:off x="2147040" y="3305520"/>
                    <a:ext cx="1535400" cy="255240"/>
                    <a:chOff x="2147040" y="3305520"/>
                    <a:chExt cx="1535400" cy="255240"/>
                  </a:xfrm>
                </p:grpSpPr>
                <p:sp>
                  <p:nvSpPr>
                    <p:cNvPr id="173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36" name="Group 30"/>
                <p:cNvGrpSpPr/>
                <p:nvPr/>
              </p:nvGrpSpPr>
              <p:grpSpPr>
                <a:xfrm>
                  <a:off x="1635120" y="3561480"/>
                  <a:ext cx="2047320" cy="255240"/>
                  <a:chOff x="1635120" y="3561480"/>
                  <a:chExt cx="2047320" cy="255240"/>
                </a:xfrm>
              </p:grpSpPr>
              <p:sp>
                <p:nvSpPr>
                  <p:cNvPr id="173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39" name="Group 33"/>
                  <p:cNvGrpSpPr/>
                  <p:nvPr/>
                </p:nvGrpSpPr>
                <p:grpSpPr>
                  <a:xfrm>
                    <a:off x="2147040" y="3561480"/>
                    <a:ext cx="1535400" cy="255240"/>
                    <a:chOff x="2147040" y="3561480"/>
                    <a:chExt cx="1535400" cy="255240"/>
                  </a:xfrm>
                </p:grpSpPr>
                <p:sp>
                  <p:nvSpPr>
                    <p:cNvPr id="174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46" name="Group 40"/>
              <p:cNvGrpSpPr/>
              <p:nvPr/>
            </p:nvGrpSpPr>
            <p:grpSpPr>
              <a:xfrm>
                <a:off x="1635120" y="3817080"/>
                <a:ext cx="2047320" cy="511200"/>
                <a:chOff x="1635120" y="3817080"/>
                <a:chExt cx="2047320" cy="511200"/>
              </a:xfrm>
            </p:grpSpPr>
            <p:grpSp>
              <p:nvGrpSpPr>
                <p:cNvPr id="1747" name="Group 41"/>
                <p:cNvGrpSpPr/>
                <p:nvPr/>
              </p:nvGrpSpPr>
              <p:grpSpPr>
                <a:xfrm>
                  <a:off x="1635120" y="3817080"/>
                  <a:ext cx="2047320" cy="255240"/>
                  <a:chOff x="1635120" y="3817080"/>
                  <a:chExt cx="2047320" cy="255240"/>
                </a:xfrm>
              </p:grpSpPr>
              <p:sp>
                <p:nvSpPr>
                  <p:cNvPr id="174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50" name="Group 44"/>
                  <p:cNvGrpSpPr/>
                  <p:nvPr/>
                </p:nvGrpSpPr>
                <p:grpSpPr>
                  <a:xfrm>
                    <a:off x="2147040" y="3817080"/>
                    <a:ext cx="1535400" cy="255240"/>
                    <a:chOff x="2147040" y="3817080"/>
                    <a:chExt cx="1535400" cy="255240"/>
                  </a:xfrm>
                </p:grpSpPr>
                <p:sp>
                  <p:nvSpPr>
                    <p:cNvPr id="175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57" name="Group 51"/>
                <p:cNvGrpSpPr/>
                <p:nvPr/>
              </p:nvGrpSpPr>
              <p:grpSpPr>
                <a:xfrm>
                  <a:off x="1635120" y="4073040"/>
                  <a:ext cx="2047320" cy="255240"/>
                  <a:chOff x="1635120" y="4073040"/>
                  <a:chExt cx="2047320" cy="255240"/>
                </a:xfrm>
              </p:grpSpPr>
              <p:sp>
                <p:nvSpPr>
                  <p:cNvPr id="175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60" name="Group 54"/>
                  <p:cNvGrpSpPr/>
                  <p:nvPr/>
                </p:nvGrpSpPr>
                <p:grpSpPr>
                  <a:xfrm>
                    <a:off x="2147040" y="4073040"/>
                    <a:ext cx="1535400" cy="255240"/>
                    <a:chOff x="2147040" y="4073040"/>
                    <a:chExt cx="1535400" cy="255240"/>
                  </a:xfrm>
                </p:grpSpPr>
                <p:sp>
                  <p:nvSpPr>
                    <p:cNvPr id="176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767" name="Group 61"/>
            <p:cNvGrpSpPr/>
            <p:nvPr/>
          </p:nvGrpSpPr>
          <p:grpSpPr>
            <a:xfrm>
              <a:off x="1635120" y="4329000"/>
              <a:ext cx="2047320" cy="510840"/>
              <a:chOff x="1635120" y="4329000"/>
              <a:chExt cx="2047320" cy="510840"/>
            </a:xfrm>
          </p:grpSpPr>
          <p:grpSp>
            <p:nvGrpSpPr>
              <p:cNvPr id="1768" name="Group 62"/>
              <p:cNvGrpSpPr/>
              <p:nvPr/>
            </p:nvGrpSpPr>
            <p:grpSpPr>
              <a:xfrm>
                <a:off x="1635120" y="4329000"/>
                <a:ext cx="2047320" cy="255240"/>
                <a:chOff x="1635120" y="4329000"/>
                <a:chExt cx="2047320" cy="255240"/>
              </a:xfrm>
            </p:grpSpPr>
            <p:sp>
              <p:nvSpPr>
                <p:cNvPr id="176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71" name="Group 65"/>
                <p:cNvGrpSpPr/>
                <p:nvPr/>
              </p:nvGrpSpPr>
              <p:grpSpPr>
                <a:xfrm>
                  <a:off x="2147040" y="4329000"/>
                  <a:ext cx="1535400" cy="255240"/>
                  <a:chOff x="2147040" y="4329000"/>
                  <a:chExt cx="1535400" cy="255240"/>
                </a:xfrm>
              </p:grpSpPr>
              <p:sp>
                <p:nvSpPr>
                  <p:cNvPr id="177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78" name="Group 72"/>
              <p:cNvGrpSpPr/>
              <p:nvPr/>
            </p:nvGrpSpPr>
            <p:grpSpPr>
              <a:xfrm>
                <a:off x="1635120" y="4584600"/>
                <a:ext cx="2047320" cy="255240"/>
                <a:chOff x="1635120" y="4584600"/>
                <a:chExt cx="2047320" cy="255240"/>
              </a:xfrm>
            </p:grpSpPr>
            <p:sp>
              <p:nvSpPr>
                <p:cNvPr id="177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81" name="Group 75"/>
                <p:cNvGrpSpPr/>
                <p:nvPr/>
              </p:nvGrpSpPr>
              <p:grpSpPr>
                <a:xfrm>
                  <a:off x="2147040" y="4584600"/>
                  <a:ext cx="1535400" cy="255240"/>
                  <a:chOff x="2147040" y="4584600"/>
                  <a:chExt cx="1535400" cy="255240"/>
                </a:xfrm>
              </p:grpSpPr>
              <p:sp>
                <p:nvSpPr>
                  <p:cNvPr id="178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88" name="Group 82"/>
            <p:cNvGrpSpPr/>
            <p:nvPr/>
          </p:nvGrpSpPr>
          <p:grpSpPr>
            <a:xfrm>
              <a:off x="1635120" y="4840560"/>
              <a:ext cx="2047320" cy="255240"/>
              <a:chOff x="1635120" y="4840560"/>
              <a:chExt cx="2047320" cy="255240"/>
            </a:xfrm>
          </p:grpSpPr>
          <p:sp>
            <p:nvSpPr>
              <p:cNvPr id="178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91" name="Group 85"/>
              <p:cNvGrpSpPr/>
              <p:nvPr/>
            </p:nvGrpSpPr>
            <p:grpSpPr>
              <a:xfrm>
                <a:off x="2147040" y="4840560"/>
                <a:ext cx="1535400" cy="255240"/>
                <a:chOff x="2147040" y="4840560"/>
                <a:chExt cx="1535400" cy="255240"/>
              </a:xfrm>
            </p:grpSpPr>
            <p:sp>
              <p:nvSpPr>
                <p:cNvPr id="179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79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79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800" name="Group 94"/>
          <p:cNvGrpSpPr/>
          <p:nvPr/>
        </p:nvGrpSpPr>
        <p:grpSpPr>
          <a:xfrm>
            <a:off x="2156400" y="4063680"/>
            <a:ext cx="1083600" cy="494640"/>
            <a:chOff x="2156400" y="4063680"/>
            <a:chExt cx="1083600" cy="494640"/>
          </a:xfrm>
        </p:grpSpPr>
        <p:sp>
          <p:nvSpPr>
            <p:cNvPr id="180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80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80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80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805"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806"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7"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80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81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7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7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7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803"/>
                                        </p:tgtEl>
                                        <p:attrNameLst>
                                          <p:attrName>style.visibility</p:attrName>
                                        </p:attrNameLst>
                                      </p:cBhvr>
                                      <p:to>
                                        <p:strVal val="visible"/>
                                      </p:to>
                                    </p:set>
                                    <p:animEffect transition="in" filter="fade">
                                      <p:cBhvr additive="repl">
                                        <p:cTn id="19" dur="500"/>
                                        <p:tgtEl>
                                          <p:spTgt spid="1803"/>
                                        </p:tgtEl>
                                      </p:cBhvr>
                                    </p:animEffect>
                                  </p:childTnLst>
                                </p:cTn>
                              </p:par>
                              <p:par>
                                <p:cTn id="20" presetID="10" presetClass="entr" fill="hold" nodeType="withEffect">
                                  <p:stCondLst>
                                    <p:cond delay="0"/>
                                  </p:stCondLst>
                                  <p:childTnLst>
                                    <p:set>
                                      <p:cBhvr>
                                        <p:cTn id="21" dur="1" fill="hold">
                                          <p:stCondLst>
                                            <p:cond delay="0"/>
                                          </p:stCondLst>
                                        </p:cTn>
                                        <p:tgtEl>
                                          <p:spTgt spid="1804"/>
                                        </p:tgtEl>
                                        <p:attrNameLst>
                                          <p:attrName>style.visibility</p:attrName>
                                        </p:attrNameLst>
                                      </p:cBhvr>
                                      <p:to>
                                        <p:strVal val="visible"/>
                                      </p:to>
                                    </p:set>
                                    <p:animEffect transition="in" filter="fade">
                                      <p:cBhvr additive="repl">
                                        <p:cTn id="22" dur="500"/>
                                        <p:tgtEl>
                                          <p:spTgt spid="1804"/>
                                        </p:tgtEl>
                                      </p:cBhvr>
                                    </p:animEffect>
                                  </p:childTnLst>
                                </p:cTn>
                              </p:par>
                              <p:par>
                                <p:cTn id="23" presetID="10" presetClass="entr" fill="hold" nodeType="withEffect">
                                  <p:stCondLst>
                                    <p:cond delay="0"/>
                                  </p:stCondLst>
                                  <p:childTnLst>
                                    <p:set>
                                      <p:cBhvr>
                                        <p:cTn id="24" dur="1" fill="hold">
                                          <p:stCondLst>
                                            <p:cond delay="0"/>
                                          </p:stCondLst>
                                        </p:cTn>
                                        <p:tgtEl>
                                          <p:spTgt spid="1808"/>
                                        </p:tgtEl>
                                        <p:attrNameLst>
                                          <p:attrName>style.visibility</p:attrName>
                                        </p:attrNameLst>
                                      </p:cBhvr>
                                      <p:to>
                                        <p:strVal val="visible"/>
                                      </p:to>
                                    </p:set>
                                    <p:animEffect transition="in" filter="fade">
                                      <p:cBhvr additive="repl">
                                        <p:cTn id="25" dur="500"/>
                                        <p:tgtEl>
                                          <p:spTgt spid="1808"/>
                                        </p:tgtEl>
                                      </p:cBhvr>
                                    </p:animEffect>
                                  </p:childTnLst>
                                </p:cTn>
                              </p:par>
                              <p:par>
                                <p:cTn id="26" presetID="10" presetClass="entr" fill="hold" nodeType="withEffect">
                                  <p:stCondLst>
                                    <p:cond delay="0"/>
                                  </p:stCondLst>
                                  <p:childTnLst>
                                    <p:set>
                                      <p:cBhvr>
                                        <p:cTn id="27" dur="1" fill="hold">
                                          <p:stCondLst>
                                            <p:cond delay="0"/>
                                          </p:stCondLst>
                                        </p:cTn>
                                        <p:tgtEl>
                                          <p:spTgt spid="1810"/>
                                        </p:tgtEl>
                                        <p:attrNameLst>
                                          <p:attrName>style.visibility</p:attrName>
                                        </p:attrNameLst>
                                      </p:cBhvr>
                                      <p:to>
                                        <p:strVal val="visible"/>
                                      </p:to>
                                    </p:set>
                                    <p:animEffect transition="in" filter="fade">
                                      <p:cBhvr additive="repl">
                                        <p:cTn id="28" dur="500"/>
                                        <p:tgtEl>
                                          <p:spTgt spid="1810"/>
                                        </p:tgtEl>
                                      </p:cBhvr>
                                    </p:animEffect>
                                  </p:childTnLst>
                                </p:cTn>
                              </p:par>
                              <p:par>
                                <p:cTn id="29" presetID="10" presetClass="entr" fill="hold" nodeType="withEffect">
                                  <p:stCondLst>
                                    <p:cond delay="0"/>
                                  </p:stCondLst>
                                  <p:childTnLst>
                                    <p:set>
                                      <p:cBhvr>
                                        <p:cTn id="30" dur="1" fill="hold">
                                          <p:stCondLst>
                                            <p:cond delay="0"/>
                                          </p:stCondLst>
                                        </p:cTn>
                                        <p:tgtEl>
                                          <p:spTgt spid="1809"/>
                                        </p:tgtEl>
                                        <p:attrNameLst>
                                          <p:attrName>style.visibility</p:attrName>
                                        </p:attrNameLst>
                                      </p:cBhvr>
                                      <p:to>
                                        <p:strVal val="visible"/>
                                      </p:to>
                                    </p:set>
                                    <p:animEffect transition="in" filter="fade">
                                      <p:cBhvr additive="repl">
                                        <p:cTn id="31" dur="500"/>
                                        <p:tgtEl>
                                          <p:spTgt spid="18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807"/>
                                        </p:tgtEl>
                                        <p:attrNameLst>
                                          <p:attrName>style.visibility</p:attrName>
                                        </p:attrNameLst>
                                      </p:cBhvr>
                                      <p:to>
                                        <p:strVal val="visible"/>
                                      </p:to>
                                    </p:set>
                                    <p:animEffect transition="in" filter="fade">
                                      <p:cBhvr additive="repl">
                                        <p:cTn id="36" dur="500"/>
                                        <p:tgtEl>
                                          <p:spTgt spid="1807"/>
                                        </p:tgtEl>
                                      </p:cBhvr>
                                    </p:animEffect>
                                  </p:childTnLst>
                                </p:cTn>
                              </p:par>
                              <p:par>
                                <p:cTn id="37" presetID="10" presetClass="entr" fill="hold" nodeType="withEffect">
                                  <p:stCondLst>
                                    <p:cond delay="0"/>
                                  </p:stCondLst>
                                  <p:childTnLst>
                                    <p:set>
                                      <p:cBhvr>
                                        <p:cTn id="38" dur="1" fill="hold">
                                          <p:stCondLst>
                                            <p:cond delay="0"/>
                                          </p:stCondLst>
                                        </p:cTn>
                                        <p:tgtEl>
                                          <p:spTgt spid="1806"/>
                                        </p:tgtEl>
                                        <p:attrNameLst>
                                          <p:attrName>style.visibility</p:attrName>
                                        </p:attrNameLst>
                                      </p:cBhvr>
                                      <p:to>
                                        <p:strVal val="visible"/>
                                      </p:to>
                                    </p:set>
                                    <p:animEffect transition="in" filter="fade">
                                      <p:cBhvr additive="repl">
                                        <p:cTn id="39" dur="500"/>
                                        <p:tgtEl>
                                          <p:spTgt spid="1806"/>
                                        </p:tgtEl>
                                      </p:cBhvr>
                                    </p:animEffect>
                                  </p:childTnLst>
                                </p:cTn>
                              </p:par>
                              <p:par>
                                <p:cTn id="40" presetID="10" presetClass="entr" fill="hold" nodeType="withEffect">
                                  <p:stCondLst>
                                    <p:cond delay="0"/>
                                  </p:stCondLst>
                                  <p:childTnLst>
                                    <p:set>
                                      <p:cBhvr>
                                        <p:cTn id="41" dur="1" fill="hold">
                                          <p:stCondLst>
                                            <p:cond delay="0"/>
                                          </p:stCondLst>
                                        </p:cTn>
                                        <p:tgtEl>
                                          <p:spTgt spid="1805"/>
                                        </p:tgtEl>
                                        <p:attrNameLst>
                                          <p:attrName>style.visibility</p:attrName>
                                        </p:attrNameLst>
                                      </p:cBhvr>
                                      <p:to>
                                        <p:strVal val="visible"/>
                                      </p:to>
                                    </p:set>
                                    <p:animEffect transition="in" filter="fade">
                                      <p:cBhvr additive="repl">
                                        <p:cTn id="42" dur="500"/>
                                        <p:tgtEl>
                                          <p:spTgt spid="1805"/>
                                        </p:tgtEl>
                                      </p:cBhvr>
                                    </p:animEffect>
                                  </p:childTnLst>
                                </p:cTn>
                              </p:par>
                              <p:par>
                                <p:cTn id="43" presetID="10" presetClass="entr" fill="hold" nodeType="withEffect">
                                  <p:stCondLst>
                                    <p:cond delay="0"/>
                                  </p:stCondLst>
                                  <p:childTnLst>
                                    <p:set>
                                      <p:cBhvr>
                                        <p:cTn id="44" dur="1" fill="hold">
                                          <p:stCondLst>
                                            <p:cond delay="0"/>
                                          </p:stCondLst>
                                        </p:cTn>
                                        <p:tgtEl>
                                          <p:spTgt spid="1800"/>
                                        </p:tgtEl>
                                        <p:attrNameLst>
                                          <p:attrName>style.visibility</p:attrName>
                                        </p:attrNameLst>
                                      </p:cBhvr>
                                      <p:to>
                                        <p:strVal val="visible"/>
                                      </p:to>
                                    </p:set>
                                    <p:animEffect transition="in" filter="fade">
                                      <p:cBhvr additive="repl">
                                        <p:cTn id="45" dur="500"/>
                                        <p:tgtEl>
                                          <p:spTgt spid="1800"/>
                                        </p:tgtEl>
                                      </p:cBhvr>
                                    </p:animEffect>
                                  </p:childTnLst>
                                </p:cTn>
                              </p:par>
                              <p:par>
                                <p:cTn id="46" presetID="10" presetClass="entr" fill="hold" nodeType="withEffect">
                                  <p:stCondLst>
                                    <p:cond delay="0"/>
                                  </p:stCondLst>
                                  <p:childTnLst>
                                    <p:set>
                                      <p:cBhvr>
                                        <p:cTn id="47" dur="1" fill="hold">
                                          <p:stCondLst>
                                            <p:cond delay="0"/>
                                          </p:stCondLst>
                                        </p:cTn>
                                        <p:tgtEl>
                                          <p:spTgt spid="1799"/>
                                        </p:tgtEl>
                                        <p:attrNameLst>
                                          <p:attrName>style.visibility</p:attrName>
                                        </p:attrNameLst>
                                      </p:cBhvr>
                                      <p:to>
                                        <p:strVal val="visible"/>
                                      </p:to>
                                    </p:set>
                                    <p:animEffect transition="in" filter="fade">
                                      <p:cBhvr additive="repl">
                                        <p:cTn id="48" dur="500"/>
                                        <p:tgtEl>
                                          <p:spTgt spid="1799"/>
                                        </p:tgtEl>
                                      </p:cBhvr>
                                    </p:animEffect>
                                  </p:childTnLst>
                                </p:cTn>
                              </p:par>
                              <p:par>
                                <p:cTn id="49" presetID="10" presetClass="entr" fill="hold" nodeType="withEffect">
                                  <p:stCondLst>
                                    <p:cond delay="0"/>
                                  </p:stCondLst>
                                  <p:childTnLst>
                                    <p:set>
                                      <p:cBhvr>
                                        <p:cTn id="50" dur="1" fill="hold">
                                          <p:stCondLst>
                                            <p:cond delay="0"/>
                                          </p:stCondLst>
                                        </p:cTn>
                                        <p:tgtEl>
                                          <p:spTgt spid="1798"/>
                                        </p:tgtEl>
                                        <p:attrNameLst>
                                          <p:attrName>style.visibility</p:attrName>
                                        </p:attrNameLst>
                                      </p:cBhvr>
                                      <p:to>
                                        <p:strVal val="visible"/>
                                      </p:to>
                                    </p:set>
                                    <p:animEffect transition="in" filter="fade">
                                      <p:cBhvr additive="repl">
                                        <p:cTn id="51" dur="500"/>
                                        <p:tgtEl>
                                          <p:spTgt spid="1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Work-Item Synchronization</a:t>
            </a:r>
            <a:endParaRPr lang="en-US" sz="4400" b="0" strike="noStrike" spc="-1">
              <a:latin typeface="Arial"/>
            </a:endParaRPr>
          </a:p>
        </p:txBody>
      </p:sp>
      <p:sp>
        <p:nvSpPr>
          <p:cNvPr id="1812" name="CustomShape 2"/>
          <p:cNvSpPr/>
          <p:nvPr/>
        </p:nvSpPr>
        <p:spPr>
          <a:xfrm>
            <a:off x="107640" y="1556640"/>
            <a:ext cx="8928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457200">
              <a:lnSpc>
                <a:spcPct val="100000"/>
              </a:lnSpc>
              <a:spcBef>
                <a:spcPts val="680"/>
              </a:spcBef>
            </a:pPr>
            <a:r>
              <a:rPr lang="en-US" sz="3400" b="1" strike="noStrike" spc="-1">
                <a:solidFill>
                  <a:srgbClr val="C0504D"/>
                </a:solidFill>
                <a:latin typeface="Courier New Bold"/>
              </a:rPr>
              <a:t>void</a:t>
            </a:r>
            <a:r>
              <a:rPr lang="en-US" sz="3400" b="1" strike="noStrike" spc="-1">
                <a:solidFill>
                  <a:srgbClr val="000000"/>
                </a:solidFill>
                <a:latin typeface="Courier New Bold"/>
              </a:rPr>
              <a:t> </a:t>
            </a:r>
            <a:r>
              <a:rPr lang="en-US" sz="3400" b="1" strike="noStrike" spc="-1">
                <a:solidFill>
                  <a:srgbClr val="8064A2"/>
                </a:solidFill>
                <a:latin typeface="Courier New Bold"/>
              </a:rPr>
              <a:t>barrier</a:t>
            </a:r>
            <a:r>
              <a:rPr lang="en-US" sz="3400" b="1" strike="noStrike" spc="-1">
                <a:solidFill>
                  <a:srgbClr val="000000"/>
                </a:solidFill>
                <a:latin typeface="Courier New Bold"/>
              </a:rPr>
              <a:t>()</a:t>
            </a:r>
            <a:endParaRPr lang="en-US" sz="3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Takes optional flags</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0" strike="noStrike" spc="-1">
                <a:solidFill>
                  <a:srgbClr val="8064A2"/>
                </a:solidFill>
                <a:latin typeface="Trebuchet MS"/>
              </a:rPr>
              <a:t>CLK_LOCAL_MEM_FENCE</a:t>
            </a:r>
            <a:r>
              <a:rPr lang="en-US" sz="2800" b="0" strike="noStrike" spc="-1">
                <a:solidFill>
                  <a:srgbClr val="000000"/>
                </a:solidFill>
                <a:latin typeface="Trebuchet MS"/>
              </a:rPr>
              <a:t> and/or </a:t>
            </a:r>
            <a:r>
              <a:rPr lang="en-US" sz="2800" b="0" strike="noStrike" spc="-1">
                <a:solidFill>
                  <a:srgbClr val="8064A2"/>
                </a:solidFill>
                <a:latin typeface="Trebuchet MS"/>
              </a:rPr>
              <a:t>CLK_GLOBAL_MEM_FENCE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work-item that encounters a </a:t>
            </a:r>
            <a:r>
              <a:rPr lang="en-US" sz="2800" b="0" strike="noStrike" spc="-1">
                <a:solidFill>
                  <a:srgbClr val="8064A2"/>
                </a:solidFill>
                <a:latin typeface="Trebuchet MS"/>
              </a:rPr>
              <a:t>barrier</a:t>
            </a:r>
            <a:r>
              <a:rPr lang="en-US" sz="2800" b="0" strike="noStrike" spc="-1">
                <a:solidFill>
                  <a:srgbClr val="000000"/>
                </a:solidFill>
                <a:latin typeface="Trebuchet MS"/>
              </a:rPr>
              <a:t>() will wait until ALL work-items in its work-group reach the </a:t>
            </a:r>
            <a:r>
              <a:rPr lang="en-US" sz="2800" b="0" strike="noStrike" spc="-1">
                <a:solidFill>
                  <a:srgbClr val="8064A2"/>
                </a:solidFill>
                <a:latin typeface="Trebuchet MS"/>
              </a:rPr>
              <a:t>barrier</a:t>
            </a:r>
            <a:r>
              <a:rPr lang="en-US" sz="2800" b="0" strike="noStrike" spc="-1">
                <a:solidFill>
                  <a:srgbClr val="000000"/>
                </a:solidFill>
                <a:latin typeface="Trebuchet MS"/>
              </a:rPr>
              <a:t>()</a:t>
            </a:r>
            <a:endParaRPr lang="en-US" sz="2800" b="0" strike="noStrike" spc="-1">
              <a:latin typeface="Arial"/>
            </a:endParaRPr>
          </a:p>
          <a:p>
            <a:pPr marL="743040" lvl="1" indent="-285120">
              <a:lnSpc>
                <a:spcPct val="100000"/>
              </a:lnSpc>
              <a:spcBef>
                <a:spcPts val="680"/>
              </a:spcBef>
              <a:buClr>
                <a:srgbClr val="C0504D"/>
              </a:buClr>
              <a:buFont typeface="Arial"/>
              <a:buChar char="–"/>
            </a:pPr>
            <a:r>
              <a:rPr lang="en-US" sz="2800" b="0" strike="noStrike" spc="-1">
                <a:solidFill>
                  <a:srgbClr val="C0504D"/>
                </a:solidFill>
                <a:latin typeface="Trebuchet MS"/>
              </a:rPr>
              <a:t>Corollary</a:t>
            </a:r>
            <a:r>
              <a:rPr lang="en-US" sz="2800" b="0" strike="noStrike" spc="-1">
                <a:solidFill>
                  <a:srgbClr val="000000"/>
                </a:solidFill>
                <a:latin typeface="Trebuchet MS"/>
              </a:rPr>
              <a:t>: If a </a:t>
            </a:r>
            <a:r>
              <a:rPr lang="en-US" sz="2800" b="0" strike="noStrike" spc="-1">
                <a:solidFill>
                  <a:srgbClr val="8064A2"/>
                </a:solidFill>
                <a:latin typeface="Trebuchet MS"/>
              </a:rPr>
              <a:t>barrier</a:t>
            </a:r>
            <a:r>
              <a:rPr lang="en-US" sz="2800" b="0" strike="noStrike" spc="-1">
                <a:solidFill>
                  <a:srgbClr val="000000"/>
                </a:solidFill>
                <a:latin typeface="Trebuchet MS"/>
              </a:rPr>
              <a:t>() is inside a branch, then the branch </a:t>
            </a:r>
            <a:r>
              <a:rPr lang="en-US" sz="3400" b="0" strike="noStrike" spc="-1">
                <a:solidFill>
                  <a:srgbClr val="C0504D"/>
                </a:solidFill>
                <a:latin typeface="Trebuchet MS"/>
              </a:rPr>
              <a:t>must</a:t>
            </a:r>
            <a:r>
              <a:rPr lang="en-US" sz="3400" b="0" strike="noStrike" spc="-1">
                <a:solidFill>
                  <a:srgbClr val="000000"/>
                </a:solidFill>
                <a:latin typeface="Trebuchet MS"/>
              </a:rPr>
              <a:t> </a:t>
            </a:r>
            <a:r>
              <a:rPr lang="en-US" sz="2800" b="0" strike="noStrike" spc="-1">
                <a:solidFill>
                  <a:srgbClr val="000000"/>
                </a:solidFill>
                <a:latin typeface="Trebuchet MS"/>
              </a:rPr>
              <a:t>be taken by either:</a:t>
            </a:r>
            <a:endParaRPr lang="en-US" sz="28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ALL</a:t>
            </a:r>
            <a:r>
              <a:rPr lang="en-US" sz="2600" b="0" strike="noStrike" spc="-1">
                <a:solidFill>
                  <a:srgbClr val="000000"/>
                </a:solidFill>
                <a:latin typeface="Trebuchet MS"/>
              </a:rPr>
              <a:t> </a:t>
            </a:r>
            <a:r>
              <a:rPr lang="en-US" sz="2400" b="0" strike="noStrike" spc="-1">
                <a:solidFill>
                  <a:srgbClr val="000000"/>
                </a:solidFill>
                <a:latin typeface="Trebuchet MS"/>
              </a:rPr>
              <a:t>work-items in the work-group, OR</a:t>
            </a:r>
            <a:endParaRPr lang="en-US" sz="24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NO</a:t>
            </a:r>
            <a:r>
              <a:rPr lang="en-US" sz="2600" b="0" strike="noStrike" spc="-1">
                <a:solidFill>
                  <a:srgbClr val="000000"/>
                </a:solidFill>
                <a:latin typeface="Trebuchet MS"/>
              </a:rPr>
              <a:t> </a:t>
            </a:r>
            <a:r>
              <a:rPr lang="en-US" sz="2400" b="0" strike="noStrike" spc="-1">
                <a:solidFill>
                  <a:srgbClr val="000000"/>
                </a:solidFill>
                <a:latin typeface="Trebuchet MS"/>
              </a:rPr>
              <a:t>work-item in the work-group</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Across work-groups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 guarantees as to where and when a particular work-group will be executed relative to another work-group</a:t>
            </a:r>
            <a:endParaRPr lang="en-US" sz="2800" b="0" strike="noStrike" spc="-1">
              <a:latin typeface="Arial"/>
            </a:endParaRPr>
          </a:p>
          <a:p>
            <a:pPr marL="743040" lvl="1" indent="-285120">
              <a:lnSpc>
                <a:spcPct val="100000"/>
              </a:lnSpc>
              <a:spcBef>
                <a:spcPts val="561"/>
              </a:spcBef>
              <a:buClr>
                <a:srgbClr val="8064A2"/>
              </a:buClr>
              <a:buFont typeface="Arial"/>
              <a:buChar char="–"/>
            </a:pPr>
            <a:r>
              <a:rPr lang="en-US" sz="2800" b="0" strike="noStrike" spc="-1">
                <a:solidFill>
                  <a:srgbClr val="8064A2"/>
                </a:solidFill>
                <a:latin typeface="Trebuchet MS"/>
              </a:rPr>
              <a:t>Cannot exchange data, or have barrier-like synchronization between two different work-groups! (Critical issue!)</a:t>
            </a:r>
            <a:endParaRPr lang="en-US" sz="2800" b="0" strike="noStrike" spc="-1">
              <a:latin typeface="Arial"/>
            </a:endParaRPr>
          </a:p>
          <a:p>
            <a:pPr marL="743040" lvl="1" indent="-285120">
              <a:lnSpc>
                <a:spcPct val="100000"/>
              </a:lnSpc>
              <a:spcBef>
                <a:spcPts val="561"/>
              </a:spcBef>
              <a:buClr>
                <a:srgbClr val="C0504D"/>
              </a:buClr>
              <a:buFont typeface="Arial"/>
              <a:buChar char="–"/>
            </a:pPr>
            <a:r>
              <a:rPr lang="en-US" sz="2800" b="0" strike="noStrike" spc="-1">
                <a:solidFill>
                  <a:srgbClr val="C0504D"/>
                </a:solidFill>
                <a:latin typeface="Trebuchet MS"/>
              </a:rPr>
              <a:t>Only solution: finish the kernel and start another</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813" name="CustomShape 3"/>
          <p:cNvSpPr/>
          <p:nvPr/>
        </p:nvSpPr>
        <p:spPr>
          <a:xfrm>
            <a:off x="3636000" y="836640"/>
            <a:ext cx="52560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Ensure correct order of memory operations to local or global memory (with flushes or queuing a memory fence)</a:t>
            </a:r>
            <a:endParaRPr lang="en-US" sz="1800" b="0" strike="noStrike" spc="-1">
              <a:latin typeface="Arial"/>
            </a:endParaRPr>
          </a:p>
        </p:txBody>
      </p:sp>
      <p:sp>
        <p:nvSpPr>
          <p:cNvPr id="1814" name="CustomShape 4"/>
          <p:cNvSpPr/>
          <p:nvPr/>
        </p:nvSpPr>
        <p:spPr>
          <a:xfrm flipH="1">
            <a:off x="3635280" y="1760040"/>
            <a:ext cx="262764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Where might we need synchronization?</a:t>
            </a:r>
            <a:endParaRPr lang="en-US" sz="4400" b="0" strike="noStrike" spc="-1">
              <a:latin typeface="Arial"/>
            </a:endParaRPr>
          </a:p>
        </p:txBody>
      </p:sp>
      <p:sp>
        <p:nvSpPr>
          <p:cNvPr id="1817" name="CustomShape 2"/>
          <p:cNvSpPr/>
          <p:nvPr/>
        </p:nvSpPr>
        <p:spPr>
          <a:xfrm>
            <a:off x="457200" y="1600200"/>
            <a:ext cx="8228880" cy="226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a reduction … reduce a set of numbers to a single value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E.g. find sum of all elements in an array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Sequential code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818" name="CustomShape 3"/>
          <p:cNvSpPr/>
          <p:nvPr/>
        </p:nvSpPr>
        <p:spPr>
          <a:xfrm>
            <a:off x="1547640" y="4001040"/>
            <a:ext cx="6120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C0504D"/>
                </a:solidFill>
                <a:latin typeface="Courier New Bold"/>
                <a:ea typeface="DejaVu Sans"/>
              </a:rPr>
              <a:t>int </a:t>
            </a:r>
            <a:r>
              <a:rPr lang="en-US" sz="2400" b="1" strike="noStrike" spc="-1">
                <a:solidFill>
                  <a:srgbClr val="17375E"/>
                </a:solidFill>
                <a:latin typeface="Courier New Bold"/>
                <a:ea typeface="DejaVu Sans"/>
              </a:rPr>
              <a:t>reduce</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Ndim, </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*A)</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int</a:t>
            </a:r>
            <a:r>
              <a:rPr lang="en-US" sz="2400" b="1" strike="noStrike" spc="-1">
                <a:solidFill>
                  <a:srgbClr val="000000"/>
                </a:solidFill>
                <a:latin typeface="Courier New Bold"/>
                <a:ea typeface="DejaVu Sans"/>
              </a:rPr>
              <a:t> sum = 0;</a:t>
            </a:r>
            <a:endParaRPr lang="en-US" sz="2400" b="0" strike="noStrike" spc="-1">
              <a:latin typeface="Arial"/>
            </a:endParaRPr>
          </a:p>
          <a:p>
            <a:pPr>
              <a:lnSpc>
                <a:spcPct val="100000"/>
              </a:lnSpc>
            </a:pPr>
            <a:r>
              <a:rPr lang="en-US" sz="2400" b="1" strike="noStrike" spc="-1">
                <a:solidFill>
                  <a:srgbClr val="4F81BD"/>
                </a:solidFill>
                <a:latin typeface="Courier New Bold"/>
                <a:ea typeface="DejaVu Sans"/>
              </a:rPr>
              <a:t>  for </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a:t>
            </a:r>
            <a:r>
              <a:rPr lang="en-US" sz="2400" b="1" strike="noStrike" spc="-1">
                <a:solidFill>
                  <a:srgbClr val="000000"/>
                </a:solidFill>
                <a:latin typeface="Courier New Bold"/>
                <a:ea typeface="DejaVu Sans"/>
              </a:rPr>
              <a:t> i = 0; i &lt; Ndim; 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sum += A[i];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return</a:t>
            </a:r>
            <a:r>
              <a:rPr lang="en-US" sz="2400" b="1" strike="noStrike" spc="-1">
                <a:solidFill>
                  <a:srgbClr val="000000"/>
                </a:solidFill>
                <a:latin typeface="Courier New Bold"/>
                <a:ea typeface="DejaVu Sans"/>
              </a:rPr>
              <a:t> sum;</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Simple parallel reduction</a:t>
            </a:r>
            <a:endParaRPr lang="en-US" sz="4400" b="0" strike="noStrike" spc="-1">
              <a:latin typeface="Arial"/>
            </a:endParaRPr>
          </a:p>
        </p:txBody>
      </p:sp>
      <p:sp>
        <p:nvSpPr>
          <p:cNvPr id="18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reduction can be carried out in three steps:</a:t>
            </a:r>
            <a:endParaRPr lang="en-US" sz="32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Each work-item sums its private values into a local array indexed by the work-item’s local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the work-items have finished, one work-item sums the local array into an element of a global array (indexed by work-group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work-groups have finished the kernel execution, the global array is summed on the host.</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this is a simple reduction that is straightforward to implement.  More efficient reductions do the work-group sums in parallel on the device rather than on the host.  These more scalable reductions are considerably more complicated to implement.</a:t>
            </a:r>
            <a:endParaRPr lang="en-US" sz="3200" b="0" strike="noStrike" spc="-1">
              <a:latin typeface="Arial"/>
            </a:endParaRPr>
          </a:p>
          <a:p>
            <a:pPr>
              <a:lnSpc>
                <a:spcPct val="110000"/>
              </a:lnSpc>
              <a:spcBef>
                <a:spcPts val="641"/>
              </a:spcBef>
            </a:pP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Xeon Phi™ 安装过程（旧版）</a:t>
            </a:r>
            <a:endParaRPr lang="en-US" sz="4400" b="0" strike="noStrike" spc="-1">
              <a:latin typeface="Arial"/>
            </a:endParaRPr>
          </a:p>
        </p:txBody>
      </p:sp>
      <p:sp>
        <p:nvSpPr>
          <p:cNvPr id="4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Xeon Phi™ 协处理器（coprocessor） 是一类比较特殊的处理器，一般只在超级计算机（HPC）集群（cluster）中常用到。</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因此，这里就假设大多数用户都是在别人建立好的服务器环境中使用这样的设备，所以本文就不再讲解针对 Intel® Xeon Phi™ 协处理器的 OpenCL 安装过程了。</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 simple program that uses a reduction</a:t>
            </a:r>
            <a:endParaRPr lang="en-US" sz="3600" b="0" strike="noStrike" spc="-1">
              <a:latin typeface="Arial"/>
            </a:endParaRPr>
          </a:p>
        </p:txBody>
      </p:sp>
      <p:sp>
        <p:nvSpPr>
          <p:cNvPr id="1822" name="CustomShape 2"/>
          <p:cNvSpPr/>
          <p:nvPr/>
        </p:nvSpPr>
        <p:spPr>
          <a:xfrm>
            <a:off x="457200" y="1340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Numerical Integration</a:t>
            </a:r>
            <a:endParaRPr lang="en-US" sz="2400" b="0" strike="noStrike" spc="-1">
              <a:latin typeface="Arial"/>
            </a:endParaRPr>
          </a:p>
        </p:txBody>
      </p:sp>
      <p:sp>
        <p:nvSpPr>
          <p:cNvPr id="1823" name="CustomShape 3"/>
          <p:cNvSpPr/>
          <p:nvPr/>
        </p:nvSpPr>
        <p:spPr>
          <a:xfrm>
            <a:off x="4305240" y="2174760"/>
            <a:ext cx="4730400" cy="44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Mathematically, we know that we can approximate the integral as a sum of rectangles.</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Each rectangle has width and height at the middle of interval.</a:t>
            </a:r>
            <a:endParaRPr lang="en-US" sz="2400" b="0" strike="noStrike" spc="-1">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scrgbClr r="0" g="0" b="0"/>
            </a:lnRef>
            <a:fillRef idx="0">
              <a:scrgbClr r="0" g="0" b="0"/>
            </a:fillRef>
            <a:effectRef idx="0">
              <a:scrgbClr r="0" g="0" b="0"/>
            </a:effectRef>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4" name="Line 14"/>
            <p:cNvSpPr/>
            <p:nvPr/>
          </p:nvSpPr>
          <p:spPr>
            <a:xfrm>
              <a:off x="1790640" y="2214720"/>
              <a:ext cx="360" cy="32385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5" name="Line 15"/>
            <p:cNvSpPr/>
            <p:nvPr/>
          </p:nvSpPr>
          <p:spPr>
            <a:xfrm>
              <a:off x="1714320" y="240552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6" name="Line 16"/>
            <p:cNvSpPr/>
            <p:nvPr/>
          </p:nvSpPr>
          <p:spPr>
            <a:xfrm>
              <a:off x="1714320" y="393984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8" name="Line 18"/>
            <p:cNvSpPr/>
            <p:nvPr/>
          </p:nvSpPr>
          <p:spPr>
            <a:xfrm>
              <a:off x="3619440" y="5389920"/>
              <a:ext cx="360" cy="12708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9" name="CustomShape 19"/>
            <p:cNvSpPr/>
            <p:nvPr/>
          </p:nvSpPr>
          <p:spPr>
            <a:xfrm>
              <a:off x="1790640" y="2405520"/>
              <a:ext cx="1980360" cy="2031120"/>
            </a:xfrm>
            <a:custGeom>
              <a:avLst/>
              <a:gdLst/>
              <a:ahLst/>
              <a:cxn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scrgbClr r="0" g="0" b="0"/>
            </a:lnRef>
            <a:fillRef idx="0">
              <a:scrgbClr r="0" g="0" b="0"/>
            </a:fillRef>
            <a:effectRef idx="0">
              <a:scrgbClr r="0" g="0" b="0"/>
            </a:effectRef>
            <a:fontRef idx="minor"/>
          </p:style>
        </p:sp>
        <p:sp>
          <p:nvSpPr>
            <p:cNvPr id="1840" name="CustomShape 20"/>
            <p:cNvSpPr/>
            <p:nvPr/>
          </p:nvSpPr>
          <p:spPr>
            <a:xfrm rot="16237800">
              <a:off x="-63360" y="3748680"/>
              <a:ext cx="212796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F(x) = 4.0/(1+x</a:t>
              </a:r>
              <a:r>
                <a:rPr lang="en-US" sz="2000" b="1" strike="noStrike" spc="-1" baseline="30000">
                  <a:solidFill>
                    <a:srgbClr val="000000"/>
                  </a:solidFill>
                  <a:latin typeface="Arial"/>
                  <a:ea typeface="DejaVu Sans"/>
                </a:rPr>
                <a:t>2</a:t>
              </a:r>
              <a:r>
                <a:rPr lang="en-US" sz="2000" b="1" strike="noStrike" spc="-1">
                  <a:solidFill>
                    <a:srgbClr val="000000"/>
                  </a:solidFill>
                  <a:latin typeface="Arial"/>
                  <a:ea typeface="DejaVu Sans"/>
                </a:rPr>
                <a:t>)</a:t>
              </a:r>
              <a:endParaRPr lang="en-US" sz="2000" b="0" strike="noStrike" spc="-1">
                <a:latin typeface="Arial"/>
              </a:endParaRPr>
            </a:p>
          </p:txBody>
        </p:sp>
        <p:sp>
          <p:nvSpPr>
            <p:cNvPr id="1841" name="CustomShape 21"/>
            <p:cNvSpPr/>
            <p:nvPr/>
          </p:nvSpPr>
          <p:spPr>
            <a:xfrm>
              <a:off x="1257480" y="22784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4.0</a:t>
              </a:r>
              <a:endParaRPr lang="en-US" sz="1400" b="0" strike="noStrike" spc="-1">
                <a:latin typeface="Arial"/>
              </a:endParaRPr>
            </a:p>
          </p:txBody>
        </p:sp>
        <p:sp>
          <p:nvSpPr>
            <p:cNvPr id="1842" name="CustomShape 22"/>
            <p:cNvSpPr/>
            <p:nvPr/>
          </p:nvSpPr>
          <p:spPr>
            <a:xfrm>
              <a:off x="1333440" y="380268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2.0</a:t>
              </a:r>
              <a:endParaRPr lang="en-US" sz="1400" b="0" strike="noStrike" spc="-1">
                <a:latin typeface="Arial"/>
              </a:endParaRPr>
            </a:p>
          </p:txBody>
        </p:sp>
        <p:sp>
          <p:nvSpPr>
            <p:cNvPr id="1843" name="CustomShape 23"/>
            <p:cNvSpPr/>
            <p:nvPr/>
          </p:nvSpPr>
          <p:spPr>
            <a:xfrm>
              <a:off x="3390840" y="54536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1.0</a:t>
              </a:r>
              <a:endParaRPr lang="en-US" sz="1400" b="0" strike="noStrike" spc="-1">
                <a:latin typeface="Arial"/>
              </a:endParaRPr>
            </a:p>
          </p:txBody>
        </p:sp>
        <p:sp>
          <p:nvSpPr>
            <p:cNvPr id="1844" name="CustomShape 24"/>
            <p:cNvSpPr/>
            <p:nvPr/>
          </p:nvSpPr>
          <p:spPr>
            <a:xfrm>
              <a:off x="2552760" y="5580360"/>
              <a:ext cx="45648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X</a:t>
              </a:r>
              <a:endParaRPr lang="en-US" sz="2000" b="0" strike="noStrike" spc="-1">
                <a:latin typeface="Arial"/>
              </a:endParaRPr>
            </a:p>
          </p:txBody>
        </p:sp>
        <p:sp>
          <p:nvSpPr>
            <p:cNvPr id="1845" name="CustomShape 25"/>
            <p:cNvSpPr/>
            <p:nvPr/>
          </p:nvSpPr>
          <p:spPr>
            <a:xfrm>
              <a:off x="1486080" y="551700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0.0</a:t>
              </a:r>
              <a:endParaRPr lang="en-US" sz="1400" b="0" strike="noStrike" spc="-1">
                <a:latin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Numerical integration source code</a:t>
            </a:r>
            <a:endParaRPr lang="en-US" sz="4400" b="0" strike="noStrike" spc="-1">
              <a:latin typeface="Arial"/>
            </a:endParaRPr>
          </a:p>
        </p:txBody>
      </p:sp>
      <p:sp>
        <p:nvSpPr>
          <p:cNvPr id="1847" name="CustomShape 2"/>
          <p:cNvSpPr/>
          <p:nvPr/>
        </p:nvSpPr>
        <p:spPr>
          <a:xfrm>
            <a:off x="179640" y="692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The serial Pi program</a:t>
            </a:r>
            <a:endParaRPr lang="en-US" sz="2400" b="0" strike="noStrike" spc="-1">
              <a:latin typeface="Arial"/>
            </a:endParaRPr>
          </a:p>
        </p:txBody>
      </p:sp>
      <p:sp>
        <p:nvSpPr>
          <p:cNvPr id="1848" name="CustomShape 3"/>
          <p:cNvSpPr/>
          <p:nvPr/>
        </p:nvSpPr>
        <p:spPr>
          <a:xfrm>
            <a:off x="1763640" y="1700640"/>
            <a:ext cx="567000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400"/>
              </a:spcBef>
            </a:pPr>
            <a:r>
              <a:rPr lang="en-US" sz="2000" b="1" strike="noStrike" spc="-1">
                <a:solidFill>
                  <a:srgbClr val="C0504D"/>
                </a:solidFill>
                <a:latin typeface="Courier New Bold"/>
              </a:rPr>
              <a:t>static long </a:t>
            </a:r>
            <a:r>
              <a:rPr lang="en-US" sz="2000" b="1" strike="noStrike" spc="-1">
                <a:solidFill>
                  <a:srgbClr val="000000"/>
                </a:solidFill>
                <a:latin typeface="Courier New Bold"/>
              </a:rPr>
              <a:t>num_steps = 100000;</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double</a:t>
            </a:r>
            <a:r>
              <a:rPr lang="en-US" sz="2000" b="1" strike="noStrike" spc="-1">
                <a:solidFill>
                  <a:srgbClr val="000000"/>
                </a:solidFill>
                <a:latin typeface="Courier New Bold"/>
              </a:rPr>
              <a:t> step;</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main</a:t>
            </a: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a:t>
            </a:r>
            <a:r>
              <a:rPr lang="en-US" sz="2000" b="1" strike="noStrike" spc="-1">
                <a:solidFill>
                  <a:srgbClr val="C0504D"/>
                </a:solidFill>
                <a:latin typeface="Courier New Bold"/>
              </a:rPr>
              <a:t>double</a:t>
            </a:r>
            <a:r>
              <a:rPr lang="en-US" sz="2000" b="1" strike="noStrike" spc="-1">
                <a:solidFill>
                  <a:srgbClr val="000000"/>
                </a:solidFill>
                <a:latin typeface="Courier New Bold"/>
              </a:rPr>
              <a:t> x, pi, sum = 0.0;</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step = 1.0/(</a:t>
            </a:r>
            <a:r>
              <a:rPr lang="en-US" sz="2000" b="1" strike="noStrike" spc="-1">
                <a:solidFill>
                  <a:srgbClr val="C0504D"/>
                </a:solidFill>
                <a:latin typeface="Courier New Bold"/>
              </a:rPr>
              <a:t>double</a:t>
            </a:r>
            <a:r>
              <a:rPr lang="en-US" sz="2000" b="1" strike="noStrike" spc="-1">
                <a:solidFill>
                  <a:srgbClr val="000000"/>
                </a:solidFill>
                <a:latin typeface="Courier New Bold"/>
              </a:rPr>
              <a:t>) num_steps;</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num_steps; i++)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x = (i+0.5)*step;</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sum = sum + 4.0/(1.0+x*x);</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pi = step * sum;</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9: The Pi program</a:t>
            </a:r>
            <a:endParaRPr lang="en-US" sz="3600" b="0" strike="noStrike" spc="-1" dirty="0">
              <a:latin typeface="Arial"/>
            </a:endParaRPr>
          </a:p>
        </p:txBody>
      </p:sp>
      <p:sp>
        <p:nvSpPr>
          <p:cNvPr id="1850" name="CustomShape 2"/>
          <p:cNvSpPr/>
          <p:nvPr/>
        </p:nvSpPr>
        <p:spPr>
          <a:xfrm>
            <a:off x="179640" y="62064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understand synchronization between work-items in the OpenCL C kernel programming language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the provided serial program to estimate Pi through numerical integration</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Write a kernel and host program to compute the numerical integral using OpenCL</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Note: You will need to implement a reduction</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Output result plus an estimate of the error in the result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a:t>
            </a:r>
            <a:endParaRPr lang="en-US" sz="2800" b="0" strike="noStrike" spc="-1" dirty="0">
              <a:latin typeface="Arial"/>
            </a:endParaRPr>
          </a:p>
        </p:txBody>
      </p:sp>
      <p:sp>
        <p:nvSpPr>
          <p:cNvPr id="1851" name="CustomShape 3"/>
          <p:cNvSpPr/>
          <p:nvPr/>
        </p:nvSpPr>
        <p:spPr>
          <a:xfrm>
            <a:off x="179640" y="5805360"/>
            <a:ext cx="885636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1F497D"/>
                </a:solidFill>
                <a:latin typeface="Trebuchet MS"/>
                <a:ea typeface="DejaVu Sans"/>
              </a:rPr>
              <a:t>Hint: you will want each work-item to do many iterations of the loop, i.e. don’t create one work-item per loop iteration. To do so would make the reduction so costly that performance would be terrible. </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异构计算（</a:t>
            </a:r>
            <a:r>
              <a:rPr lang="en-US" sz="4000" b="1" cap="all" spc="-1" dirty="0">
                <a:solidFill>
                  <a:srgbClr val="000000"/>
                </a:solidFill>
                <a:latin typeface="Trebuchet MS"/>
              </a:rPr>
              <a:t>Heterogeneous computing）</a:t>
            </a:r>
            <a:endParaRPr lang="en-US" sz="4000" b="0" strike="noStrike" spc="-1" dirty="0">
              <a:latin typeface="Arial"/>
            </a:endParaRPr>
          </a:p>
        </p:txBody>
      </p:sp>
      <p:sp>
        <p:nvSpPr>
          <p:cNvPr id="1853"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8</a:t>
            </a:r>
            <a:endParaRPr lang="en-US"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55"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Kernels can be run on multiple devices at the same time</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We can exploit many GPUs and the host CPU for computation</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Simply define a context with multiple platforms, devices and queues</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We can even synchronize between queues using Events (see </a:t>
            </a:r>
            <a:r>
              <a:rPr lang="zh-CN" altLang="en-US" sz="2800" b="0" strike="noStrike" spc="-1" dirty="0">
                <a:solidFill>
                  <a:srgbClr val="000000"/>
                </a:solidFill>
                <a:latin typeface="Trebuchet MS"/>
              </a:rPr>
              <a:t>附录</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Can have more than one context</a:t>
            </a:r>
            <a:endParaRPr lang="en-US" sz="2800" b="0" strike="noStrike" spc="-1" dirty="0">
              <a:latin typeface="Arial"/>
            </a:endParaRPr>
          </a:p>
          <a:p>
            <a:pPr>
              <a:lnSpc>
                <a:spcPct val="100000"/>
              </a:lnSpc>
              <a:spcBef>
                <a:spcPts val="561"/>
              </a:spcBef>
            </a:pPr>
            <a:endParaRPr lang="en-US" sz="2800" b="0" strike="noStrike" spc="-1" dirty="0">
              <a:latin typeface="Arial"/>
            </a:endParaRPr>
          </a:p>
        </p:txBody>
      </p:sp>
      <p:grpSp>
        <p:nvGrpSpPr>
          <p:cNvPr id="1856" name="Group 3"/>
          <p:cNvGrpSpPr/>
          <p:nvPr/>
        </p:nvGrpSpPr>
        <p:grpSpPr>
          <a:xfrm>
            <a:off x="4783680" y="1763280"/>
            <a:ext cx="4035960" cy="4977360"/>
            <a:chOff x="4783680" y="1763280"/>
            <a:chExt cx="4035960" cy="4977360"/>
          </a:xfrm>
        </p:grpSpPr>
        <p:sp>
          <p:nvSpPr>
            <p:cNvPr id="1857"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858" name="Picture 5"/>
            <p:cNvPicPr/>
            <p:nvPr/>
          </p:nvPicPr>
          <p:blipFill>
            <a:blip r:embed="rId2"/>
            <a:stretch/>
          </p:blipFill>
          <p:spPr>
            <a:xfrm>
              <a:off x="4951440" y="3498480"/>
              <a:ext cx="1793160" cy="3242160"/>
            </a:xfrm>
            <a:prstGeom prst="rect">
              <a:avLst/>
            </a:prstGeom>
            <a:ln w="25560">
              <a:noFill/>
            </a:ln>
          </p:spPr>
        </p:pic>
        <p:pic>
          <p:nvPicPr>
            <p:cNvPr id="1859" name="Picture 6"/>
            <p:cNvPicPr/>
            <p:nvPr/>
          </p:nvPicPr>
          <p:blipFill>
            <a:blip r:embed="rId2"/>
            <a:stretch/>
          </p:blipFill>
          <p:spPr>
            <a:xfrm>
              <a:off x="7009560" y="3498480"/>
              <a:ext cx="1793160" cy="3242160"/>
            </a:xfrm>
            <a:prstGeom prst="rect">
              <a:avLst/>
            </a:prstGeom>
            <a:ln w="25560">
              <a:noFill/>
            </a:ln>
          </p:spPr>
        </p:pic>
        <p:sp>
          <p:nvSpPr>
            <p:cNvPr id="1860"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1"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2"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1863"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1864"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66" name="CustomShape 2"/>
          <p:cNvSpPr/>
          <p:nvPr/>
        </p:nvSpPr>
        <p:spPr>
          <a:xfrm>
            <a:off x="457200" y="148464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Discover all your platforms and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Look at the API for finding out Platform and Device IDs</a:t>
            </a:r>
            <a:endParaRPr lang="en-US" sz="2800" b="0" strike="noStrike" spc="-1">
              <a:latin typeface="Arial"/>
            </a:endParaRPr>
          </a:p>
          <a:p>
            <a:pPr>
              <a:lnSpc>
                <a:spcPct val="100000"/>
              </a:lnSpc>
            </a:pPr>
            <a:endParaRPr lang="en-US" sz="2800" b="0" strike="noStrike" spc="-1">
              <a:latin typeface="Arial"/>
            </a:endParaRPr>
          </a:p>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Set up the cl::Context with a vector of devices</a:t>
            </a:r>
            <a:endParaRPr lang="en-US" sz="3200" b="0" strike="noStrike" spc="-1">
              <a:latin typeface="Arial"/>
            </a:endParaRPr>
          </a:p>
          <a:p>
            <a:pPr>
              <a:lnSpc>
                <a:spcPct val="110000"/>
              </a:lnSpc>
              <a:spcBef>
                <a:spcPts val="641"/>
              </a:spcBef>
            </a:pPr>
            <a:r>
              <a:rPr lang="en-US" sz="1400" b="0" strike="noStrike" spc="-1">
                <a:solidFill>
                  <a:srgbClr val="000000"/>
                </a:solidFill>
                <a:latin typeface="Letter Gothic Std"/>
              </a:rPr>
              <a:t>         </a:t>
            </a:r>
            <a:br/>
            <a:r>
              <a:rPr lang="en-US" sz="3200" b="0" strike="noStrike" spc="-1">
                <a:solidFill>
                  <a:srgbClr val="000000"/>
                </a:solidFill>
                <a:latin typeface="Letter Gothic Std"/>
              </a:rPr>
              <a:t>        </a:t>
            </a:r>
            <a:r>
              <a:rPr lang="en-US" sz="3200" b="1" strike="noStrike" spc="-1">
                <a:solidFill>
                  <a:srgbClr val="000000"/>
                </a:solidFill>
                <a:latin typeface="Courier New Bold"/>
              </a:rPr>
              <a:t> cl::Context(</a:t>
            </a:r>
            <a:r>
              <a:rPr lang="en-US" sz="3200" b="1" strike="noStrike" spc="-1">
                <a:solidFill>
                  <a:srgbClr val="C0504D"/>
                </a:solidFill>
                <a:latin typeface="Courier New Bold"/>
              </a:rPr>
              <a:t>const</a:t>
            </a:r>
            <a:r>
              <a:rPr lang="en-US" sz="3200" b="1" strike="noStrike" spc="-1">
                <a:solidFill>
                  <a:srgbClr val="000000"/>
                </a:solidFill>
                <a:latin typeface="Courier New Bold"/>
              </a:rPr>
              <a:t> VECTOR_CLASS&lt;Device&gt; &amp;devices,</a:t>
            </a:r>
            <a:endParaRPr lang="en-US" sz="32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cl_context_properties</a:t>
            </a:r>
            <a:r>
              <a:rPr lang="en-US" sz="2800" b="1" strike="noStrike" spc="-1">
                <a:solidFill>
                  <a:srgbClr val="000000"/>
                </a:solidFill>
                <a:latin typeface="Courier New Bold"/>
              </a:rPr>
              <a:t> *properties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a:t>
            </a:r>
            <a:r>
              <a:rPr lang="en-US" sz="2800" b="1" strike="noStrike" spc="-1">
                <a:solidFill>
                  <a:srgbClr val="000000"/>
                </a:solidFill>
                <a:latin typeface="Courier New Bold"/>
              </a:rPr>
              <a:t> (CL_CALLBACK *pfn_notify)(</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char </a:t>
            </a:r>
            <a:r>
              <a:rPr lang="en-US" sz="2800" b="1" strike="noStrike" spc="-1">
                <a:solidFill>
                  <a:srgbClr val="000000"/>
                </a:solidFill>
                <a:latin typeface="Courier New Bold"/>
              </a:rPr>
              <a:t>*errorinfo,</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void </a:t>
            </a:r>
            <a:r>
              <a:rPr lang="en-US" sz="2800" b="1" strike="noStrike" spc="-1">
                <a:solidFill>
                  <a:srgbClr val="000000"/>
                </a:solidFill>
                <a:latin typeface="Courier New Bold"/>
              </a:rPr>
              <a:t>*private_info_size,</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size_t</a:t>
            </a:r>
            <a:r>
              <a:rPr lang="en-US" sz="2800" b="1" strike="noStrike" spc="-1">
                <a:solidFill>
                  <a:srgbClr val="000000"/>
                </a:solidFill>
                <a:latin typeface="Courier New Bold"/>
              </a:rPr>
              <a:t> cb, </a:t>
            </a:r>
            <a:r>
              <a:rPr lang="en-US" sz="2800" b="1" strike="noStrike" spc="-1">
                <a:solidFill>
                  <a:srgbClr val="C0504D"/>
                </a:solidFill>
                <a:latin typeface="Courier New Bold"/>
              </a:rPr>
              <a:t>void</a:t>
            </a:r>
            <a:r>
              <a:rPr lang="en-US" sz="2800" b="1" strike="noStrike" spc="-1">
                <a:solidFill>
                  <a:srgbClr val="000000"/>
                </a:solidFill>
                <a:latin typeface="Courier New Bold"/>
              </a:rPr>
              <a:t> *user_data)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 </a:t>
            </a:r>
            <a:r>
              <a:rPr lang="en-US" sz="2800" b="1" strike="noStrike" spc="-1">
                <a:solidFill>
                  <a:srgbClr val="000000"/>
                </a:solidFill>
                <a:latin typeface="Courier New Bold"/>
              </a:rPr>
              <a:t>*user_data = NULL, </a:t>
            </a:r>
            <a:r>
              <a:rPr lang="en-US" sz="2800" b="1" strike="noStrike" spc="-1">
                <a:solidFill>
                  <a:srgbClr val="8064A2"/>
                </a:solidFill>
                <a:latin typeface="Courier New Bold"/>
              </a:rPr>
              <a:t>cl_int</a:t>
            </a:r>
            <a:r>
              <a:rPr lang="en-US" sz="2800" b="1" strike="noStrike" spc="-1">
                <a:solidFill>
                  <a:srgbClr val="000000"/>
                </a:solidFill>
                <a:latin typeface="Courier New Bold"/>
              </a:rPr>
              <a:t> *err = NULL);</a:t>
            </a:r>
            <a:endParaRPr lang="en-US" sz="2800" b="0" strike="noStrike" spc="-1">
              <a:latin typeface="Arial"/>
            </a:endParaRPr>
          </a:p>
          <a:p>
            <a:pPr marL="457200">
              <a:lnSpc>
                <a:spcPct val="110000"/>
              </a:lnSpc>
              <a:spcBef>
                <a:spcPts val="641"/>
              </a:spcBef>
            </a:pPr>
            <a:endParaRPr lang="en-US" sz="2800" b="0" strike="noStrike" spc="-1">
              <a:latin typeface="Arial"/>
            </a:endParaRPr>
          </a:p>
          <a:p>
            <a:pPr marL="514440" indent="-513720">
              <a:lnSpc>
                <a:spcPct val="110000"/>
              </a:lnSpc>
              <a:spcBef>
                <a:spcPts val="641"/>
              </a:spcBef>
              <a:buClr>
                <a:srgbClr val="000000"/>
              </a:buClr>
              <a:buFont typeface="Trebuchet MS"/>
              <a:buAutoNum type="arabicPeriod" startAt="3"/>
            </a:pPr>
            <a:r>
              <a:rPr lang="en-US" sz="3200" b="0" strike="noStrike" spc="-1">
                <a:solidFill>
                  <a:srgbClr val="000000"/>
                </a:solidFill>
                <a:latin typeface="Trebuchet MS"/>
              </a:rPr>
              <a:t>Create a Command Queue for each of these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 examples in the NVIDIA (oclSimpleMultiGPU) and AMD (SimpleMultiDevice) OpenCL SDKs</a:t>
            </a:r>
            <a:endParaRPr lang="en-US" sz="2800" b="0" strike="noStrike" spc="-1">
              <a:latin typeface="Arial"/>
            </a:endParaRPr>
          </a:p>
          <a:p>
            <a:pPr>
              <a:lnSpc>
                <a:spcPct val="110000"/>
              </a:lnSpc>
              <a:spcBef>
                <a:spcPts val="641"/>
              </a:spcBef>
            </a:pPr>
            <a:endParaRPr lang="en-US" sz="2800" b="0" strike="noStrike" spc="-1">
              <a:latin typeface="Arial"/>
            </a:endParaRPr>
          </a:p>
        </p:txBody>
      </p:sp>
      <p:sp>
        <p:nvSpPr>
          <p:cNvPr id="1867" name="CustomShape 3"/>
          <p:cNvSpPr/>
          <p:nvPr/>
        </p:nvSpPr>
        <p:spPr>
          <a:xfrm>
            <a:off x="539640" y="6516000"/>
            <a:ext cx="81363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The steps are the same in C and Python, just the API calls differ as usual</a:t>
            </a:r>
            <a:endParaRPr lang="en-US" sz="1800" b="0" strike="noStrike" spc="-1">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10: Heterogeneous Computing</a:t>
            </a:r>
            <a:endParaRPr lang="en-US" sz="3600" b="0" strike="noStrike" spc="-1" dirty="0">
              <a:latin typeface="Arial"/>
            </a:endParaRPr>
          </a:p>
        </p:txBody>
      </p:sp>
      <p:sp>
        <p:nvSpPr>
          <p:cNvPr id="1869"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experiment with running kernels on multiple devices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Take one of your OpenCL programs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Investigate the Context constructors to include more than one device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program to run a kernel on multiple devices, each with different input data</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Split your problem across multiple devices if you have time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the examples from the SDKs to help you</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Output the results from both devices and see which runs faster</a:t>
            </a:r>
            <a:endParaRPr lang="en-US" sz="2800" b="0" strike="noStrike" spc="-1" dirty="0">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借 </a:t>
            </a:r>
            <a:r>
              <a:rPr lang="en-US" sz="4000" b="1" cap="all" spc="-1" dirty="0">
                <a:solidFill>
                  <a:srgbClr val="000000"/>
                </a:solidFill>
                <a:latin typeface="Trebuchet MS"/>
              </a:rPr>
              <a:t>OpenCL </a:t>
            </a:r>
            <a:r>
              <a:rPr lang="zh-CN" altLang="en-US" sz="4000" b="1" cap="all" spc="-1" dirty="0">
                <a:solidFill>
                  <a:srgbClr val="000000"/>
                </a:solidFill>
                <a:latin typeface="Trebuchet MS"/>
              </a:rPr>
              <a:t>开启可移植性能（</a:t>
            </a:r>
            <a:r>
              <a:rPr lang="en-US" sz="4000" b="1" cap="all" spc="-1" dirty="0">
                <a:solidFill>
                  <a:srgbClr val="000000"/>
                </a:solidFill>
                <a:latin typeface="Trebuchet MS"/>
              </a:rPr>
              <a:t>portable performance ）</a:t>
            </a:r>
          </a:p>
        </p:txBody>
      </p:sp>
      <p:sp>
        <p:nvSpPr>
          <p:cNvPr id="187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9</a:t>
            </a:r>
            <a:endParaRPr lang="en-US"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73" name="CustomShape 2"/>
          <p:cNvSpPr/>
          <p:nvPr/>
        </p:nvSpPr>
        <p:spPr>
          <a:xfrm>
            <a:off x="457200" y="1600200"/>
            <a:ext cx="8228880" cy="47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Portable performance is always a challenge, more so when OpenCL devices can be so varied (CPUs, GPUs, …)</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But OpenCL provides a powerful framework for writing performance portable code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following slides are general advice on writing code that should work well on most OpenCL devices</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Optimization issues</a:t>
            </a:r>
            <a:endParaRPr lang="en-US" sz="4400" b="0" strike="noStrike" spc="-1">
              <a:latin typeface="Arial"/>
            </a:endParaRPr>
          </a:p>
        </p:txBody>
      </p:sp>
      <p:sp>
        <p:nvSpPr>
          <p:cNvPr id="1875"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Efficient access to memory</a:t>
            </a:r>
            <a:endParaRPr lang="en-US" sz="3200" b="0" strike="noStrike" spc="-1" dirty="0">
              <a:latin typeface="Arial"/>
            </a:endParaRPr>
          </a:p>
          <a:p>
            <a:pPr marL="743040" lvl="1" indent="-285120">
              <a:lnSpc>
                <a:spcPct val="110000"/>
              </a:lnSpc>
              <a:spcBef>
                <a:spcPts val="561"/>
              </a:spcBef>
              <a:buClr>
                <a:srgbClr val="C0504D"/>
              </a:buClr>
              <a:buFont typeface="Arial"/>
              <a:buChar char="–"/>
            </a:pPr>
            <a:r>
              <a:rPr lang="en-US" sz="2800" b="0" strike="noStrike" spc="-1" dirty="0">
                <a:solidFill>
                  <a:srgbClr val="C0504D"/>
                </a:solidFill>
                <a:latin typeface="Trebuchet MS"/>
              </a:rPr>
              <a:t>Memory coalescing</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Ideally get work-item </a:t>
            </a:r>
            <a:r>
              <a:rPr lang="en-US" sz="2400" b="0" strike="noStrike" spc="-1" dirty="0" err="1">
                <a:solidFill>
                  <a:srgbClr val="000000"/>
                </a:solidFill>
                <a:latin typeface="Trebuchet MS"/>
              </a:rPr>
              <a:t>i</a:t>
            </a:r>
            <a:r>
              <a:rPr lang="en-US" sz="2400" b="0" strike="noStrike" spc="-1" dirty="0">
                <a:solidFill>
                  <a:srgbClr val="000000"/>
                </a:solidFill>
                <a:latin typeface="Trebuchet MS"/>
              </a:rPr>
              <a:t> to access data[</a:t>
            </a:r>
            <a:r>
              <a:rPr lang="en-US" sz="2400" b="0" strike="noStrike" spc="-1" dirty="0" err="1">
                <a:solidFill>
                  <a:srgbClr val="000000"/>
                </a:solidFill>
                <a:latin typeface="Trebuchet MS"/>
              </a:rPr>
              <a:t>i</a:t>
            </a:r>
            <a:r>
              <a:rPr lang="en-US" sz="2400" b="0" strike="noStrike" spc="-1" dirty="0">
                <a:solidFill>
                  <a:srgbClr val="000000"/>
                </a:solidFill>
                <a:latin typeface="Trebuchet MS"/>
              </a:rPr>
              <a:t>] and work-item j to access data[j] at the same time etc.</a:t>
            </a:r>
            <a:endParaRPr lang="en-US" sz="2400" b="0" strike="noStrike" spc="-1" dirty="0">
              <a:latin typeface="Arial"/>
            </a:endParaRPr>
          </a:p>
          <a:p>
            <a:pPr marL="743040" lvl="1" indent="-285120">
              <a:lnSpc>
                <a:spcPct val="110000"/>
              </a:lnSpc>
              <a:spcBef>
                <a:spcPts val="561"/>
              </a:spcBef>
              <a:buClr>
                <a:srgbClr val="C0504D"/>
              </a:buClr>
              <a:buFont typeface="Arial"/>
              <a:buChar char="–"/>
            </a:pPr>
            <a:r>
              <a:rPr lang="en-US" sz="2800" b="0" strike="noStrike" spc="-1" dirty="0">
                <a:solidFill>
                  <a:srgbClr val="C0504D"/>
                </a:solidFill>
                <a:latin typeface="Trebuchet MS"/>
              </a:rPr>
              <a:t>Memory alignment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Padding arrays to keep everything aligned to multiples of 16, 32 or 64 bytes</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Number of work-items and work-group sizes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Ideally want at least 4 work-items per PE in a Compute Unit on GPUs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More is better, but diminishing returns, and there is an upper limit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Each work item consumes PE finite resources (registers </a:t>
            </a:r>
            <a:r>
              <a:rPr lang="en-US" sz="2400" b="0" strike="noStrike" spc="-1" dirty="0" err="1">
                <a:solidFill>
                  <a:srgbClr val="000000"/>
                </a:solidFill>
                <a:latin typeface="Trebuchet MS"/>
              </a:rPr>
              <a:t>etc</a:t>
            </a:r>
            <a:r>
              <a:rPr 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Work-item divergence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What happens when work-items branch?</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Actually a SIMD data parallel model</a:t>
            </a:r>
            <a:endParaRPr lang="en-US" sz="2800" b="0" strike="noStrike" spc="-1" dirty="0">
              <a:latin typeface="Arial"/>
            </a:endParaRPr>
          </a:p>
          <a:p>
            <a:pPr marL="743040" lvl="1" indent="-285120">
              <a:lnSpc>
                <a:spcPct val="110000"/>
              </a:lnSpc>
              <a:spcBef>
                <a:spcPts val="561"/>
              </a:spcBef>
              <a:buClr>
                <a:srgbClr val="E46C0A"/>
              </a:buClr>
              <a:buFont typeface="Arial"/>
              <a:buChar char="–"/>
            </a:pPr>
            <a:r>
              <a:rPr lang="en-US" sz="2800" b="0" strike="noStrike" spc="-1" dirty="0">
                <a:solidFill>
                  <a:srgbClr val="E46C0A"/>
                </a:solidFill>
                <a:latin typeface="Trebuchet MS"/>
              </a:rPr>
              <a:t>Both</a:t>
            </a:r>
            <a:r>
              <a:rPr lang="en-US" sz="2800" b="0" strike="noStrike" spc="-1" dirty="0">
                <a:solidFill>
                  <a:srgbClr val="F79646"/>
                </a:solidFill>
                <a:latin typeface="Trebuchet MS"/>
              </a:rPr>
              <a:t> </a:t>
            </a:r>
            <a:r>
              <a:rPr lang="en-US" sz="2800" b="0" strike="noStrike" spc="-1" dirty="0">
                <a:solidFill>
                  <a:srgbClr val="000000"/>
                </a:solidFill>
                <a:latin typeface="Trebuchet MS"/>
              </a:rPr>
              <a:t>paths (if-else) may need to be executed (</a:t>
            </a:r>
            <a:r>
              <a:rPr lang="en-US" sz="2800" b="0" i="1" strike="noStrike" spc="-1" dirty="0">
                <a:solidFill>
                  <a:srgbClr val="000000"/>
                </a:solidFill>
                <a:latin typeface="Trebuchet MS"/>
              </a:rPr>
              <a:t>branch divergence</a:t>
            </a:r>
            <a:r>
              <a:rPr lang="en-US" sz="2800" b="0" strike="noStrike" spc="-1" dirty="0">
                <a:solidFill>
                  <a:srgbClr val="000000"/>
                </a:solidFill>
                <a:latin typeface="Trebuchet MS"/>
              </a:rPr>
              <a:t>), avoid where possible (non-divergent branches are termed </a:t>
            </a:r>
            <a:r>
              <a:rPr lang="en-US" sz="2800" b="0" i="1" strike="noStrike" spc="-1" dirty="0">
                <a:solidFill>
                  <a:srgbClr val="000000"/>
                </a:solidFill>
                <a:latin typeface="Trebuchet MS"/>
              </a:rPr>
              <a:t>uniform</a:t>
            </a:r>
            <a:r>
              <a:rPr lang="en-US" sz="2800" b="0" strike="noStrike" spc="-1" dirty="0">
                <a:solidFill>
                  <a:srgbClr val="000000"/>
                </a:solidFill>
                <a:latin typeface="Trebuchet MS"/>
              </a:rPr>
              <a:t>)</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NVIDIA GPU用户的安装过程（旧版）</a:t>
            </a:r>
            <a:endParaRPr lang="en-US" sz="4400" b="0" strike="noStrike" spc="-1">
              <a:latin typeface="Arial"/>
            </a:endParaRPr>
          </a:p>
        </p:txBody>
      </p:sp>
      <p:sp>
        <p:nvSpPr>
          <p:cNvPr id="461" name="CustomShape 2"/>
          <p:cNvSpPr/>
          <p:nvPr/>
        </p:nvSpPr>
        <p:spPr>
          <a:xfrm>
            <a:off x="107640" y="1600200"/>
            <a:ext cx="8928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一定要先屏蔽开源驱动！这超级重要！</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nano /etc/modprobe.d/blacklist.conf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在上面的编辑器中加上这一行: blacklist nouveau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linux-header-generic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从官网下载驱动然后解压缩</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进入虚拟终端（快捷键 Ctrl+Alt+F1）停止桌面管理器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service lightdm stop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设置运行权限然后运行</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chmod +x *.run</a:t>
            </a:r>
            <a:endParaRPr lang="en-US" sz="28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./*.run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预备安装（pre-install）可能会失败，这不要紧！</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同意选择 DKMS, 32-bit GL 库（libraries） 来更新 X config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Memory layout is critical to performance</a:t>
            </a:r>
            <a:endParaRPr lang="en-US" sz="4400" b="0" strike="noStrike" spc="-1">
              <a:latin typeface="Arial"/>
            </a:endParaRPr>
          </a:p>
        </p:txBody>
      </p:sp>
      <p:sp>
        <p:nvSpPr>
          <p:cNvPr id="18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vs. Array of Structures” problem:</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struct </a:t>
            </a:r>
            <a:r>
              <a:rPr lang="en-US" sz="3200" b="1" strike="noStrike" spc="-1">
                <a:solidFill>
                  <a:srgbClr val="000000"/>
                </a:solidFill>
                <a:latin typeface="Courier New Bold"/>
              </a:rPr>
              <a:t>{ </a:t>
            </a:r>
            <a:r>
              <a:rPr lang="en-US" sz="3200" b="1" strike="noStrike" spc="-1">
                <a:solidFill>
                  <a:srgbClr val="C0504D"/>
                </a:solidFill>
                <a:latin typeface="Courier New Bold"/>
              </a:rPr>
              <a:t>float</a:t>
            </a:r>
            <a:r>
              <a:rPr lang="en-US" sz="3200" b="1" strike="noStrike" spc="-1">
                <a:solidFill>
                  <a:srgbClr val="000000"/>
                </a:solidFill>
                <a:latin typeface="Courier New Bold"/>
              </a:rPr>
              <a:t> x, y, z, a; } Point;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(SoA) suits memory coalescence on GPUs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Array of Structures (AoS) may suit cache hierarchies on CPUs</a:t>
            </a:r>
            <a:endParaRPr lang="en-US" sz="3200" b="0" strike="noStrike" spc="-1">
              <a:latin typeface="Arial"/>
            </a:endParaRPr>
          </a:p>
          <a:p>
            <a:pPr>
              <a:lnSpc>
                <a:spcPct val="100000"/>
              </a:lnSpc>
              <a:spcBef>
                <a:spcPts val="641"/>
              </a:spcBef>
            </a:pPr>
            <a:endParaRPr lang="en-US" sz="3200" b="0" strike="noStrike" spc="-1">
              <a:latin typeface="Arial"/>
            </a:endParaRPr>
          </a:p>
        </p:txBody>
      </p:sp>
      <p:graphicFrame>
        <p:nvGraphicFramePr>
          <p:cNvPr id="1878" name="Table 3"/>
          <p:cNvGraphicFramePr/>
          <p:nvPr/>
        </p:nvGraphicFramePr>
        <p:xfrm>
          <a:off x="928800" y="354312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879" name="Table 4"/>
          <p:cNvGraphicFramePr/>
          <p:nvPr/>
        </p:nvGraphicFramePr>
        <p:xfrm>
          <a:off x="928800" y="544536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
        <p:nvSpPr>
          <p:cNvPr id="1880" name="CustomShape 5"/>
          <p:cNvSpPr/>
          <p:nvPr/>
        </p:nvSpPr>
        <p:spPr>
          <a:xfrm>
            <a:off x="6588360" y="3213000"/>
            <a:ext cx="237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Adjacent work-items like to access adjacent memory</a:t>
            </a:r>
            <a:endParaRPr lang="en-US" sz="1800" b="0" strike="noStrike" spc="-1">
              <a:latin typeface="Arial"/>
            </a:endParaRPr>
          </a:p>
        </p:txBody>
      </p:sp>
      <p:sp>
        <p:nvSpPr>
          <p:cNvPr id="1881" name="CustomShape 6"/>
          <p:cNvSpPr/>
          <p:nvPr/>
        </p:nvSpPr>
        <p:spPr>
          <a:xfrm>
            <a:off x="6588360" y="5169960"/>
            <a:ext cx="23252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Individual work-items like to access adjacent memory</a:t>
            </a:r>
            <a:endParaRPr lang="en-US" sz="1800" b="0" strike="noStrike" spc="-1">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optimisation tips</a:t>
            </a:r>
            <a:endParaRPr lang="en-US" sz="4400" b="0" strike="noStrike" spc="-1">
              <a:latin typeface="Arial"/>
            </a:endParaRPr>
          </a:p>
        </p:txBody>
      </p:sp>
      <p:sp>
        <p:nvSpPr>
          <p:cNvPr id="1883" name="CustomShape 2"/>
          <p:cNvSpPr/>
          <p:nvPr/>
        </p:nvSpPr>
        <p:spPr>
          <a:xfrm>
            <a:off x="179640" y="1124640"/>
            <a:ext cx="8784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Use a profiler to see if you’re getting good performance</a:t>
            </a:r>
            <a:endParaRPr lang="en-US" sz="3200" b="0" strike="noStrike" spc="-1" dirty="0">
              <a:latin typeface="Arial"/>
            </a:endParaRPr>
          </a:p>
          <a:p>
            <a:pPr marL="743040" lvl="1" indent="-285120">
              <a:lnSpc>
                <a:spcPct val="110000"/>
              </a:lnSpc>
              <a:spcBef>
                <a:spcPts val="561"/>
              </a:spcBef>
              <a:buClr>
                <a:srgbClr val="E46C0A"/>
              </a:buClr>
              <a:buFont typeface="Arial"/>
              <a:buChar char="–"/>
            </a:pPr>
            <a:r>
              <a:rPr lang="en-US" sz="2800" b="0" strike="noStrike" spc="-1" dirty="0">
                <a:solidFill>
                  <a:srgbClr val="E46C0A"/>
                </a:solidFill>
                <a:latin typeface="Trebuchet MS"/>
              </a:rPr>
              <a:t>Occupancy </a:t>
            </a:r>
            <a:r>
              <a:rPr lang="en-US" sz="2800" b="0" strike="noStrike" spc="-1" dirty="0">
                <a:solidFill>
                  <a:srgbClr val="000000"/>
                </a:solidFill>
                <a:latin typeface="Trebuchet MS"/>
              </a:rPr>
              <a:t>is a measure of how </a:t>
            </a:r>
            <a:r>
              <a:rPr lang="en-US" sz="2800" b="0" strike="noStrike" spc="-1" dirty="0">
                <a:solidFill>
                  <a:srgbClr val="E46C0A"/>
                </a:solidFill>
                <a:latin typeface="Trebuchet MS"/>
              </a:rPr>
              <a:t>active </a:t>
            </a:r>
            <a:r>
              <a:rPr lang="en-US" sz="2800" b="0" strike="noStrike" spc="-1" dirty="0">
                <a:solidFill>
                  <a:srgbClr val="000000"/>
                </a:solidFill>
                <a:latin typeface="Trebuchet MS"/>
              </a:rPr>
              <a:t>you’re keeping each PE</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Occupancy measurements of &gt;0.5 are good (&gt;50% active)</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Other measurements to consider with the profiler:</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Memory bandwidth – should aim for a good fraction of peak</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E.g. 148 </a:t>
            </a:r>
            <a:r>
              <a:rPr lang="en-US" sz="2400" b="0" strike="noStrike" spc="-1" dirty="0" err="1">
                <a:solidFill>
                  <a:srgbClr val="000000"/>
                </a:solidFill>
                <a:latin typeface="Trebuchet MS"/>
              </a:rPr>
              <a:t>GBytes</a:t>
            </a:r>
            <a:r>
              <a:rPr lang="en-US" sz="2400" b="0" strike="noStrike" spc="-1" dirty="0">
                <a:solidFill>
                  <a:srgbClr val="000000"/>
                </a:solidFill>
                <a:latin typeface="Trebuchet MS"/>
              </a:rPr>
              <a:t>/s to Global Memory on an M2050 GPU</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Work-Item (Thread) divergence – want this to be low</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Registers per Work-Item (Thread) – ideally low and a nice divisor of the number of hardware registers per Compute Unit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E.g. 32,768 on M2050 GPUs</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These are statically allocated and shared between all Work-Items and Work-Groups assigned to each Compute Unit</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Four Work-Groups of 1,024 Work-Items each would result in just 8 registers per Work-Item! Typically aim for 16-32 registers per Work-Item</a:t>
            </a:r>
            <a:endParaRPr lang="en-US" sz="2400" b="0" strike="noStrike" spc="-1" dirty="0">
              <a:latin typeface="Arial"/>
            </a:endParaRPr>
          </a:p>
          <a:p>
            <a:pPr>
              <a:lnSpc>
                <a:spcPct val="110000"/>
              </a:lnSpc>
              <a:spcBef>
                <a:spcPts val="641"/>
              </a:spcBef>
            </a:pPr>
            <a:endParaRPr lang="en-US" sz="2400" b="0" strike="noStrike" spc="-1" dirty="0">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85" name="CustomShape 2"/>
          <p:cNvSpPr/>
          <p:nvPr/>
        </p:nvSpPr>
        <p:spPr>
          <a:xfrm>
            <a:off x="107640" y="1124640"/>
            <a:ext cx="8856360" cy="57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E46C0A"/>
              </a:buClr>
              <a:buFont typeface="Arial"/>
              <a:buChar char="•"/>
            </a:pPr>
            <a:r>
              <a:rPr lang="en-US" sz="3200" b="0" strike="noStrike" spc="-1">
                <a:solidFill>
                  <a:srgbClr val="E46C0A"/>
                </a:solidFill>
                <a:latin typeface="Trebuchet MS"/>
              </a:rPr>
              <a:t>Don’t optimize too hard for any one platform</a:t>
            </a:r>
            <a:r>
              <a:rPr lang="en-US" sz="3200" b="0" strike="noStrike" spc="-1">
                <a:solidFill>
                  <a:srgbClr val="000000"/>
                </a:solidFill>
                <a:latin typeface="Trebuchet MS"/>
              </a:rPr>
              <a:t>, e.g.</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Don’t write specifically for certain warp/wavefront sizes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Be careful not to rely on specific sizes of local/global memory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OpenCL’s vector data types have varying degrees of support – faster on some devices, slower on others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devices have caches in their memory hierarchies, some don’t, and it can make a big difference to your performance without you realizing</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Choosing the allocation of Work-Items to Work-Groups and dimensions on your kernel launches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Performance differences between unified vs. disjoint host/global memories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Double precision performance varies considerably from device to device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OpenCL SDKs give useful feedback about how well they can compile your code (but you have to turn on this feedback)</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a good idea to try your code on several different platforms to see what happens (profiling is good!)</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At least two different GPUs (ideally different vendors) and at least one CPU</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87" name="CustomShape 2"/>
          <p:cNvSpPr/>
          <p:nvPr/>
        </p:nvSpPr>
        <p:spPr>
          <a:xfrm>
            <a:off x="107640" y="1124640"/>
            <a:ext cx="88563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Discover what devices you have available at run-time, e.g.</a:t>
            </a:r>
            <a:endParaRPr lang="en-US" sz="2800" b="0" strike="noStrike" spc="-1" dirty="0">
              <a:latin typeface="Arial"/>
            </a:endParaRPr>
          </a:p>
        </p:txBody>
      </p:sp>
      <p:sp>
        <p:nvSpPr>
          <p:cNvPr id="1888" name="CustomShape 3"/>
          <p:cNvSpPr/>
          <p:nvPr/>
        </p:nvSpPr>
        <p:spPr>
          <a:xfrm>
            <a:off x="395640" y="2554560"/>
            <a:ext cx="842436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a:ea typeface="DejaVu Sans"/>
              </a:rPr>
              <a:t> // Get available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a:t>
            </a:r>
            <a:r>
              <a:rPr lang="en-US" sz="1400" b="1" strike="noStrike" spc="-1">
                <a:solidFill>
                  <a:srgbClr val="9BBB59"/>
                </a:solidFill>
                <a:latin typeface="Courier New"/>
                <a:ea typeface="DejaVu Sans"/>
              </a:rPr>
              <a:t> </a:t>
            </a:r>
            <a:r>
              <a:rPr lang="en-US" sz="1400" b="1" strike="noStrike" spc="-1">
                <a:solidFill>
                  <a:srgbClr val="000000"/>
                </a:solidFill>
                <a:latin typeface="Courier New"/>
                <a:ea typeface="DejaVu Sans"/>
              </a:rPr>
              <a:t>nPlatforms;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cl_platform_id </a:t>
            </a:r>
            <a:r>
              <a:rPr lang="en-US" sz="1400" b="1" strike="noStrike" spc="-1">
                <a:solidFill>
                  <a:srgbClr val="000000"/>
                </a:solidFill>
                <a:latin typeface="Courier New"/>
                <a:ea typeface="DejaVu Sans"/>
              </a:rPr>
              <a:t>platforms[MAX_PLATFORMS];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ret = </a:t>
            </a:r>
            <a:r>
              <a:rPr lang="en-US" sz="1400" b="1" strike="noStrike" spc="-1">
                <a:solidFill>
                  <a:srgbClr val="17375E"/>
                </a:solidFill>
                <a:latin typeface="Courier New"/>
                <a:ea typeface="DejaVu Sans"/>
              </a:rPr>
              <a:t>clGetPlatformIDs</a:t>
            </a:r>
            <a:r>
              <a:rPr lang="en-US" sz="1400" b="1" strike="noStrike" spc="-1">
                <a:solidFill>
                  <a:srgbClr val="000000"/>
                </a:solidFill>
                <a:latin typeface="Courier New"/>
                <a:ea typeface="DejaVu Sans"/>
              </a:rPr>
              <a:t>(MAX_PLATFORMS, platforms, &amp;nPlatforms);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p = 0; p &lt; nPlatforms; p++) {</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Get available devices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 </a:t>
            </a:r>
            <a:r>
              <a:rPr lang="en-US" sz="1400" b="1" strike="noStrike" spc="-1">
                <a:solidFill>
                  <a:srgbClr val="000000"/>
                </a:solidFill>
                <a:latin typeface="Courier New"/>
                <a:ea typeface="DejaVu Sans"/>
              </a:rPr>
              <a:t>nDevices = 0;</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cl_device_id </a:t>
            </a:r>
            <a:r>
              <a:rPr lang="en-US" sz="1400" b="1" strike="noStrike" spc="-1">
                <a:solidFill>
                  <a:srgbClr val="000000"/>
                </a:solidFill>
                <a:latin typeface="Courier New"/>
                <a:ea typeface="DejaVu Sans"/>
              </a:rPr>
              <a:t>devices[MAX_DEVICES];</a:t>
            </a:r>
            <a:endParaRPr lang="en-US" sz="1400" b="0" strike="noStrike" spc="-1">
              <a:latin typeface="Arial"/>
            </a:endParaRPr>
          </a:p>
          <a:p>
            <a:pPr>
              <a:lnSpc>
                <a:spcPct val="100000"/>
              </a:lnSpc>
            </a:pPr>
            <a:r>
              <a:rPr lang="en-US" sz="1400" b="1" strike="noStrike" spc="-1">
                <a:solidFill>
                  <a:srgbClr val="17375E"/>
                </a:solidFill>
                <a:latin typeface="Courier New"/>
                <a:ea typeface="DejaVu Sans"/>
              </a:rPr>
              <a:t>   clGetDeviceIDs</a:t>
            </a:r>
            <a:r>
              <a:rPr lang="en-US" sz="1400" b="1" strike="noStrike" spc="-1">
                <a:solidFill>
                  <a:srgbClr val="000000"/>
                </a:solidFill>
                <a:latin typeface="Courier New"/>
                <a:ea typeface="DejaVu Sans"/>
              </a:rPr>
              <a:t>(platforms[p], deviceType, MAX_DEVICES, devices, &amp;nDevices);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devices in this platform</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d = 0; d &lt; nDevices; 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17375E"/>
                </a:solidFill>
                <a:latin typeface="Courier New"/>
                <a:ea typeface="DejaVu Sans"/>
              </a:rPr>
              <a:t>getDeviceInformation</a:t>
            </a:r>
            <a:r>
              <a:rPr lang="en-US" sz="1400" b="1" strike="noStrike" spc="-1">
                <a:solidFill>
                  <a:srgbClr val="000000"/>
                </a:solidFill>
                <a:latin typeface="Courier New"/>
                <a:ea typeface="DejaVu Sans"/>
              </a:rPr>
              <a:t>(devices[d]);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
        <p:nvSpPr>
          <p:cNvPr id="1889" name="CustomShape 4"/>
          <p:cNvSpPr/>
          <p:nvPr/>
        </p:nvSpPr>
        <p:spPr>
          <a:xfrm>
            <a:off x="7596360" y="2493000"/>
            <a:ext cx="1007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Trebuchet MS"/>
                <a:ea typeface="DejaVu Sans"/>
              </a:rPr>
              <a:t>C</a:t>
            </a:r>
            <a:endParaRPr lang="en-US" sz="3200" b="0" strike="noStrike" spc="-1">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1" name="CustomShape 2"/>
          <p:cNvSpPr/>
          <p:nvPr/>
        </p:nvSpPr>
        <p:spPr>
          <a:xfrm>
            <a:off x="179640" y="1052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Micro-benchmark</a:t>
            </a:r>
            <a:r>
              <a:rPr lang="en-US" sz="3200" b="0" strike="noStrike" spc="-1">
                <a:solidFill>
                  <a:srgbClr val="9BBB59"/>
                </a:solidFill>
                <a:latin typeface="Trebuchet MS"/>
              </a:rPr>
              <a:t> </a:t>
            </a:r>
            <a:r>
              <a:rPr lang="en-US" sz="3200" b="0" strike="noStrike" spc="-1">
                <a:solidFill>
                  <a:srgbClr val="000000"/>
                </a:solidFill>
                <a:latin typeface="Trebuchet MS"/>
              </a:rPr>
              <a:t>all your OpenCL devices at run-time to gauge how to divide your total workload across all the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use some real work so you’re not wasting resource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Keep the microbenchmark very short otherwise slower devices penalize faster ones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Once you’ve got a work fraction per device calculated, it might be worth retesting from time to time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behavior of the workload may change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host or devices may become busy (or quiet)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most important to keep the fastest devices busy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Less important if slower devices finish slightly earlier than faster ones (and thus become idle)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Avoid overloading the CPU with both OpenCL host code and OpenCL device code at the same time</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Timing microbenchmarks (C)</a:t>
            </a:r>
            <a:endParaRPr lang="en-US" sz="4400" b="0" strike="noStrike" spc="-1">
              <a:latin typeface="Arial"/>
            </a:endParaRPr>
          </a:p>
        </p:txBody>
      </p:sp>
      <p:sp>
        <p:nvSpPr>
          <p:cNvPr id="189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pPr>
            <a:r>
              <a:rPr lang="en-US" sz="1800" b="1" strike="noStrike" spc="-1">
                <a:solidFill>
                  <a:srgbClr val="4F81BD"/>
                </a:solidFill>
                <a:latin typeface="Courier New Bold"/>
              </a:rPr>
              <a:t>for</a:t>
            </a:r>
            <a:r>
              <a:rPr lang="en-US" sz="1800" b="1" strike="noStrike" spc="-1">
                <a:solidFill>
                  <a:srgbClr val="000000"/>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i = 0; i &lt; numDevices; i++)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Wait for the kernel to finish</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clFinish</a:t>
            </a:r>
            <a:r>
              <a:rPr lang="en-US" sz="1800" b="1" strike="noStrike" spc="-1">
                <a:solidFill>
                  <a:srgbClr val="000000"/>
                </a:solidFill>
                <a:latin typeface="Courier New Bold"/>
              </a:rPr>
              <a:t>(oclDevices[i].queue);</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Update timers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cl_ulong </a:t>
            </a:r>
            <a:r>
              <a:rPr lang="en-US" sz="1800" b="1" strike="noStrike" spc="-1">
                <a:solidFill>
                  <a:srgbClr val="000000"/>
                </a:solidFill>
                <a:latin typeface="Courier New Bold"/>
              </a:rPr>
              <a:t>start, end;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CL_PROFILING_COMMAND_START</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&amp;start,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CL_PROFILING_COMMAND_END</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&amp;end,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C0504D"/>
                </a:solidFill>
                <a:latin typeface="Courier New Bold"/>
              </a:rPr>
              <a:t>long</a:t>
            </a:r>
            <a:r>
              <a:rPr lang="en-US" sz="1800" b="1" strike="noStrike" spc="-1">
                <a:solidFill>
                  <a:srgbClr val="000000"/>
                </a:solidFill>
                <a:latin typeface="Courier New Bold"/>
              </a:rPr>
              <a:t> timeTaken = (end - start);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speeds[i] = timeTaken / oclDevices[i].load;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5" name="CustomShape 2"/>
          <p:cNvSpPr/>
          <p:nvPr/>
        </p:nvSpPr>
        <p:spPr>
          <a:xfrm>
            <a:off x="179640" y="1196640"/>
            <a:ext cx="8784360" cy="56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Optimal Work-Group sizes will differ between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CPUs tend to prefer 1 Work-Item per Work-Group, while GPUs prefer lots of Work-Items per Work-Group (usually a multiple of the number of PEs per Compute Unit, i.e. 32, 64 etc.)</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From OpenCL v1.1 you </a:t>
            </a:r>
            <a:r>
              <a:rPr lang="en-US" sz="3200" b="0" strike="noStrike" spc="-1">
                <a:solidFill>
                  <a:srgbClr val="C0504D"/>
                </a:solidFill>
                <a:latin typeface="Trebuchet MS"/>
              </a:rPr>
              <a:t>can discover the preferred Work-Group size </a:t>
            </a:r>
            <a:r>
              <a:rPr lang="en-US" sz="3200" b="0" strike="noStrike" spc="-1">
                <a:solidFill>
                  <a:srgbClr val="000000"/>
                </a:solidFill>
                <a:latin typeface="Trebuchet MS"/>
              </a:rPr>
              <a:t>multiple for a kernel once it’s been built for a specific device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Important to pad the total number of Work-Items to an exact multiple of this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Again, will be different per device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OpenCL run-time will have a go at choosing good EnqueueNDRangeKernel dimensions for you</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With very variable results</a:t>
            </a:r>
            <a:endParaRPr lang="en-US" sz="2800" b="0" strike="noStrike" spc="-1">
              <a:latin typeface="Arial"/>
            </a:endParaRPr>
          </a:p>
          <a:p>
            <a:pPr>
              <a:lnSpc>
                <a:spcPct val="100000"/>
              </a:lnSpc>
            </a:pPr>
            <a:endParaRPr lang="en-US" sz="2800" b="0" strike="noStrike" spc="-1">
              <a:latin typeface="Arial"/>
            </a:endParaRPr>
          </a:p>
          <a:p>
            <a:pPr marL="343080" indent="-342360">
              <a:lnSpc>
                <a:spcPct val="110000"/>
              </a:lnSpc>
              <a:spcBef>
                <a:spcPts val="760"/>
              </a:spcBef>
              <a:buClr>
                <a:srgbClr val="C0504D"/>
              </a:buClr>
              <a:buFont typeface="Arial"/>
              <a:buChar char="•"/>
            </a:pPr>
            <a:r>
              <a:rPr lang="en-US" sz="3800" b="1" strike="noStrike" spc="-1">
                <a:solidFill>
                  <a:srgbClr val="C0504D"/>
                </a:solidFill>
                <a:latin typeface="Trebuchet MS"/>
              </a:rPr>
              <a:t>Your mileage will vary</a:t>
            </a:r>
            <a:r>
              <a:rPr lang="en-US" sz="3800" b="0" strike="noStrike" spc="-1">
                <a:solidFill>
                  <a:srgbClr val="000000"/>
                </a:solidFill>
                <a:latin typeface="Trebuchet MS"/>
              </a:rPr>
              <a:t>, the best strategy is to write </a:t>
            </a:r>
            <a:r>
              <a:rPr lang="en-US" sz="3800" b="1" i="1" strike="noStrike" spc="-1">
                <a:solidFill>
                  <a:srgbClr val="8064A2"/>
                </a:solidFill>
                <a:latin typeface="Trebuchet MS"/>
              </a:rPr>
              <a:t>adaptive</a:t>
            </a:r>
            <a:r>
              <a:rPr lang="en-US" sz="3800" b="0" strike="noStrike" spc="-1">
                <a:solidFill>
                  <a:srgbClr val="8064A2"/>
                </a:solidFill>
                <a:latin typeface="Trebuchet MS"/>
              </a:rPr>
              <a:t> </a:t>
            </a:r>
            <a:r>
              <a:rPr lang="en-US" sz="3800" b="0" strike="noStrike" spc="-1">
                <a:solidFill>
                  <a:srgbClr val="000000"/>
                </a:solidFill>
                <a:latin typeface="Trebuchet MS"/>
              </a:rPr>
              <a:t>code that makes decisions at run-time</a:t>
            </a:r>
            <a:endParaRPr lang="en-US" sz="3800" b="0" strike="noStrike" spc="-1">
              <a:latin typeface="Arial"/>
            </a:endParaRPr>
          </a:p>
          <a:p>
            <a:pPr>
              <a:lnSpc>
                <a:spcPct val="110000"/>
              </a:lnSpc>
              <a:spcBef>
                <a:spcPts val="641"/>
              </a:spcBef>
            </a:pPr>
            <a:endParaRPr lang="en-US" sz="3800" b="0" strike="noStrike" spc="-1">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a:solidFill>
                  <a:srgbClr val="000000"/>
                </a:solidFill>
                <a:latin typeface="Trebuchet MS"/>
              </a:rPr>
              <a:t>Tuning Knobs</a:t>
            </a:r>
            <a:br/>
            <a:r>
              <a:rPr lang="en-US" sz="4400" b="0" strike="noStrike" spc="-1">
                <a:solidFill>
                  <a:srgbClr val="000000"/>
                </a:solidFill>
                <a:latin typeface="Trebuchet MS"/>
              </a:rPr>
              <a:t>some general issues to think about</a:t>
            </a:r>
            <a:endParaRPr lang="en-US" sz="4400" b="0" strike="noStrike" spc="-1">
              <a:latin typeface="Arial"/>
            </a:endParaRPr>
          </a:p>
        </p:txBody>
      </p:sp>
      <p:sp>
        <p:nvSpPr>
          <p:cNvPr id="1897"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Tiling size (work-group sizes, dimensionality etc.)</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block-based algorithms (e.g. matrix multiplication)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Different devices might run faster on different block sizes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Data layout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Array of Structures or Structure of Arrays (AoS vs. SoA)</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Column or Row major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Caching and prefetching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of local memory or not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 loads and stores assist hardware cache?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 work-group data mapping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Related to data layout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how you parallelize the work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Operation-specific tuning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Specific hardware differences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trig / special function hardware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vs. float (vs. half)</a:t>
            </a:r>
            <a:endParaRPr lang="en-US" sz="2800" b="0" strike="noStrike" spc="-1">
              <a:latin typeface="Arial"/>
            </a:endParaRPr>
          </a:p>
        </p:txBody>
      </p:sp>
      <p:sp>
        <p:nvSpPr>
          <p:cNvPr id="1898" name="CustomShape 3"/>
          <p:cNvSpPr/>
          <p:nvPr/>
        </p:nvSpPr>
        <p:spPr>
          <a:xfrm>
            <a:off x="5652000" y="5046120"/>
            <a:ext cx="33116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From Zhang, Sinclair II and Chien: Improving Performance Portability in OpenCL Programs – ISC13</a:t>
            </a:r>
            <a:endParaRPr lang="en-US" sz="1600" b="0" strike="noStrike" spc="-1">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a:t>
            </a:r>
            <a:endParaRPr lang="en-US" sz="4400" b="0" strike="noStrike" spc="-1">
              <a:latin typeface="Arial"/>
            </a:endParaRPr>
          </a:p>
        </p:txBody>
      </p:sp>
      <p:sp>
        <p:nvSpPr>
          <p:cNvPr id="1900"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Q: How do you know what the </a:t>
            </a:r>
            <a:r>
              <a:rPr lang="en-US" sz="3200" b="1" i="1" strike="noStrike" spc="-1">
                <a:solidFill>
                  <a:srgbClr val="4F81BD"/>
                </a:solidFill>
                <a:latin typeface="Trebuchet MS"/>
              </a:rPr>
              <a:t>best</a:t>
            </a:r>
            <a:r>
              <a:rPr lang="en-US" sz="3200" b="0" strike="noStrike" spc="-1">
                <a:solidFill>
                  <a:srgbClr val="000000"/>
                </a:solidFill>
                <a:latin typeface="Trebuchet MS"/>
              </a:rPr>
              <a:t> parameter values for your program are?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What is the best work-group size, for example</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Try them all! (Or a well chosen subset)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is where auto tuning comes in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Run through different combinations of parameter values and optimize the runtime (or another measure) of your program.</a:t>
            </a:r>
            <a:endParaRPr lang="en-US" sz="2800" b="0" strike="noStrike" spc="-1">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example - Flamingo</a:t>
            </a:r>
            <a:endParaRPr lang="en-US" sz="4400" b="0" strike="noStrike" spc="-1">
              <a:latin typeface="Arial"/>
            </a:endParaRPr>
          </a:p>
        </p:txBody>
      </p:sp>
      <p:sp>
        <p:nvSpPr>
          <p:cNvPr id="1902"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http://mistymountain.co.uk/flamingo/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program which compiles your code with different parameter values, and calculates the “best” combination to use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Write a simple config file, and Flamingo will run your program with different values, and returns the best combination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Remember: scale down your problem so you don’t have to wait for “bad” values (less iterations, etc.)</a:t>
            </a:r>
            <a:endParaRPr lang="en-US" sz="32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安装 pyopencl</a:t>
            </a:r>
            <a:endParaRPr lang="en-US" sz="4400" b="0" strike="noStrike" spc="-1">
              <a:latin typeface="Arial"/>
            </a:endParaRPr>
          </a:p>
        </p:txBody>
      </p:sp>
      <p:sp>
        <p:nvSpPr>
          <p:cNvPr id="46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你得先保证自己安装好 Python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然后安装 numpy 库（library）</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python-numpy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pyopencl 官网下载最新版本</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然后解压缩 </a:t>
            </a:r>
            <a:r>
              <a:rPr lang="en-US" sz="2800" b="0" strike="noStrike" spc="-1">
                <a:solidFill>
                  <a:srgbClr val="E46C0A"/>
                </a:solidFill>
                <a:latin typeface="Courier New Bold"/>
              </a:rPr>
              <a:t>tar -zxf</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运行下面的命令来安装这个包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python setup.py install --user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译者注：现在可以直接用 pip 安装 pyopencl</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pip install pyopencl</a:t>
            </a:r>
            <a:endParaRPr lang="en-US" sz="2800" b="0" strike="noStrike" spc="-1">
              <a:latin typeface="Arial"/>
            </a:endParaRPr>
          </a:p>
          <a:p>
            <a:pPr marL="457200">
              <a:lnSpc>
                <a:spcPct val="100000"/>
              </a:lnSpc>
              <a:spcBef>
                <a:spcPts val="56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 Example</a:t>
            </a:r>
            <a:endParaRPr lang="en-US" sz="4400" b="0" strike="noStrike" spc="-1">
              <a:latin typeface="Arial"/>
            </a:endParaRPr>
          </a:p>
        </p:txBody>
      </p:sp>
      <p:sp>
        <p:nvSpPr>
          <p:cNvPr id="1904" name="CustomShape 2"/>
          <p:cNvSpPr/>
          <p:nvPr/>
        </p:nvSpPr>
        <p:spPr>
          <a:xfrm>
            <a:off x="457200" y="1052640"/>
            <a:ext cx="8228880" cy="20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D2Q9 Lattice-Boltzmann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is the best work-group size for a specific problem size (3000x2000) on a specific device (NVIDIA Tesla M2050)?</a:t>
            </a:r>
            <a:endParaRPr lang="en-US" sz="3200" b="0" strike="noStrike" spc="-1">
              <a:latin typeface="Arial"/>
            </a:endParaRPr>
          </a:p>
        </p:txBody>
      </p:sp>
      <p:pic>
        <p:nvPicPr>
          <p:cNvPr id="1905" name="Picture 3"/>
          <p:cNvPicPr/>
          <p:nvPr/>
        </p:nvPicPr>
        <p:blipFill>
          <a:blip r:embed="rId2"/>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X values</a:t>
            </a:r>
            <a:endParaRPr lang="en-US" sz="1800" b="0" strike="noStrike" spc="-1">
              <a:latin typeface="Arial"/>
            </a:endParaRPr>
          </a:p>
        </p:txBody>
      </p:sp>
      <p:sp>
        <p:nvSpPr>
          <p:cNvPr id="1907" name="CustomShape 4"/>
          <p:cNvSpPr/>
          <p:nvPr/>
        </p:nvSpPr>
        <p:spPr>
          <a:xfrm>
            <a:off x="4032000" y="594936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Y values</a:t>
            </a:r>
            <a:endParaRPr lang="en-US" sz="1800" b="0" strike="noStrike" spc="-1">
              <a:latin typeface="Arial"/>
            </a:endParaRPr>
          </a:p>
        </p:txBody>
      </p:sp>
      <p:sp>
        <p:nvSpPr>
          <p:cNvPr id="1908" name="CustomShape 5"/>
          <p:cNvSpPr/>
          <p:nvPr/>
        </p:nvSpPr>
        <p:spPr>
          <a:xfrm>
            <a:off x="3105000" y="3573000"/>
            <a:ext cx="2933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Runtimes – lower is better</a:t>
            </a:r>
            <a:endParaRPr lang="en-US" sz="1800" b="0" strike="noStrike" spc="-1">
              <a:latin typeface="Arial"/>
            </a:endParaRPr>
          </a:p>
        </p:txBody>
      </p:sp>
      <p:sp>
        <p:nvSpPr>
          <p:cNvPr id="1909" name="CustomShape 6"/>
          <p:cNvSpPr/>
          <p:nvPr/>
        </p:nvSpPr>
        <p:spPr>
          <a:xfrm>
            <a:off x="1835640" y="3142800"/>
            <a:ext cx="1268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Best: 60x1</a:t>
            </a:r>
            <a:endParaRPr lang="en-US" sz="1800" b="0" strike="noStrike" spc="-1">
              <a:latin typeface="Arial"/>
            </a:endParaRPr>
          </a:p>
        </p:txBody>
      </p:sp>
      <p:sp>
        <p:nvSpPr>
          <p:cNvPr id="1910" name="CustomShape 7"/>
          <p:cNvSpPr/>
          <p:nvPr/>
        </p:nvSpPr>
        <p:spPr>
          <a:xfrm flipH="1">
            <a:off x="970920" y="3512160"/>
            <a:ext cx="1497960" cy="996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11: Optimize matrix multiplication</a:t>
            </a:r>
            <a:endParaRPr lang="en-US" sz="3600" b="0" strike="noStrike" spc="-1" dirty="0">
              <a:latin typeface="Arial"/>
            </a:endParaRPr>
          </a:p>
        </p:txBody>
      </p:sp>
      <p:sp>
        <p:nvSpPr>
          <p:cNvPr id="1912"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understand portable performance in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a matrix multiply solution step by step, saving intermediate versions and tracking performance improvements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After you’ve tried to optimize the program on your own, study the blocked solution optimized for an NVIDIA GPU.  Apply these techniques to your own code to further optimize performance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As a final step, go back and make a single program that is adaptive so it delivers good results on both a CPU and a GPU</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confirming that the matrix multiplication is correct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优化 </a:t>
            </a:r>
            <a:r>
              <a:rPr lang="en-US" sz="4000" b="1" cap="all" spc="-1" dirty="0">
                <a:solidFill>
                  <a:srgbClr val="000000"/>
                </a:solidFill>
                <a:latin typeface="Trebuchet MS"/>
              </a:rPr>
              <a:t>OpenCL </a:t>
            </a:r>
            <a:r>
              <a:rPr lang="zh-CN" altLang="en-US" sz="4000" b="1" cap="all" spc="-1" dirty="0">
                <a:solidFill>
                  <a:srgbClr val="000000"/>
                </a:solidFill>
                <a:latin typeface="Trebuchet MS"/>
              </a:rPr>
              <a:t>性能</a:t>
            </a:r>
          </a:p>
        </p:txBody>
      </p:sp>
      <p:sp>
        <p:nvSpPr>
          <p:cNvPr id="19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10</a:t>
            </a:r>
            <a:endParaRPr lang="en-US" sz="20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6"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From Barcelona Supercomputing Center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http://www.bsc.es/computer-sciences/performance-tools/trace-generation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http://www.bsc.es/computer-sciences/performance-tools/paraver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and analyze traces of OpenCL programs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MPI, OpenMP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Required versions: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Extrae v2.3.5rc</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Paraver 4.4.5</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8"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Extrae </a:t>
            </a:r>
            <a:r>
              <a:rPr lang="en-US" sz="3200" b="0" i="1" strike="noStrike" spc="-1">
                <a:solidFill>
                  <a:srgbClr val="000000"/>
                </a:solidFill>
                <a:latin typeface="Trebuchet MS"/>
              </a:rPr>
              <a:t>instruments</a:t>
            </a:r>
            <a:r>
              <a:rPr lang="en-US" sz="3200" b="0" strike="noStrike" spc="-1">
                <a:solidFill>
                  <a:srgbClr val="000000"/>
                </a:solidFill>
                <a:latin typeface="Trebuchet MS"/>
              </a:rPr>
              <a:t> your application and produces “timestamped events of runtime calls, performance counters and source code references”</a:t>
            </a:r>
            <a:endParaRPr lang="en-US" sz="3200" b="0" strike="noStrike" spc="-1">
              <a:latin typeface="Arial"/>
            </a:endParaRPr>
          </a:p>
          <a:p>
            <a:pPr marL="914400" lvl="1" indent="-513720">
              <a:lnSpc>
                <a:spcPct val="100000"/>
              </a:lnSpc>
              <a:spcBef>
                <a:spcPts val="561"/>
              </a:spcBef>
              <a:buClr>
                <a:srgbClr val="000000"/>
              </a:buClr>
              <a:buFont typeface="Arial"/>
              <a:buChar char="–"/>
            </a:pPr>
            <a:r>
              <a:rPr lang="en-US" sz="2800" b="0" strike="noStrike" spc="-1">
                <a:solidFill>
                  <a:srgbClr val="000000"/>
                </a:solidFill>
                <a:latin typeface="Trebuchet MS"/>
              </a:rPr>
              <a:t>Allows you to measure the run times of your API and kernel calls</a:t>
            </a:r>
            <a:endParaRPr lang="en-US" sz="2800" b="0" strike="noStrike" spc="-1">
              <a:latin typeface="Arial"/>
            </a:endParaRPr>
          </a:p>
          <a:p>
            <a:pPr>
              <a:lnSpc>
                <a:spcPct val="100000"/>
              </a:lnSpc>
              <a:spcBef>
                <a:spcPts val="641"/>
              </a:spcBef>
            </a:pPr>
            <a:endParaRPr lang="en-US" sz="2800" b="0" strike="noStrike" spc="-1">
              <a:latin typeface="Arial"/>
            </a:endParaRPr>
          </a:p>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Paraver provides a way to view and analyze these traces in a graphical way</a:t>
            </a:r>
            <a:endParaRPr lang="en-US" sz="3200" b="0" strike="noStrike" spc="-1">
              <a:latin typeface="Arial"/>
            </a:endParaRPr>
          </a:p>
          <a:p>
            <a:pPr>
              <a:lnSpc>
                <a:spcPct val="100000"/>
              </a:lnSpc>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Important!</a:t>
            </a:r>
            <a:endParaRPr lang="en-US" sz="4400" b="0" strike="noStrike" spc="-1">
              <a:latin typeface="Arial"/>
            </a:endParaRPr>
          </a:p>
        </p:txBody>
      </p:sp>
      <p:sp>
        <p:nvSpPr>
          <p:cNvPr id="192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At the moment NVIDIA® GPUs support up to OpenCL v1.1 and AMD® and Intel® support v1.2</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profile on NVIDIA® devices you </a:t>
            </a:r>
            <a:r>
              <a:rPr lang="en-US" sz="3200" b="1" strike="noStrike" spc="-1">
                <a:solidFill>
                  <a:srgbClr val="000000"/>
                </a:solidFill>
                <a:latin typeface="Trebuchet MS"/>
              </a:rPr>
              <a:t>must</a:t>
            </a:r>
            <a:r>
              <a:rPr lang="en-US" sz="3200" b="0" strike="noStrike" spc="-1">
                <a:solidFill>
                  <a:srgbClr val="000000"/>
                </a:solidFill>
                <a:latin typeface="Trebuchet MS"/>
              </a:rPr>
              <a:t> compile Extrae against the NVIDIA headers and runtime otherwise v1.2 code will be used by Extrae internally which will cause the trace step to segfault</a:t>
            </a:r>
            <a:endParaRPr lang="en-US" sz="3200" b="0" strike="noStrike" spc="-1">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Installing Extrae and Paraver</a:t>
            </a:r>
            <a:endParaRPr lang="en-US" sz="4400" b="0" strike="noStrike" spc="-1">
              <a:latin typeface="Arial"/>
            </a:endParaRPr>
          </a:p>
        </p:txBody>
      </p:sp>
      <p:sp>
        <p:nvSpPr>
          <p:cNvPr id="1922" name="CustomShape 2"/>
          <p:cNvSpPr/>
          <p:nvPr/>
        </p:nvSpPr>
        <p:spPr>
          <a:xfrm>
            <a:off x="107640" y="1052640"/>
            <a:ext cx="8928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Paraver is easy to install on Linux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Just download and unpack the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has some dependencies, some of which you’ll have to build from source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libxml2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binutils-dev</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libunwind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PAPI</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MPI (optional)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something like the following command line to configure before “make &amp;&amp; make install”:</a:t>
            </a:r>
            <a:br/>
            <a:r>
              <a:rPr lang="en-US" sz="1800" b="0" strike="noStrike" spc="-1">
                <a:solidFill>
                  <a:srgbClr val="000000"/>
                </a:solidFill>
                <a:latin typeface="Trebuchet MS"/>
              </a:rPr>
              <a:t> </a:t>
            </a:r>
            <a:endParaRPr lang="en-US" sz="1800" b="0" strike="noStrike" spc="-1">
              <a:latin typeface="Arial"/>
            </a:endParaRPr>
          </a:p>
          <a:p>
            <a:pPr marL="457200">
              <a:lnSpc>
                <a:spcPct val="100000"/>
              </a:lnSpc>
              <a:spcBef>
                <a:spcPts val="561"/>
              </a:spcBef>
            </a:pPr>
            <a:r>
              <a:rPr lang="en-US" sz="2800" b="0" strike="noStrike" spc="-1">
                <a:solidFill>
                  <a:srgbClr val="000000"/>
                </a:solidFill>
                <a:latin typeface="Courier New Bold"/>
              </a:rPr>
              <a:t>./configure –-prefix=$HOME/extrae --with-binutils=$HOME --with-papi=$HOME --with-mpi=$HOME --without-dyninst --with-unwind=$HOME --with-opencl=/usr/local/ --with-opencl-libs=/usr/lib64</a:t>
            </a:r>
            <a:endParaRPr lang="en-US" sz="2800" b="0" strike="noStrike" spc="-1">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1 – tracing your code</a:t>
            </a:r>
            <a:endParaRPr lang="en-US" sz="4400" b="0" strike="noStrike" spc="-1">
              <a:latin typeface="Arial"/>
            </a:endParaRPr>
          </a:p>
        </p:txBody>
      </p:sp>
      <p:sp>
        <p:nvSpPr>
          <p:cNvPr id="192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trace.sh script from extrae/share/example/OPENCL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sets up a few environment variables and then runs your compiled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extrae.xml file from the same location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gives some instructions to Extrae as to how to profile your code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options here – see their user guide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default they provide is fine to use to begin with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./trace.sh ./a.out</a:t>
            </a:r>
            <a:endParaRPr lang="en-US" sz="2800" b="0" strike="noStrike" spc="-1">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2 – visualize the trace</a:t>
            </a:r>
            <a:endParaRPr lang="en-US" sz="4400" b="0" strike="noStrike" spc="-1">
              <a:latin typeface="Arial"/>
            </a:endParaRPr>
          </a:p>
        </p:txBody>
      </p:sp>
      <p:sp>
        <p:nvSpPr>
          <p:cNvPr id="192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produces a number of files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.prv, .pcf, .row,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Paraver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./wxparaver-&lt;version&gt;/bin/wxparaver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Trace -&gt; Select the .prv file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provided OpenCL view config file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configuration -&gt; wxparaver-&lt;version&gt;/cfgs/OpenCL/views/opencl_call.cfg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traces appear as three windows</a:t>
            </a:r>
            <a:endParaRPr lang="en-US" sz="32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host - timings of API calls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Kernel Name – run times of kernel executions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accelerator – information about total compute vs memory transfer times</a:t>
            </a:r>
            <a:endParaRPr lang="en-US" sz="2800" b="0" strike="noStrike" spc="-1">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Paraver</a:t>
            </a:r>
            <a:endParaRPr lang="en-US" sz="4400" b="0" strike="noStrike" spc="-1">
              <a:latin typeface="Arial"/>
            </a:endParaRPr>
          </a:p>
        </p:txBody>
      </p:sp>
      <p:pic>
        <p:nvPicPr>
          <p:cNvPr id="1928" name="Content Placeholder 5"/>
          <p:cNvPicPr/>
          <p:nvPr/>
        </p:nvPicPr>
        <p:blipFill>
          <a:blip r:embed="rId2"/>
          <a:stretch/>
        </p:blipFill>
        <p:spPr>
          <a:xfrm>
            <a:off x="539640" y="1268640"/>
            <a:ext cx="2519640" cy="5256720"/>
          </a:xfrm>
          <a:prstGeom prst="rect">
            <a:avLst/>
          </a:prstGeom>
          <a:ln>
            <a:noFill/>
          </a:ln>
        </p:spPr>
      </p:pic>
      <p:pic>
        <p:nvPicPr>
          <p:cNvPr id="1929" name="Content Placeholder 6"/>
          <p:cNvPicPr/>
          <p:nvPr/>
        </p:nvPicPr>
        <p:blipFill>
          <a:blip r:embed="rId3"/>
          <a:stretch/>
        </p:blipFill>
        <p:spPr>
          <a:xfrm>
            <a:off x="3492000" y="1917000"/>
            <a:ext cx="5184000" cy="3786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C/C++ 链接 (gcc/g++)</a:t>
            </a:r>
            <a:endParaRPr lang="en-US" sz="4400" b="0" strike="noStrike" spc="-1">
              <a:latin typeface="Arial"/>
            </a:endParaRPr>
          </a:p>
        </p:txBody>
      </p:sp>
      <p:sp>
        <p:nvSpPr>
          <p:cNvPr id="465"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要编译 OpenCL 程序，你必须告诉编译器 （compiler）去使用 OpenCL 库（library），就要在编译的时候加上备注（flag）: </a:t>
            </a:r>
            <a:r>
              <a:rPr lang="en-US" sz="3200" b="1" strike="noStrike" spc="-1">
                <a:solidFill>
                  <a:srgbClr val="E46C0A"/>
                </a:solidFill>
                <a:latin typeface="Courier New Bold"/>
              </a:rPr>
              <a:t>–l OpenCL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编译器应该能找到 OpenCL 头文件（header files）了，如果找不到，你就得指定具体的 CL/ 文件夹的路径，这需要加上 </a:t>
            </a:r>
            <a:r>
              <a:rPr lang="en-US" sz="3200" b="1" strike="noStrike" spc="-1">
                <a:solidFill>
                  <a:srgbClr val="E46C0A"/>
                </a:solidFill>
                <a:latin typeface="Courier New Bold"/>
              </a:rPr>
              <a:t>–I</a:t>
            </a:r>
            <a:r>
              <a:rPr lang="en-US" sz="3200" b="1" strike="noStrike" spc="-1">
                <a:solidFill>
                  <a:srgbClr val="E46C0A"/>
                </a:solidFill>
                <a:latin typeface="Trebuchet MS"/>
              </a:rPr>
              <a:t> </a:t>
            </a:r>
            <a:r>
              <a:rPr lang="en-US" sz="3200" b="0" strike="noStrike" spc="-1">
                <a:solidFill>
                  <a:srgbClr val="000000"/>
                </a:solidFill>
                <a:latin typeface="Trebuchet MS"/>
              </a:rPr>
              <a:t>(一定要是大写的，不能用 “i”)备注（flag） </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链接器（linker）应该能找到 OpenCL 运行环境库（ runtime libraries ），如果找不到，你就得加上 </a:t>
            </a:r>
            <a:r>
              <a:rPr lang="en-US" sz="3200" b="1" strike="noStrike" spc="-1">
                <a:solidFill>
                  <a:srgbClr val="E46C0A"/>
                </a:solidFill>
                <a:latin typeface="Courier New Bold"/>
              </a:rPr>
              <a:t>–L</a:t>
            </a:r>
            <a:r>
              <a:rPr lang="en-US" sz="3200" b="0" strike="noStrike" spc="-1">
                <a:solidFill>
                  <a:srgbClr val="000000"/>
                </a:solidFill>
                <a:latin typeface="Trebuchet MS"/>
              </a:rPr>
              <a:t>（注意也要是大写哈）备注（flag） 来指定 lib 文件夹位置</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还得确定你使用的 gcc/g++ 版本得足够新，要使用 OpenCL C++ API 要求最低也得是 v4.7 版本（因为需要支持 C++11）</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Usage Tips</a:t>
            </a:r>
            <a:endParaRPr lang="en-US" sz="4400" b="0" strike="noStrike" spc="-1">
              <a:latin typeface="Arial"/>
            </a:endParaRPr>
          </a:p>
        </p:txBody>
      </p:sp>
      <p:sp>
        <p:nvSpPr>
          <p:cNvPr id="1931"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Show what the colours represent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Right click -&gt; Info Panel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Zoom in to examine specific areas of interest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Highlight a section of the trace to populate the timeline window</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Tabulate the data – numerical timings of API calls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 a timeline in the Paraver main window, click on the ‘New Histogram’ icon and select OK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Powerful software – can also pick up your MPI communications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Perform calculations with the data – see the Paraver user guide</a:t>
            </a:r>
            <a:endParaRPr lang="en-US" sz="3200" b="0" strike="noStrike" spc="-1">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Platform specific profilers</a:t>
            </a:r>
            <a:endParaRPr lang="en-US" sz="4400" b="0" strike="noStrike" spc="-1">
              <a:latin typeface="Arial"/>
            </a:endParaRPr>
          </a:p>
        </p:txBody>
      </p:sp>
      <p:sp>
        <p:nvSpPr>
          <p:cNvPr id="19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can be obtained about your OpenCL program by profiling it using the hardware vendors dedicated profilers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profiling can be done with Events in the API itself for specific profiling of queues and kernel calls</a:t>
            </a:r>
            <a:endParaRPr lang="en-US" sz="3200" b="0" strike="noStrike" spc="-1">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NVIDIA Visual Profiler®</a:t>
            </a:r>
            <a:endParaRPr lang="en-US" sz="4400" b="0" strike="noStrike" spc="-1">
              <a:latin typeface="Arial"/>
            </a:endParaRPr>
          </a:p>
        </p:txBody>
      </p:sp>
      <p:graphicFrame>
        <p:nvGraphicFramePr>
          <p:cNvPr id="1935" name="Table 2"/>
          <p:cNvGraphicFramePr/>
          <p:nvPr/>
        </p:nvGraphicFramePr>
        <p:xfrm>
          <a:off x="107640" y="1484640"/>
          <a:ext cx="8928720" cy="2538984"/>
        </p:xfrm>
        <a:graphic>
          <a:graphicData uri="http://schemas.openxmlformats.org/drawingml/2006/table">
            <a:tbl>
              <a:tblPr/>
              <a:tblGrid>
                <a:gridCol w="4464360">
                  <a:extLst>
                    <a:ext uri="{9D8B030D-6E8A-4147-A177-3AD203B41FA5}">
                      <a16:colId xmlns:a16="http://schemas.microsoft.com/office/drawing/2014/main" val="20000"/>
                    </a:ext>
                  </a:extLst>
                </a:gridCol>
                <a:gridCol w="4464360">
                  <a:extLst>
                    <a:ext uri="{9D8B030D-6E8A-4147-A177-3AD203B41FA5}">
                      <a16:colId xmlns:a16="http://schemas.microsoft.com/office/drawing/2014/main" val="20001"/>
                    </a:ext>
                  </a:extLst>
                </a:gridCol>
              </a:tblGrid>
              <a:tr h="0">
                <a:tc>
                  <a:txBody>
                    <a:bodyPr/>
                    <a:lstStyle/>
                    <a:p>
                      <a:pPr>
                        <a:lnSpc>
                          <a:spcPct val="100000"/>
                        </a:lnSpc>
                        <a:spcBef>
                          <a:spcPts val="641"/>
                        </a:spcBef>
                      </a:pPr>
                      <a:r>
                        <a:rPr lang="en-US" sz="2480" b="0" strike="noStrike" spc="-1">
                          <a:solidFill>
                            <a:srgbClr val="000000"/>
                          </a:solidFill>
                          <a:latin typeface="Trebuchet MS"/>
                        </a:rPr>
                        <a:t>This gives us information about:</a:t>
                      </a:r>
                      <a:endParaRPr lang="en-US" sz="248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Device occupancy</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Memory bandwidth(between host and device)</a:t>
                      </a:r>
                      <a:endParaRPr lang="en-US" sz="2400" b="0" strike="noStrike" spc="-1">
                        <a:latin typeface="Arial"/>
                      </a:endParaRPr>
                    </a:p>
                    <a:p>
                      <a:pPr>
                        <a:lnSpc>
                          <a:spcPct val="100000"/>
                        </a:lnSpc>
                        <a:spcBef>
                          <a:spcPts val="621"/>
                        </a:spcBef>
                      </a:pPr>
                      <a:endParaRPr lang="en-US" sz="2400" b="0" strike="noStrike" spc="-1">
                        <a:latin typeface="Arial"/>
                      </a:endParaRPr>
                    </a:p>
                  </a:txBody>
                  <a:tcPr>
                    <a:noFill/>
                  </a:tcPr>
                </a:tc>
                <a:tc>
                  <a:txBody>
                    <a:bodyPr/>
                    <a:lstStyle/>
                    <a:p>
                      <a:pPr>
                        <a:lnSpc>
                          <a:spcPct val="100000"/>
                        </a:lnSpc>
                        <a:spcBef>
                          <a:spcPts val="621"/>
                        </a:spcBef>
                      </a:pPr>
                      <a:endParaRPr lang="en-US" sz="18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Number of registers uses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Timeline of kernel executions and memory copies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Etc…</a:t>
                      </a:r>
                      <a:endParaRPr lang="en-US" sz="2400" b="0" strike="noStrike" spc="-1">
                        <a:latin typeface="Arial"/>
                      </a:endParaRPr>
                    </a:p>
                  </a:txBody>
                  <a:tcPr>
                    <a:noFill/>
                  </a:tcPr>
                </a:tc>
                <a:extLst>
                  <a:ext uri="{0D108BD9-81ED-4DB2-BD59-A6C34878D82A}">
                    <a16:rowId xmlns:a16="http://schemas.microsoft.com/office/drawing/2014/main" val="10000"/>
                  </a:ext>
                </a:extLst>
              </a:tr>
            </a:tbl>
          </a:graphicData>
        </a:graphic>
      </p:graphicFrame>
      <p:sp>
        <p:nvSpPr>
          <p:cNvPr id="1936"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37" name="CustomShape 4"/>
          <p:cNvSpPr/>
          <p:nvPr/>
        </p:nvSpPr>
        <p:spPr>
          <a:xfrm>
            <a:off x="313200" y="3789000"/>
            <a:ext cx="8228880" cy="251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Start a new session:</a:t>
            </a:r>
            <a:endParaRPr lang="en-US" sz="2000" b="0" strike="noStrike" spc="-1">
              <a:latin typeface="Arial"/>
            </a:endParaRPr>
          </a:p>
          <a:p>
            <a:pPr>
              <a:lnSpc>
                <a:spcPct val="100000"/>
              </a:lnSpc>
              <a:spcBef>
                <a:spcPts val="400"/>
              </a:spcBef>
            </a:pP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Follow the wizard, selecting the compiled binary in the File box (you do not need to make any code or compiler modifications). You can leave the other options as the default.</a:t>
            </a: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The binary is then run and profiled and the results displayed.</a:t>
            </a:r>
            <a:endParaRPr lang="en-US" sz="2000" b="0" strike="noStrike" spc="-1">
              <a:latin typeface="Arial"/>
            </a:endParaRPr>
          </a:p>
          <a:p>
            <a:pPr>
              <a:lnSpc>
                <a:spcPct val="100000"/>
              </a:lnSpc>
              <a:spcBef>
                <a:spcPts val="400"/>
              </a:spcBef>
            </a:pPr>
            <a:endParaRPr lang="en-US" sz="2000" b="0" strike="noStrike" spc="-1">
              <a:latin typeface="Arial"/>
            </a:endParaRPr>
          </a:p>
        </p:txBody>
      </p:sp>
      <p:pic>
        <p:nvPicPr>
          <p:cNvPr id="1938" name="Picture 2"/>
          <p:cNvPicPr/>
          <p:nvPr/>
        </p:nvPicPr>
        <p:blipFill>
          <a:blip r:embed="rId2"/>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cxnLst/>
            <a:rect l="l" t="t" r="r" b="b"/>
            <a:pathLst>
              <a:path w="21600" h="21600">
                <a:moveTo>
                  <a:pt x="0" y="0"/>
                </a:moveTo>
                <a:lnTo>
                  <a:pt x="21600" y="21600"/>
                </a:lnTo>
              </a:path>
            </a:pathLst>
          </a:custGeom>
          <a:noFill/>
          <a:ln w="38160">
            <a:solidFill>
              <a:schemeClr val="accent1"/>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1" name="CustomShape 2"/>
          <p:cNvSpPr/>
          <p:nvPr/>
        </p:nvSpPr>
        <p:spPr>
          <a:xfrm>
            <a:off x="457200" y="1052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timeline says what happened during the program execution:</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Some things to think about optimising are displayed in the Analysis tab:</a:t>
            </a:r>
            <a:endParaRPr lang="en-US" sz="3200" b="0" strike="noStrike" spc="-1">
              <a:latin typeface="Arial"/>
            </a:endParaRPr>
          </a:p>
          <a:p>
            <a:pPr>
              <a:lnSpc>
                <a:spcPct val="100000"/>
              </a:lnSpc>
              <a:spcBef>
                <a:spcPts val="641"/>
              </a:spcBef>
            </a:pPr>
            <a:endParaRPr lang="en-US" sz="3200" b="0" strike="noStrike" spc="-1">
              <a:latin typeface="Arial"/>
            </a:endParaRPr>
          </a:p>
        </p:txBody>
      </p:sp>
      <p:pic>
        <p:nvPicPr>
          <p:cNvPr id="1942" name="Picture 23"/>
          <p:cNvPicPr/>
          <p:nvPr/>
        </p:nvPicPr>
        <p:blipFill>
          <a:blip r:embed="rId2"/>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Kernels</a:t>
            </a:r>
            <a:endParaRPr lang="en-US" sz="2000" b="0" strike="noStrike" spc="-1">
              <a:latin typeface="Arial"/>
            </a:endParaRPr>
          </a:p>
        </p:txBody>
      </p:sp>
      <p:sp>
        <p:nvSpPr>
          <p:cNvPr id="1944" name="CustomShape 4"/>
          <p:cNvSpPr/>
          <p:nvPr/>
        </p:nvSpPr>
        <p:spPr>
          <a:xfrm flipV="1">
            <a:off x="1961640" y="2986920"/>
            <a:ext cx="913680" cy="78120"/>
          </a:xfrm>
          <a:custGeom>
            <a:avLst/>
            <a:gdLst/>
            <a:ahLst/>
            <a:cxnLst/>
            <a:rect l="l" t="t" r="r" b="b"/>
            <a:pathLst>
              <a:path w="21600" h="21600">
                <a:moveTo>
                  <a:pt x="0" y="0"/>
                </a:moveTo>
                <a:lnTo>
                  <a:pt x="21600" y="21600"/>
                </a:lnTo>
              </a:path>
            </a:pathLst>
          </a:custGeom>
          <a:solidFill>
            <a:srgbClr val="E66714"/>
          </a:solidFill>
          <a:ln w="38160">
            <a:solidFill>
              <a:schemeClr val="accent1"/>
            </a:solidFill>
            <a:round/>
            <a:tailEnd type="triangle" w="med" len="med"/>
          </a:ln>
        </p:spPr>
        <p:style>
          <a:lnRef idx="0">
            <a:scrgbClr r="0" g="0" b="0"/>
          </a:lnRef>
          <a:fillRef idx="0">
            <a:scrgbClr r="0" g="0" b="0"/>
          </a:fillRef>
          <a:effectRef idx="0">
            <a:scrgbClr r="0" g="0" b="0"/>
          </a:effectRef>
          <a:fontRef idx="minor"/>
        </p:style>
      </p:sp>
      <p:sp>
        <p:nvSpPr>
          <p:cNvPr id="1945" name="CustomShape 5"/>
          <p:cNvSpPr/>
          <p:nvPr/>
        </p:nvSpPr>
        <p:spPr>
          <a:xfrm>
            <a:off x="6780600" y="2312280"/>
            <a:ext cx="1967040" cy="16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4F81BD"/>
                </a:solidFill>
                <a:latin typeface="Trebuchet MS"/>
                <a:ea typeface="DejaVu Sans"/>
              </a:rPr>
              <a:t>Each invocation of the kernel is pictured as a box</a:t>
            </a:r>
            <a:endParaRPr lang="en-US" sz="2000" b="0" strike="noStrike" spc="-1">
              <a:latin typeface="Arial"/>
            </a:endParaRPr>
          </a:p>
        </p:txBody>
      </p:sp>
      <p:pic>
        <p:nvPicPr>
          <p:cNvPr id="1946" name="Picture 24"/>
          <p:cNvPicPr/>
          <p:nvPr/>
        </p:nvPicPr>
        <p:blipFill>
          <a:blip r:embed="rId2"/>
          <a:srcRect l="3570" t="67736" r="11835" b="3511"/>
          <a:stretch/>
        </p:blipFill>
        <p:spPr>
          <a:xfrm>
            <a:off x="940320" y="5157360"/>
            <a:ext cx="6943320" cy="1473480"/>
          </a:xfrm>
          <a:prstGeom prst="rect">
            <a:avLst/>
          </a:prstGeom>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8"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Details tab shows information for each kernel invocation and memory copy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number of registers used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 group sizes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throughput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amount of memory transferred</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information about which parts of the kernel are running slowly, but the figures here might give us a clue as to where to look</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Best way to learn: experiment with an application yourself</a:t>
            </a:r>
            <a:endParaRPr lang="en-US" sz="3200" b="0" strike="noStrike" spc="-1">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Profiling from the command line</a:t>
            </a:r>
            <a:endParaRPr lang="en-US" sz="4400" b="0" strike="noStrike" spc="-1">
              <a:latin typeface="Arial"/>
            </a:endParaRPr>
          </a:p>
        </p:txBody>
      </p:sp>
      <p:sp>
        <p:nvSpPr>
          <p:cNvPr id="1950" name="CustomShape 2"/>
          <p:cNvSpPr/>
          <p:nvPr/>
        </p:nvSpPr>
        <p:spPr>
          <a:xfrm>
            <a:off x="179640" y="119664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NVIDIA® also have </a:t>
            </a:r>
            <a:r>
              <a:rPr lang="en-US" sz="3200" b="0" strike="noStrike" spc="-1">
                <a:solidFill>
                  <a:srgbClr val="9BBB59"/>
                </a:solidFill>
                <a:latin typeface="Letter Gothic Std"/>
              </a:rPr>
              <a:t>nvprof</a:t>
            </a:r>
            <a:r>
              <a:rPr lang="en-US" sz="3200" b="0" strike="noStrike" spc="-1">
                <a:solidFill>
                  <a:srgbClr val="9BBB59"/>
                </a:solidFill>
                <a:latin typeface="Trebuchet MS"/>
              </a:rPr>
              <a:t> </a:t>
            </a:r>
            <a:r>
              <a:rPr lang="en-US" sz="3200" b="0" strike="noStrike" spc="-1">
                <a:solidFill>
                  <a:srgbClr val="000000"/>
                </a:solidFill>
                <a:latin typeface="Trebuchet MS"/>
              </a:rPr>
              <a:t>and 'Command Line Profiler’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nvprof available with CUDA™ 5.0 onwards, but currently lacks driver support for OpenCL profiling</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legacy command-line profiler can be invoked using environment variables:</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COMPUTE_PROFILE=1</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COMPUTE_PROFILE_LOG=&lt;output file&gt;</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COMPUTE_PROFILE_CONFIG=&lt;config file&gt;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Config file controls which events to collect (run </a:t>
            </a:r>
            <a:r>
              <a:rPr lang="en-US" sz="3200" b="0" strike="noStrike" spc="-1">
                <a:solidFill>
                  <a:srgbClr val="1F497D"/>
                </a:solidFill>
                <a:latin typeface="Courier New Bold"/>
              </a:rPr>
              <a:t>nvprof --query-events</a:t>
            </a:r>
            <a:r>
              <a:rPr lang="en-US" sz="3200" b="0" strike="noStrike" spc="-1">
                <a:solidFill>
                  <a:srgbClr val="000000"/>
                </a:solidFill>
                <a:latin typeface="Trebuchet MS"/>
              </a:rPr>
              <a:t> for a comprehensive list)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Run your application to collect event information and then inspect output file with text editor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Can also output CSV information (</a:t>
            </a:r>
            <a:r>
              <a:rPr lang="en-US" sz="3200" b="0" strike="noStrike" spc="-1">
                <a:solidFill>
                  <a:srgbClr val="000000"/>
                </a:solidFill>
                <a:latin typeface="Courier New Bold"/>
              </a:rPr>
              <a:t>COMPUTE_PROFILE_CSV=1</a:t>
            </a:r>
            <a:r>
              <a:rPr lang="en-US" sz="3200" b="0" strike="noStrike" spc="-1">
                <a:solidFill>
                  <a:srgbClr val="000000"/>
                </a:solidFill>
                <a:latin typeface="Trebuchet MS"/>
              </a:rPr>
              <a:t>) for inspection with a spreadsheet or import into nvvp (limited support)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51"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CodeXL</a:t>
            </a:r>
            <a:endParaRPr lang="en-US" sz="4400" b="0" strike="noStrike" spc="-1">
              <a:latin typeface="Arial"/>
            </a:endParaRPr>
          </a:p>
        </p:txBody>
      </p:sp>
      <p:sp>
        <p:nvSpPr>
          <p:cNvPr id="19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provide a graphical Profiler and Debugger for AMD Radeon™ GPUs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give information 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API and kernel timings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transfer information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Register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Local memory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Wavefront usage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Hints at limiting performance factors</a:t>
            </a:r>
            <a:endParaRPr lang="en-US" sz="2800" b="0" strike="noStrike" spc="-1">
              <a:latin typeface="Arial"/>
            </a:endParaRPr>
          </a:p>
        </p:txBody>
      </p:sp>
      <p:sp>
        <p:nvSpPr>
          <p:cNvPr id="1954"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56" name="CustomShape 2"/>
          <p:cNvSpPr/>
          <p:nvPr/>
        </p:nvSpPr>
        <p:spPr>
          <a:xfrm>
            <a:off x="457200" y="1196640"/>
            <a:ext cx="822888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 new project, inserting the binary location in the window</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Click on the Profiling button, and hit the green arrow to run your program</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Select the different traces to view associated information</a:t>
            </a:r>
            <a:endParaRPr lang="en-US" sz="3200" b="0" strike="noStrike" spc="-1">
              <a:latin typeface="Arial"/>
            </a:endParaRPr>
          </a:p>
        </p:txBody>
      </p:sp>
      <p:pic>
        <p:nvPicPr>
          <p:cNvPr id="1957" name="Picture 3"/>
          <p:cNvPicPr/>
          <p:nvPr/>
        </p:nvPicPr>
        <p:blipFill>
          <a:blip r:embed="rId2"/>
          <a:stretch/>
        </p:blipFill>
        <p:spPr>
          <a:xfrm>
            <a:off x="6948360" y="1917000"/>
            <a:ext cx="1173240" cy="935280"/>
          </a:xfrm>
          <a:prstGeom prst="rect">
            <a:avLst/>
          </a:prstGeom>
          <a:ln>
            <a:noFill/>
          </a:ln>
        </p:spPr>
      </p:pic>
      <p:pic>
        <p:nvPicPr>
          <p:cNvPr id="1958" name="Picture 4"/>
          <p:cNvPicPr/>
          <p:nvPr/>
        </p:nvPicPr>
        <p:blipFill>
          <a:blip r:embed="rId3"/>
          <a:srcRect r="87164" b="85436"/>
          <a:stretch/>
        </p:blipFill>
        <p:spPr>
          <a:xfrm>
            <a:off x="7292160" y="3663360"/>
            <a:ext cx="1171080" cy="866160"/>
          </a:xfrm>
          <a:prstGeom prst="rect">
            <a:avLst/>
          </a:prstGeom>
          <a:ln>
            <a:noFill/>
          </a:ln>
        </p:spPr>
      </p:pic>
      <p:pic>
        <p:nvPicPr>
          <p:cNvPr id="1959" name="Picture 5"/>
          <p:cNvPicPr/>
          <p:nvPr/>
        </p:nvPicPr>
        <p:blipFill>
          <a:blip r:embed="rId4"/>
          <a:srcRect l="3580" r="70966" b="70142"/>
          <a:stretch/>
        </p:blipFill>
        <p:spPr>
          <a:xfrm>
            <a:off x="5550120" y="5229360"/>
            <a:ext cx="2024280" cy="1483920"/>
          </a:xfrm>
          <a:prstGeom prst="rect">
            <a:avLst/>
          </a:prstGeom>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1" name="CustomShape 2"/>
          <p:cNvSpPr/>
          <p:nvPr/>
        </p:nvSpPr>
        <p:spPr>
          <a:xfrm>
            <a:off x="179640" y="1600200"/>
            <a:ext cx="44740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GPU: Performance Counters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Information on kernels including work group sizes, registers,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the kernel instruction code</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kernel name in the left most column</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some graphs and hints about the kernel</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Occupancy result</a:t>
            </a:r>
            <a:endParaRPr lang="en-US" sz="2400" b="0" strike="noStrike" spc="-1">
              <a:latin typeface="Arial"/>
            </a:endParaRPr>
          </a:p>
        </p:txBody>
      </p:sp>
      <p:pic>
        <p:nvPicPr>
          <p:cNvPr id="1962" name="Picture 3"/>
          <p:cNvPicPr/>
          <p:nvPr/>
        </p:nvPicPr>
        <p:blipFill>
          <a:blip r:embed="rId2"/>
          <a:srcRect l="28021"/>
          <a:stretch/>
        </p:blipFill>
        <p:spPr>
          <a:xfrm>
            <a:off x="4860000" y="3069000"/>
            <a:ext cx="4031640" cy="3527640"/>
          </a:xfrm>
          <a:prstGeom prst="rect">
            <a:avLst/>
          </a:prstGeom>
          <a:ln>
            <a:noFill/>
          </a:ln>
        </p:spPr>
      </p:pic>
      <p:pic>
        <p:nvPicPr>
          <p:cNvPr id="1963" name="Picture 4"/>
          <p:cNvPicPr/>
          <p:nvPr/>
        </p:nvPicPr>
        <p:blipFill>
          <a:blip r:embed="rId3"/>
          <a:srcRect l="31119" t="12161" b="56018"/>
          <a:stretch/>
        </p:blipFill>
        <p:spPr>
          <a:xfrm>
            <a:off x="4507200" y="1484640"/>
            <a:ext cx="4384440" cy="1320120"/>
          </a:xfrm>
          <a:prstGeom prst="rect">
            <a:avLst/>
          </a:prstGeom>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5" name="CustomShape 2"/>
          <p:cNvSpPr/>
          <p:nvPr/>
        </p:nvSpPr>
        <p:spPr>
          <a:xfrm>
            <a:off x="457200" y="1600200"/>
            <a:ext cx="404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 Application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See timing information about API calls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memory movements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kernel executions</a:t>
            </a:r>
            <a:endParaRPr lang="en-US" sz="2800" b="0" strike="noStrike" spc="-1">
              <a:latin typeface="Arial"/>
            </a:endParaRPr>
          </a:p>
        </p:txBody>
      </p:sp>
      <p:pic>
        <p:nvPicPr>
          <p:cNvPr id="1966" name="Picture 4"/>
          <p:cNvPicPr/>
          <p:nvPr/>
        </p:nvPicPr>
        <p:blipFill>
          <a:blip r:embed="rId2"/>
          <a:srcRect l="28304" t="8344" b="3089"/>
          <a:stretch/>
        </p:blipFill>
        <p:spPr>
          <a:xfrm>
            <a:off x="4500000" y="2205000"/>
            <a:ext cx="4355280" cy="33883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概览 OpenCL</a:t>
            </a:r>
            <a:endParaRPr lang="en-US" sz="4000" b="0" strike="noStrike" spc="-1">
              <a:latin typeface="Arial"/>
            </a:endParaRPr>
          </a:p>
        </p:txBody>
      </p:sp>
      <p:sp>
        <p:nvSpPr>
          <p:cNvPr id="46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2</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12: Profiling OpenCL programs</a:t>
            </a:r>
            <a:endParaRPr lang="en-US" sz="3600" b="0" strike="noStrike" spc="-1" dirty="0">
              <a:latin typeface="Arial"/>
            </a:endParaRPr>
          </a:p>
        </p:txBody>
      </p:sp>
      <p:sp>
        <p:nvSpPr>
          <p:cNvPr id="1968" name="CustomShape 2"/>
          <p:cNvSpPr/>
          <p:nvPr/>
        </p:nvSpPr>
        <p:spPr>
          <a:xfrm>
            <a:off x="179640" y="1415520"/>
            <a:ext cx="8784360" cy="532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experiment with profiling tools</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Take one of your OpenCL programs, such as matrix multiply</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Run the program in the profiler and explore the results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Modify the program to change the performance in some way and observe the effect with the profiler</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Repeat with other programs if you have time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Timings reported by the host code and via the profiling interfaces should roughly match</a:t>
            </a:r>
            <a:endParaRPr lang="en-US" sz="2800" b="0" strike="noStrike" spc="-1" dirty="0">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开发调试</a:t>
            </a:r>
            <a:endParaRPr lang="en-US" sz="4000" b="0" strike="noStrike" spc="-1" dirty="0">
              <a:latin typeface="Arial"/>
            </a:endParaRPr>
          </a:p>
        </p:txBody>
      </p:sp>
      <p:sp>
        <p:nvSpPr>
          <p:cNvPr id="197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11</a:t>
            </a:r>
            <a:endParaRPr lang="en-US" sz="20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a:t>
            </a:r>
            <a:endParaRPr lang="en-US" sz="4400" b="0" strike="noStrike" spc="-1">
              <a:latin typeface="Arial"/>
            </a:endParaRPr>
          </a:p>
        </p:txBody>
      </p:sp>
      <p:sp>
        <p:nvSpPr>
          <p:cNvPr id="1972"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Parallel programs can be challenging to debug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Luckily there are some tools to help</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Firstly, if your device can run OpenCL 1.2, you can </a:t>
            </a:r>
            <a:r>
              <a:rPr lang="en-US" sz="3200" b="0" strike="noStrike" spc="-1">
                <a:solidFill>
                  <a:srgbClr val="17375E"/>
                </a:solidFill>
                <a:latin typeface="Trebuchet MS"/>
              </a:rPr>
              <a:t>printf </a:t>
            </a:r>
            <a:r>
              <a:rPr lang="en-US" sz="3200" b="0" strike="noStrike" spc="-1">
                <a:solidFill>
                  <a:srgbClr val="000000"/>
                </a:solidFill>
                <a:latin typeface="Trebuchet MS"/>
              </a:rPr>
              <a:t>straight from the kernel.</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Here, each work-item will print to stdout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there is some buffering between the device and the output, but will be flushed by calling clFinish (or equivalent)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73" name="CustomShape 3"/>
          <p:cNvSpPr/>
          <p:nvPr/>
        </p:nvSpPr>
        <p:spPr>
          <a:xfrm>
            <a:off x="1691640" y="3081960"/>
            <a:ext cx="5688000" cy="21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55520" indent="-154800">
              <a:lnSpc>
                <a:spcPct val="95000"/>
              </a:lnSpc>
              <a:spcBef>
                <a:spcPts val="601"/>
              </a:spcBef>
            </a:pPr>
            <a:r>
              <a:rPr lang="en-US" sz="2400" b="1" strike="noStrike" spc="-1">
                <a:solidFill>
                  <a:srgbClr val="8064A2"/>
                </a:solidFill>
                <a:latin typeface="Courier New Bold"/>
                <a:ea typeface="MS PGothic"/>
              </a:rPr>
              <a:t>__kernel </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 </a:t>
            </a:r>
            <a:r>
              <a:rPr lang="en-US" sz="2400" b="1" strike="noStrike" spc="-1">
                <a:solidFill>
                  <a:srgbClr val="17375E"/>
                </a:solidFill>
                <a:latin typeface="Courier New Bold"/>
                <a:ea typeface="MS PGothic"/>
              </a:rPr>
              <a:t>func</a:t>
            </a:r>
            <a:r>
              <a:rPr lang="en-US" sz="2400" b="1" strike="noStrike" spc="-1">
                <a:solidFill>
                  <a:srgbClr val="000000"/>
                </a:solidFill>
                <a:latin typeface="Courier New Bold"/>
                <a:ea typeface="MS PGothic"/>
              </a:rPr>
              <a:t>(</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  </a:t>
            </a:r>
            <a:r>
              <a:rPr lang="en-US" sz="2400" b="1" strike="noStrike" spc="-1">
                <a:solidFill>
                  <a:srgbClr val="C0504D"/>
                </a:solidFill>
                <a:latin typeface="Courier New Bold"/>
                <a:ea typeface="MS PGothic"/>
              </a:rPr>
              <a:t>int </a:t>
            </a:r>
            <a:r>
              <a:rPr lang="en-US" sz="2400" b="1" strike="noStrike" spc="-1">
                <a:solidFill>
                  <a:srgbClr val="000000"/>
                </a:solidFill>
                <a:latin typeface="Courier New Bold"/>
                <a:ea typeface="MS PGothic"/>
              </a:rPr>
              <a:t>i = </a:t>
            </a:r>
            <a:r>
              <a:rPr lang="en-US" sz="2400" b="1" strike="noStrike" spc="-1">
                <a:solidFill>
                  <a:srgbClr val="1F497D"/>
                </a:solidFill>
                <a:latin typeface="Courier New Bold"/>
                <a:ea typeface="MS PGothic"/>
              </a:rPr>
              <a:t>get_global_id</a:t>
            </a:r>
            <a:r>
              <a:rPr lang="en-US" sz="2400" b="1" strike="noStrike" spc="-1">
                <a:solidFill>
                  <a:srgbClr val="000000"/>
                </a:solidFill>
                <a:latin typeface="Courier New Bold"/>
                <a:ea typeface="MS PGothic"/>
              </a:rPr>
              <a:t>(0);</a:t>
            </a:r>
            <a:endParaRPr lang="en-US" sz="2400" b="0" strike="noStrike" spc="-1">
              <a:latin typeface="Arial"/>
            </a:endParaRPr>
          </a:p>
          <a:p>
            <a:pPr marL="155520" indent="-154800">
              <a:lnSpc>
                <a:spcPct val="95000"/>
              </a:lnSpc>
              <a:spcBef>
                <a:spcPts val="601"/>
              </a:spcBef>
            </a:pPr>
            <a:r>
              <a:rPr lang="en-US" sz="2400" b="1" strike="noStrike" spc="-1">
                <a:solidFill>
                  <a:srgbClr val="17375E"/>
                </a:solidFill>
                <a:latin typeface="Courier New Bold"/>
                <a:ea typeface="MS PGothic"/>
              </a:rPr>
              <a:t>  printf</a:t>
            </a:r>
            <a:r>
              <a:rPr lang="en-US" sz="2400" b="1" strike="noStrike" spc="-1">
                <a:solidFill>
                  <a:srgbClr val="000000"/>
                </a:solidFill>
                <a:latin typeface="Courier New Bold"/>
                <a:ea typeface="MS PGothic"/>
              </a:rPr>
              <a:t>(" %d\n ", i);</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1.1</a:t>
            </a:r>
            <a:endParaRPr lang="en-US" sz="4400" b="0" strike="noStrike" spc="-1">
              <a:latin typeface="Arial"/>
            </a:endParaRPr>
          </a:p>
        </p:txBody>
      </p:sp>
      <p:sp>
        <p:nvSpPr>
          <p:cNvPr id="197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Top tip: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Write data to a global buffer from within the kernel</a:t>
            </a:r>
            <a:endParaRPr lang="en-US" sz="2800" b="0" strike="noStrike" spc="-1">
              <a:latin typeface="Arial"/>
            </a:endParaRPr>
          </a:p>
          <a:p>
            <a:pPr marL="914400">
              <a:lnSpc>
                <a:spcPct val="100000"/>
              </a:lnSpc>
              <a:spcBef>
                <a:spcPts val="479"/>
              </a:spcBef>
            </a:pPr>
            <a:r>
              <a:rPr lang="en-US" sz="2400" b="1" strike="noStrike" spc="-1">
                <a:solidFill>
                  <a:srgbClr val="F79646"/>
                </a:solidFill>
                <a:latin typeface="Courier New Bold"/>
              </a:rPr>
              <a:t>result[ get_global_id(0) ] = …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back to the host and print out from there or debug as a normal serial application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Works with any OpenCL device and platform</a:t>
            </a:r>
            <a:endParaRPr lang="en-US" sz="3200" b="0" strike="noStrike" spc="-1">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more tips</a:t>
            </a:r>
            <a:endParaRPr lang="en-US" sz="4400" b="0" strike="noStrike" spc="-1">
              <a:latin typeface="Arial"/>
            </a:endParaRPr>
          </a:p>
        </p:txBody>
      </p:sp>
      <p:sp>
        <p:nvSpPr>
          <p:cNvPr id="19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en-US" sz="3200" b="1" strike="noStrike" spc="-1">
                <a:solidFill>
                  <a:srgbClr val="C0504D"/>
                </a:solidFill>
                <a:latin typeface="Trebuchet MS"/>
              </a:rPr>
              <a:t>Check your error messages!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enable Exceptions in C++ as we have here, make sure you print out the errors.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forget, use the err_code.c from the tutorial to print out errors as strings (instead of numbers), or check in the cl.h file in the include directory of your OpenCL provider for error messages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Check your work-group sizes and indexing</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7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use GDB to debug your programs on the CPU</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will also leverage the memory system</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Might catch illegal memory dereferences more accurately</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But it does behave differently to accelerator devices so bugs may show up in different ways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As with debugging, compile your C or C++ programs with the </a:t>
            </a:r>
            <a:r>
              <a:rPr lang="en-US" sz="3200" b="1" strike="noStrike" spc="-1">
                <a:solidFill>
                  <a:srgbClr val="F79646"/>
                </a:solidFill>
                <a:latin typeface="Courier New Bold"/>
              </a:rPr>
              <a:t>–g</a:t>
            </a:r>
            <a:r>
              <a:rPr lang="en-US" sz="3200" b="0" strike="noStrike" spc="-1">
                <a:solidFill>
                  <a:srgbClr val="000000"/>
                </a:solidFill>
                <a:latin typeface="Trebuchet MS"/>
              </a:rPr>
              <a:t> flag</a:t>
            </a:r>
            <a:endParaRPr lang="en-US" sz="3200" b="0" strike="noStrike" spc="-1">
              <a:latin typeface="Arial"/>
            </a:endParaRPr>
          </a:p>
          <a:p>
            <a:pPr>
              <a:lnSpc>
                <a:spcPct val="100000"/>
              </a:lnSpc>
            </a:pPr>
            <a:endParaRPr lang="en-US" sz="3200" b="0" strike="noStrike" spc="-1">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81"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Require platform specific instructions depending on if you are using the AMD® or Intel® OpenCL platform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in part due to the ICD (Installable Client Driver) ensuring that the correct OpenCL runtime is loaded for the chosen platform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Also different kernel compile flags are accepted/required by different OpenCL implementations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Remember: your CPU may be listed under each platform – ensure you choose the right debugging method for the </a:t>
            </a:r>
            <a:r>
              <a:rPr lang="en-US" sz="3200" b="0" i="1" u="sng" strike="noStrike" spc="-1">
                <a:solidFill>
                  <a:srgbClr val="000000"/>
                </a:solidFill>
                <a:uFillTx/>
                <a:latin typeface="Trebuchet MS"/>
              </a:rPr>
              <a:t>platform</a:t>
            </a:r>
            <a:endParaRPr lang="en-US" sz="3200" b="0" strike="noStrike" spc="-1">
              <a:latin typeface="Arial"/>
            </a:endParaRPr>
          </a:p>
        </p:txBody>
      </p:sp>
      <p:sp>
        <p:nvSpPr>
          <p:cNvPr id="1982"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AMD®</a:t>
            </a:r>
            <a:endParaRPr lang="en-US" sz="4400" b="0" strike="noStrike" spc="-1">
              <a:latin typeface="Arial"/>
            </a:endParaRPr>
          </a:p>
        </p:txBody>
      </p:sp>
      <p:sp>
        <p:nvSpPr>
          <p:cNvPr id="1984" name="CustomShape 2"/>
          <p:cNvSpPr/>
          <p:nvPr/>
        </p:nvSpPr>
        <p:spPr>
          <a:xfrm>
            <a:off x="457200" y="1600200"/>
            <a:ext cx="822888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AMD® platform</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Must use the –g flag and turn off all optimizations when building the kernels:</a:t>
            </a:r>
            <a:endParaRPr lang="en-US" sz="3200" b="0" strike="noStrike" spc="-1">
              <a:latin typeface="Arial"/>
            </a:endParaRPr>
          </a:p>
          <a:p>
            <a:pPr marL="457200">
              <a:lnSpc>
                <a:spcPct val="110000"/>
              </a:lnSpc>
              <a:spcBef>
                <a:spcPts val="561"/>
              </a:spcBef>
            </a:pPr>
            <a:r>
              <a:rPr lang="en-US" sz="2800" b="1" strike="noStrike" spc="-1">
                <a:solidFill>
                  <a:srgbClr val="C0504D"/>
                </a:solidFill>
                <a:latin typeface="Courier New Bold"/>
              </a:rPr>
              <a:t>program.build(" –g –O0"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__OpenCL_foo_kernel</a:t>
            </a:r>
            <a:r>
              <a:rPr lang="en-US" sz="3200" b="0" strike="noStrike" spc="-1">
                <a:solidFill>
                  <a:srgbClr val="000000"/>
                </a:solidFill>
                <a:latin typeface="Trebuchet MS"/>
              </a:rPr>
              <a: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1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__OpenCL_foo_kernel</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AMD® recommend setting the environment variable </a:t>
            </a:r>
            <a:r>
              <a:rPr lang="en-US" sz="3200" b="0" strike="noStrike" spc="-1">
                <a:solidFill>
                  <a:srgbClr val="F79646"/>
                </a:solidFill>
                <a:latin typeface="Courier New Bold"/>
              </a:rPr>
              <a:t>CPU_MAX_COMPUTE_UNITS=1</a:t>
            </a:r>
            <a:r>
              <a:rPr lang="en-US" sz="3200" b="0" strike="noStrike" spc="-1">
                <a:solidFill>
                  <a:srgbClr val="000000"/>
                </a:solidFill>
                <a:latin typeface="Trebuchet MS"/>
              </a:rPr>
              <a:t> to ensure deterministic kernel behaviour</a:t>
            </a:r>
            <a:endParaRPr lang="en-US" sz="3200" b="0" strike="noStrike" spc="-1">
              <a:latin typeface="Arial"/>
            </a:endParaRPr>
          </a:p>
        </p:txBody>
      </p:sp>
      <p:sp>
        <p:nvSpPr>
          <p:cNvPr id="1985"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Intel®</a:t>
            </a:r>
            <a:endParaRPr lang="en-US" sz="4400" b="0" strike="noStrike" spc="-1">
              <a:latin typeface="Arial"/>
            </a:endParaRPr>
          </a:p>
        </p:txBody>
      </p:sp>
      <p:sp>
        <p:nvSpPr>
          <p:cNvPr id="198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Intel® platform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Must use the –g flag and specify the kernel source file when building the kernels:</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program.build(" –g –s /full/path/to/kernel.cl"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foo</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foo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p:txBody>
      </p:sp>
      <p:sp>
        <p:nvSpPr>
          <p:cNvPr id="1988"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Using GDB</a:t>
            </a:r>
            <a:endParaRPr lang="en-US" sz="4400" b="0" strike="noStrike" spc="-1">
              <a:latin typeface="Arial"/>
            </a:endParaRPr>
          </a:p>
        </p:txBody>
      </p:sp>
      <p:sp>
        <p:nvSpPr>
          <p:cNvPr id="1990"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n</a:t>
            </a:r>
            <a:r>
              <a:rPr lang="en-US" sz="3200" b="0" strike="noStrike" spc="-1">
                <a:solidFill>
                  <a:srgbClr val="000000"/>
                </a:solidFill>
                <a:latin typeface="Trebuchet MS"/>
              </a:rPr>
              <a:t> to move to the next line of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s</a:t>
            </a:r>
            <a:r>
              <a:rPr lang="en-US" sz="3200" b="0" strike="noStrike" spc="-1">
                <a:solidFill>
                  <a:srgbClr val="000000"/>
                </a:solidFill>
                <a:latin typeface="Trebuchet MS"/>
              </a:rPr>
              <a:t> to step into the function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reach a segmentation fault, </a:t>
            </a:r>
            <a:r>
              <a:rPr lang="en-US" sz="3200" b="1" i="1" strike="noStrike" spc="-1">
                <a:solidFill>
                  <a:srgbClr val="E46C0A"/>
                </a:solidFill>
                <a:latin typeface="Trebuchet MS"/>
              </a:rPr>
              <a:t>backtrace</a:t>
            </a:r>
            <a:r>
              <a:rPr lang="en-US" sz="3200" b="0" strike="noStrike" spc="-1">
                <a:solidFill>
                  <a:srgbClr val="E46C0A"/>
                </a:solidFill>
                <a:latin typeface="Trebuchet MS"/>
              </a:rPr>
              <a:t> </a:t>
            </a:r>
            <a:r>
              <a:rPr lang="en-US" sz="3200" b="0" strike="noStrike" spc="-1">
                <a:solidFill>
                  <a:srgbClr val="000000"/>
                </a:solidFill>
                <a:latin typeface="Trebuchet MS"/>
              </a:rPr>
              <a:t>lists the previous few execution frames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Type </a:t>
            </a:r>
            <a:r>
              <a:rPr lang="en-US" sz="2800" b="1" i="1" strike="noStrike" spc="-1">
                <a:solidFill>
                  <a:srgbClr val="E46C0A"/>
                </a:solidFill>
                <a:latin typeface="Trebuchet MS"/>
              </a:rPr>
              <a:t>frame 5</a:t>
            </a:r>
            <a:r>
              <a:rPr lang="en-US" sz="2800" b="0" strike="noStrike" spc="-1">
                <a:solidFill>
                  <a:srgbClr val="E46C0A"/>
                </a:solidFill>
                <a:latin typeface="Trebuchet MS"/>
              </a:rPr>
              <a:t> </a:t>
            </a:r>
            <a:r>
              <a:rPr lang="en-US" sz="2800" b="0" strike="noStrike" spc="-1">
                <a:solidFill>
                  <a:srgbClr val="000000"/>
                </a:solidFill>
                <a:latin typeface="Trebuchet MS"/>
              </a:rPr>
              <a:t>to examine the 5th frame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print varname</a:t>
            </a:r>
            <a:r>
              <a:rPr lang="en-US" sz="3200" b="0" strike="noStrike" spc="-1">
                <a:solidFill>
                  <a:srgbClr val="E46C0A"/>
                </a:solidFill>
                <a:latin typeface="Trebuchet MS"/>
              </a:rPr>
              <a:t> </a:t>
            </a:r>
            <a:r>
              <a:rPr lang="en-US" sz="3200" b="0" strike="noStrike" spc="-1">
                <a:solidFill>
                  <a:srgbClr val="000000"/>
                </a:solidFill>
                <a:latin typeface="Trebuchet MS"/>
              </a:rPr>
              <a:t>to output the current value of a variable</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这是一个异构的世界</a:t>
            </a:r>
            <a:endParaRPr lang="en-US" sz="4400" b="0" strike="noStrike" spc="-1">
              <a:latin typeface="Arial"/>
            </a:endParaRPr>
          </a:p>
        </p:txBody>
      </p:sp>
      <p:sp>
        <p:nvSpPr>
          <p:cNvPr id="469" name="CustomShape 2"/>
          <p:cNvSpPr/>
          <p:nvPr/>
        </p:nvSpPr>
        <p:spPr>
          <a:xfrm>
            <a:off x="251640" y="5229360"/>
            <a:ext cx="8496360" cy="128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479"/>
              </a:spcBef>
            </a:pPr>
            <a:r>
              <a:rPr lang="en-US" sz="2400" b="1" strike="noStrike" spc="-1">
                <a:solidFill>
                  <a:srgbClr val="000000"/>
                </a:solidFill>
                <a:latin typeface="Trebuchet MS"/>
                <a:ea typeface="Noto Sans CJK SC"/>
              </a:rPr>
              <a:t>OpenCL 允许开发者写一份可以移植的代码，在不同平台上都可以使用所有的资源。</a:t>
            </a:r>
            <a:endParaRPr lang="en-US" sz="2400" b="0" strike="noStrike" spc="-1">
              <a:latin typeface="Arial"/>
            </a:endParaRPr>
          </a:p>
        </p:txBody>
      </p:sp>
      <p:sp>
        <p:nvSpPr>
          <p:cNvPr id="470" name="CustomShape 3"/>
          <p:cNvSpPr/>
          <p:nvPr/>
        </p:nvSpPr>
        <p:spPr>
          <a:xfrm>
            <a:off x="323640" y="1556640"/>
            <a:ext cx="403956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r>
              <a:rPr lang="en-US" sz="2800" b="0" strike="noStrike" spc="-1">
                <a:solidFill>
                  <a:srgbClr val="000000"/>
                </a:solidFill>
                <a:latin typeface="Trebuchet MS"/>
              </a:rPr>
              <a:t>现代的计算平台包括</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CPU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GPU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DSP 处理器</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加速器(accelerator)</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 其他的</a:t>
            </a:r>
            <a:endParaRPr lang="en-US" sz="2800" b="0" strike="noStrike" spc="-1">
              <a:latin typeface="Arial"/>
            </a:endParaRPr>
          </a:p>
        </p:txBody>
      </p:sp>
      <p:sp>
        <p:nvSpPr>
          <p:cNvPr id="471" name="CustomShape 4"/>
          <p:cNvSpPr/>
          <p:nvPr/>
        </p:nvSpPr>
        <p:spPr>
          <a:xfrm>
            <a:off x="4428000" y="3357000"/>
            <a:ext cx="4607640" cy="215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sz="2800" b="0" strike="noStrike" spc="-1">
                <a:solidFill>
                  <a:srgbClr val="000000"/>
                </a:solidFill>
                <a:latin typeface="Trebuchet MS"/>
              </a:rPr>
              <a:t>例：三星® Exynos 5:</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双核 ARM A15 1.7GHz,  Mali T604 GPU</a:t>
            </a:r>
            <a:endParaRPr lang="en-US" sz="2800" b="0" strike="noStrike" spc="-1">
              <a:latin typeface="Arial"/>
            </a:endParaRPr>
          </a:p>
          <a:p>
            <a:pPr>
              <a:lnSpc>
                <a:spcPct val="100000"/>
              </a:lnSpc>
              <a:spcBef>
                <a:spcPts val="561"/>
              </a:spcBef>
            </a:pPr>
            <a:r>
              <a:rPr lang="en-US" sz="2800" b="0" strike="noStrike" spc="-1">
                <a:solidFill>
                  <a:srgbClr val="FF6600"/>
                </a:solidFill>
                <a:latin typeface="Trebuchet MS"/>
              </a:rPr>
              <a:t>例： Intel XXX with IRIS</a:t>
            </a:r>
            <a:endParaRPr lang="en-US" sz="2800" b="0" strike="noStrike" spc="-1">
              <a:latin typeface="Arial"/>
            </a:endParaRPr>
          </a:p>
        </p:txBody>
      </p:sp>
      <p:pic>
        <p:nvPicPr>
          <p:cNvPr id="472" name="Picture 8"/>
          <p:cNvPicPr/>
          <p:nvPr/>
        </p:nvPicPr>
        <p:blipFill>
          <a:blip r:embed="rId2"/>
          <a:stretch/>
        </p:blipFill>
        <p:spPr>
          <a:xfrm>
            <a:off x="5737320" y="1412640"/>
            <a:ext cx="1833480" cy="136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Oclgrind</a:t>
            </a:r>
            <a:endParaRPr lang="en-US" sz="4400" b="0" strike="noStrike" spc="-1">
              <a:latin typeface="Arial"/>
            </a:endParaRPr>
          </a:p>
        </p:txBody>
      </p:sp>
      <p:sp>
        <p:nvSpPr>
          <p:cNvPr id="199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SPIR interpreter and OpenCL simulator</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Developed at the University of Bristol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Runs OpenCL kernels in a simulated environment to catch various bugs:</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./application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Invalid memory accesses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Data-races (</a:t>
            </a:r>
            <a:r>
              <a:rPr lang="en-US" sz="2800" b="1" strike="noStrike" spc="-1">
                <a:solidFill>
                  <a:srgbClr val="3366FF"/>
                </a:solidFill>
                <a:latin typeface="Courier New"/>
              </a:rPr>
              <a:t>--data-races</a:t>
            </a:r>
            <a:r>
              <a:rPr lang="en-US" sz="2800" b="0" strike="noStrike" spc="-1">
                <a:solidFill>
                  <a:srgbClr val="000000"/>
                </a:solidFill>
                <a:latin typeface="Trebuchet MS"/>
              </a:rPr>
              <a: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Work-group divergence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Runtime API errors (</a:t>
            </a:r>
            <a:r>
              <a:rPr lang="en-US" sz="2800" b="1" strike="noStrike" spc="-1">
                <a:solidFill>
                  <a:srgbClr val="3366FF"/>
                </a:solidFill>
                <a:latin typeface="Courier New"/>
              </a:rPr>
              <a:t>--check-api</a:t>
            </a:r>
            <a:r>
              <a:rPr lang="en-US" sz="2800" b="0" strike="noStrike" spc="-1">
                <a:solidFill>
                  <a:srgbClr val="000000"/>
                </a:solidFill>
                <a:latin typeface="Trebuchet MS"/>
              </a:rPr>
              <a: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Also has a GDB-style interactive debugger</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–i ./application</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Oclgrind Website</a:t>
            </a:r>
            <a:endParaRPr lang="en-US" sz="3200" b="0" strike="noStrike" spc="-1">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GPUVerify</a:t>
            </a:r>
            <a:endParaRPr lang="en-US" sz="4400" b="0" strike="noStrike" spc="-1">
              <a:latin typeface="Arial"/>
            </a:endParaRPr>
          </a:p>
        </p:txBody>
      </p:sp>
      <p:sp>
        <p:nvSpPr>
          <p:cNvPr id="199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useful tool for detecting data-races in OpenCL programs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Developed at Imperial College as part of the CARP project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Uses static analysis to try to prove that kernels are free from races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detect issues with work-group divergence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GPUVerify Website</a:t>
            </a:r>
            <a:endParaRPr lang="en-US" sz="3200" b="0" strike="noStrike" spc="-1">
              <a:latin typeface="Arial"/>
            </a:endParaRPr>
          </a:p>
        </p:txBody>
      </p:sp>
      <p:sp>
        <p:nvSpPr>
          <p:cNvPr id="1995" name="CustomShape 3"/>
          <p:cNvSpPr/>
          <p:nvPr/>
        </p:nvSpPr>
        <p:spPr>
          <a:xfrm>
            <a:off x="509400" y="5949360"/>
            <a:ext cx="827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a:solidFill>
                  <a:srgbClr val="3366FF"/>
                </a:solidFill>
                <a:latin typeface="Courier New"/>
                <a:ea typeface="DejaVu Sans"/>
              </a:rPr>
              <a:t>gpuverify --local_size=64,64 --num_groups=256,256 kernel.cl</a:t>
            </a:r>
            <a:endParaRPr lang="en-US" sz="18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debugging tools</a:t>
            </a:r>
            <a:endParaRPr lang="en-US" sz="4400" b="0" strike="noStrike" spc="-1">
              <a:latin typeface="Arial"/>
            </a:endParaRPr>
          </a:p>
        </p:txBody>
      </p:sp>
      <p:sp>
        <p:nvSpPr>
          <p:cNvPr id="1997" name="CustomShape 2"/>
          <p:cNvSpPr/>
          <p:nvPr/>
        </p:nvSpPr>
        <p:spPr>
          <a:xfrm>
            <a:off x="457200" y="980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CodeXL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AMD® APUs, CPUs and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Graphical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NVIDIA® Nsight™ Development Platform</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NVIDIA®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IDE, including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GPUVerify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Formal analysis of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http://multicore.doc.ic.ac.uk/tools/GPUVerify/</a:t>
            </a:r>
            <a:endParaRPr lang="en-US" sz="2800" b="0" strike="noStrike" spc="-1">
              <a:latin typeface="Arial"/>
            </a:endParaRPr>
          </a:p>
        </p:txBody>
      </p:sp>
      <p:sp>
        <p:nvSpPr>
          <p:cNvPr id="1998" name="CustomShape 3"/>
          <p:cNvSpPr/>
          <p:nvPr/>
        </p:nvSpPr>
        <p:spPr>
          <a:xfrm>
            <a:off x="5428440" y="65041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99" name="CustomShape 4"/>
          <p:cNvSpPr/>
          <p:nvPr/>
        </p:nvSpPr>
        <p:spPr>
          <a:xfrm>
            <a:off x="836640" y="5661360"/>
            <a:ext cx="5967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Note: Debugging OpenCL is still changing rapidly - your mileage may vary when using GDB and these tools</a:t>
            </a:r>
            <a:endParaRPr lang="en-US" sz="18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将 </a:t>
            </a:r>
            <a:r>
              <a:rPr lang="en-US" sz="4000" b="1" cap="all" spc="-1" dirty="0">
                <a:solidFill>
                  <a:srgbClr val="000000"/>
                </a:solidFill>
                <a:latin typeface="Trebuchet MS"/>
              </a:rPr>
              <a:t>CUDA </a:t>
            </a:r>
            <a:r>
              <a:rPr lang="zh-CN" altLang="en-US" sz="4000" b="1" cap="all" spc="-1" dirty="0">
                <a:solidFill>
                  <a:srgbClr val="000000"/>
                </a:solidFill>
                <a:latin typeface="Trebuchet MS"/>
              </a:rPr>
              <a:t>代码移植到 </a:t>
            </a:r>
            <a:r>
              <a:rPr lang="en-US" sz="4000" b="1" cap="all" spc="-1" dirty="0">
                <a:solidFill>
                  <a:srgbClr val="000000"/>
                </a:solidFill>
                <a:latin typeface="Trebuchet MS"/>
              </a:rPr>
              <a:t>OpenCL</a:t>
            </a:r>
          </a:p>
        </p:txBody>
      </p:sp>
      <p:sp>
        <p:nvSpPr>
          <p:cNvPr id="20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12</a:t>
            </a:r>
            <a:endParaRPr lang="en-US" sz="20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Introduction to OpenCL</a:t>
            </a:r>
            <a:endParaRPr lang="en-US" sz="4400" b="0" strike="noStrike" spc="-1">
              <a:latin typeface="Arial"/>
            </a:endParaRPr>
          </a:p>
        </p:txBody>
      </p:sp>
      <p:sp>
        <p:nvSpPr>
          <p:cNvPr id="200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have CUDA code, you’ve already done the hard work!</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working out how to split up the problem to run effectively on a many-core device</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Switching between CUDA and OpenCL is mainly changing the host code syntax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Apart from indexing and naming conventions in the kernel code (simple to change!)</a:t>
            </a:r>
            <a:endParaRPr lang="en-US" sz="2800" b="0" strike="noStrike" spc="-1">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Hierarchy Terminology</a:t>
            </a:r>
            <a:endParaRPr lang="en-US" sz="4400" b="0" strike="noStrike" spc="-1">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scrgbClr r="0" g="0" b="0"/>
            </a:lnRef>
            <a:fillRef idx="0">
              <a:scrgbClr r="0" g="0" b="0"/>
            </a:fillRef>
            <a:effectRef idx="0">
              <a:scrgbClr r="0" g="0" b="0"/>
            </a:effectRef>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scrgbClr r="0" g="0" b="0"/>
            </a:lnRef>
            <a:fillRef idx="0">
              <a:scrgbClr r="0" g="0" b="0"/>
            </a:fillRef>
            <a:effectRef idx="0">
              <a:scrgbClr r="0" g="0" b="0"/>
            </a:effectRef>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scrgbClr r="0" g="0" b="0"/>
            </a:lnRef>
            <a:fillRef idx="0">
              <a:scrgbClr r="0" g="0" b="0"/>
            </a:fillRef>
            <a:effectRef idx="0">
              <a:scrgbClr r="0" g="0" b="0"/>
            </a:effectRef>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scrgbClr r="0" g="0" b="0"/>
            </a:lnRef>
            <a:fillRef idx="0">
              <a:scrgbClr r="0" g="0" b="0"/>
            </a:fillRef>
            <a:effectRef idx="0">
              <a:scrgbClr r="0" g="0" b="0"/>
            </a:effectRef>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12" name="CustomShape 9"/>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13" name="CustomShape 10"/>
          <p:cNvSpPr/>
          <p:nvPr/>
        </p:nvSpPr>
        <p:spPr>
          <a:xfrm>
            <a:off x="5220000" y="1921320"/>
            <a:ext cx="3167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Private</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work-item</a:t>
            </a:r>
            <a:endParaRPr lang="en-US" sz="1800" b="0" strike="noStrike" spc="-1">
              <a:latin typeface="Arial"/>
            </a:endParaRPr>
          </a:p>
        </p:txBody>
      </p:sp>
      <p:sp>
        <p:nvSpPr>
          <p:cNvPr id="2014" name="CustomShape 11"/>
          <p:cNvSpPr/>
          <p:nvPr/>
        </p:nvSpPr>
        <p:spPr>
          <a:xfrm>
            <a:off x="1331640" y="1921320"/>
            <a:ext cx="270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Local</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thread</a:t>
            </a:r>
            <a:endParaRPr lang="en-US" sz="1800" b="0" strike="noStrike" spc="-1">
              <a:latin typeface="Arial"/>
            </a:endParaRPr>
          </a:p>
        </p:txBody>
      </p:sp>
      <p:sp>
        <p:nvSpPr>
          <p:cNvPr id="2015" name="CustomShape 12"/>
          <p:cNvSpPr/>
          <p:nvPr/>
        </p:nvSpPr>
        <p:spPr>
          <a:xfrm>
            <a:off x="5670360" y="2925000"/>
            <a:ext cx="3131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Local</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work-items in a work-group</a:t>
            </a:r>
            <a:endParaRPr lang="en-US" sz="1800" b="0" strike="noStrike" spc="-1">
              <a:latin typeface="Arial"/>
            </a:endParaRPr>
          </a:p>
        </p:txBody>
      </p:sp>
      <p:sp>
        <p:nvSpPr>
          <p:cNvPr id="2016" name="CustomShape 13"/>
          <p:cNvSpPr/>
          <p:nvPr/>
        </p:nvSpPr>
        <p:spPr>
          <a:xfrm>
            <a:off x="611640" y="2925000"/>
            <a:ext cx="2807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Shared</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threads in a thread block</a:t>
            </a:r>
            <a:endParaRPr lang="en-US" sz="1800" b="0" strike="noStrike" spc="-1">
              <a:latin typeface="Arial"/>
            </a:endParaRPr>
          </a:p>
        </p:txBody>
      </p:sp>
      <p:sp>
        <p:nvSpPr>
          <p:cNvPr id="2017" name="CustomShape 14"/>
          <p:cNvSpPr/>
          <p:nvPr/>
        </p:nvSpPr>
        <p:spPr>
          <a:xfrm>
            <a:off x="25848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8" name="CustomShape 15"/>
          <p:cNvSpPr/>
          <p:nvPr/>
        </p:nvSpPr>
        <p:spPr>
          <a:xfrm>
            <a:off x="637236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9" name="CustomShape 16"/>
          <p:cNvSpPr/>
          <p:nvPr/>
        </p:nvSpPr>
        <p:spPr>
          <a:xfrm>
            <a:off x="258480" y="5157360"/>
            <a:ext cx="28004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Device</a:t>
            </a:r>
            <a:r>
              <a:rPr lang="en-US" sz="1800" b="0" strike="noStrike" spc="-1">
                <a:solidFill>
                  <a:srgbClr val="000000"/>
                </a:solidFill>
                <a:latin typeface="Trebuchet MS"/>
                <a:ea typeface="DejaVu Sans"/>
              </a:rPr>
              <a:t> – shared between all thread blocks</a:t>
            </a:r>
            <a:endParaRPr lang="en-US" sz="1800" b="0" strike="noStrike" spc="-1">
              <a:latin typeface="Arial"/>
            </a:endParaRPr>
          </a:p>
        </p:txBody>
      </p:sp>
      <p:sp>
        <p:nvSpPr>
          <p:cNvPr id="2020" name="CustomShape 17"/>
          <p:cNvSpPr/>
          <p:nvPr/>
        </p:nvSpPr>
        <p:spPr>
          <a:xfrm>
            <a:off x="6660360" y="5123880"/>
            <a:ext cx="244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Global</a:t>
            </a:r>
            <a:r>
              <a:rPr lang="en-US" sz="1800" b="0" strike="noStrike" spc="-1">
                <a:solidFill>
                  <a:srgbClr val="000000"/>
                </a:solidFill>
                <a:latin typeface="Trebuchet MS"/>
                <a:ea typeface="DejaVu Sans"/>
              </a:rPr>
              <a:t> – shared between all work-groups</a:t>
            </a:r>
            <a:endParaRPr lang="en-US" sz="1800" b="0" strike="noStrike" spc="-1">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2" name="Table 2"/>
          <p:cNvGraphicFramePr/>
          <p:nvPr/>
        </p:nvGraphicFramePr>
        <p:xfrm>
          <a:off x="107640" y="1815840"/>
          <a:ext cx="8928360" cy="37641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13446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txBody>
                  <a:tcPr>
                    <a:noFill/>
                  </a:tcPr>
                </a:tc>
                <a:tc>
                  <a:txBody>
                    <a:bodyPr/>
                    <a:lstStyle/>
                    <a:p>
                      <a:pPr>
                        <a:lnSpc>
                          <a:spcPct val="100000"/>
                        </a:lnSpc>
                      </a:pPr>
                      <a:r>
                        <a:rPr lang="en-US" sz="1400" b="1" strike="noStrike" spc="-1">
                          <a:solidFill>
                            <a:srgbClr val="8064A2"/>
                          </a:solidFill>
                          <a:latin typeface="Courier New Bold"/>
                        </a:rPr>
                        <a:t>cl_mem</a:t>
                      </a:r>
                      <a:r>
                        <a:rPr lang="en-US" sz="1400" b="1" strike="noStrike" spc="-1">
                          <a:solidFill>
                            <a:srgbClr val="000000"/>
                          </a:solidFill>
                          <a:latin typeface="Courier New Bold"/>
                        </a:rPr>
                        <a:t> d_x =</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clCreateBuffer</a:t>
                      </a:r>
                      <a:r>
                        <a:rPr lang="en-US" sz="1400" b="1" strike="noStrike" spc="-1">
                          <a:solidFill>
                            <a:srgbClr val="000000"/>
                          </a:solidFill>
                          <a:latin typeface="Courier New Bold"/>
                        </a:rPr>
                        <a:t>(context,</a:t>
                      </a:r>
                      <a:endParaRPr lang="en-US" sz="1400" b="0" strike="noStrike" spc="-1">
                        <a:latin typeface="Arial"/>
                      </a:endParaRPr>
                    </a:p>
                    <a:p>
                      <a:pPr>
                        <a:lnSpc>
                          <a:spcPct val="100000"/>
                        </a:lnSpc>
                      </a:pPr>
                      <a:r>
                        <a:rPr lang="en-US" sz="1400" b="1" strike="noStrike" spc="-1">
                          <a:solidFill>
                            <a:srgbClr val="9BBB59"/>
                          </a:solidFill>
                          <a:latin typeface="Courier New Bold"/>
                        </a:rPr>
                        <a:t>     </a:t>
                      </a:r>
                      <a:r>
                        <a:rPr lang="en-US" sz="1400" b="1" strike="noStrike" spc="-1">
                          <a:solidFill>
                            <a:srgbClr val="8064A2"/>
                          </a:solidFill>
                          <a:latin typeface="Courier New Bold"/>
                        </a:rPr>
                        <a:t>CL_MEM_READ_WRITE</a:t>
                      </a:r>
                      <a:r>
                        <a:rPr lang="en-US" sz="1400" b="1" strike="noStrike" spc="-1">
                          <a:solidFill>
                            <a:srgbClr val="000000"/>
                          </a:solidFill>
                          <a:latin typeface="Courier New Bold"/>
                        </a:rPr>
                        <a:t>,</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11358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clEnqueueWriteBuffer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2"/>
                  </a:ext>
                </a:extLst>
              </a:tr>
              <a:tr h="9270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clEnqueueReadBuffer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4" name="Table 2"/>
          <p:cNvGraphicFramePr/>
          <p:nvPr/>
        </p:nvGraphicFramePr>
        <p:xfrm>
          <a:off x="107640" y="2159640"/>
          <a:ext cx="8928360" cy="29289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9270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cl::Buffer</a:t>
                      </a:r>
                      <a:endParaRPr lang="en-US" sz="1400" b="0" strike="noStrike" spc="-1">
                        <a:latin typeface="Arial"/>
                      </a:endParaRPr>
                    </a:p>
                    <a:p>
                      <a:pPr>
                        <a:lnSpc>
                          <a:spcPct val="100000"/>
                        </a:lnSpc>
                      </a:pPr>
                      <a:r>
                        <a:rPr lang="en-US" sz="1400" b="1" strike="noStrike" spc="-1">
                          <a:solidFill>
                            <a:srgbClr val="000000"/>
                          </a:solidFill>
                          <a:latin typeface="Courier New Bold"/>
                        </a:rPr>
                        <a:t>  d_x(begin(h_x), end(h_x), true);</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9270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cl::copy(begin(h_x), end(h_x), </a:t>
                      </a:r>
                      <a:endParaRPr lang="en-US" sz="1400" b="0" strike="noStrike" spc="-1">
                        <a:latin typeface="Arial"/>
                      </a:endParaRPr>
                    </a:p>
                    <a:p>
                      <a:pPr>
                        <a:lnSpc>
                          <a:spcPct val="100000"/>
                        </a:lnSpc>
                      </a:pPr>
                      <a:r>
                        <a:rPr lang="en-US" sz="1400" b="1" strike="noStrike" spc="-1">
                          <a:solidFill>
                            <a:srgbClr val="000000"/>
                          </a:solidFill>
                          <a:latin typeface="Courier New Bold"/>
                        </a:rPr>
                        <a:t>         d_x);</a:t>
                      </a:r>
                      <a:endParaRPr lang="en-US" sz="1400" b="0" strike="noStrike" spc="-1">
                        <a:latin typeface="Arial"/>
                      </a:endParaRPr>
                    </a:p>
                  </a:txBody>
                  <a:tcPr>
                    <a:noFill/>
                  </a:tcPr>
                </a:tc>
                <a:extLst>
                  <a:ext uri="{0D108BD9-81ED-4DB2-BD59-A6C34878D82A}">
                    <a16:rowId xmlns:a16="http://schemas.microsoft.com/office/drawing/2014/main" val="10002"/>
                  </a:ext>
                </a:extLst>
              </a:tr>
              <a:tr h="7182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cl::copy(d_x, </a:t>
                      </a:r>
                      <a:endParaRPr lang="en-US" sz="1400" b="0" strike="noStrike" spc="-1">
                        <a:latin typeface="Arial"/>
                      </a:endParaRPr>
                    </a:p>
                    <a:p>
                      <a:pPr>
                        <a:lnSpc>
                          <a:spcPct val="100000"/>
                        </a:lnSpc>
                      </a:pPr>
                      <a:r>
                        <a:rPr lang="en-US" sz="1400" b="1" strike="noStrike" spc="-1">
                          <a:solidFill>
                            <a:srgbClr val="000000"/>
                          </a:solidFill>
                          <a:latin typeface="Courier New Bold"/>
                        </a:rPr>
                        <a:t>         begin(h_x), end(h_x));</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26"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27"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28"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29" name="CustomShape 5"/>
          <p:cNvSpPr/>
          <p:nvPr/>
        </p:nvSpPr>
        <p:spPr>
          <a:xfrm>
            <a:off x="4572000" y="1989000"/>
            <a:ext cx="4463640" cy="486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Define a local memory kernel kernel argument of the right size</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cl::LocalSpaceArg localmem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cl::Local(shared_mem_size);</a:t>
            </a:r>
            <a:endParaRPr lang="en-US" sz="1800" b="0" strike="noStrike" spc="-1">
              <a:latin typeface="Arial"/>
            </a:endParaRPr>
          </a:p>
          <a:p>
            <a:pPr>
              <a:lnSpc>
                <a:spcPct val="100000"/>
              </a:lnSpc>
              <a:spcBef>
                <a:spcPts val="360"/>
              </a:spcBef>
            </a:pPr>
            <a:endParaRPr lang="en-US" sz="1800" b="0" strike="noStrike" spc="-1">
              <a:latin typeface="Arial"/>
            </a:endParaRPr>
          </a:p>
          <a:p>
            <a:pPr marL="343080" indent="-342360">
              <a:lnSpc>
                <a:spcPct val="100000"/>
              </a:lnSpc>
              <a:spcBef>
                <a:spcPts val="400"/>
              </a:spcBef>
              <a:buClr>
                <a:srgbClr val="000000"/>
              </a:buClr>
              <a:buFont typeface="Trebuchet MS"/>
              <a:buAutoNum type="arabicPeriod" startAt="3"/>
            </a:pPr>
            <a:r>
              <a:rPr lang="en-US" sz="2000" b="0" strike="noStrike" spc="-1">
                <a:solidFill>
                  <a:srgbClr val="000000"/>
                </a:solidFill>
                <a:latin typeface="Trebuchet MS"/>
              </a:rPr>
              <a:t>Pass the argument to the kernel invocation</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func(EnqueueArgs(…),localmem);</a:t>
            </a:r>
            <a:endParaRPr lang="en-US" sz="1800" b="0" strike="noStrike" spc="-1">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31"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32"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33"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34" name="CustomShape 5"/>
          <p:cNvSpPr/>
          <p:nvPr/>
        </p:nvSpPr>
        <p:spPr>
          <a:xfrm>
            <a:off x="4572000" y="1989000"/>
            <a:ext cx="446364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Specify the size by setting the kernel argument</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360"/>
              </a:spcBef>
            </a:pPr>
            <a:r>
              <a:rPr lang="en-US" sz="1800" b="0" strike="noStrike" spc="-1">
                <a:solidFill>
                  <a:srgbClr val="000000"/>
                </a:solidFill>
                <a:latin typeface="Letter Gothic Std"/>
              </a:rPr>
              <a:t>  </a:t>
            </a:r>
            <a:r>
              <a:rPr lang="en-US" sz="1800" b="1" strike="noStrike" spc="-1">
                <a:solidFill>
                  <a:srgbClr val="17375E"/>
                </a:solidFill>
                <a:latin typeface="Courier New Bold"/>
              </a:rPr>
              <a:t>clSetKernelArg</a:t>
            </a:r>
            <a:r>
              <a:rPr lang="en-US" sz="1800" b="1" strike="noStrike" spc="-1">
                <a:solidFill>
                  <a:srgbClr val="000000"/>
                </a:solidFill>
                <a:latin typeface="Courier New Bold"/>
              </a:rPr>
              <a:t>(kernel, 0,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a:t>
            </a:r>
            <a:r>
              <a:rPr lang="en-US" sz="1800" b="1" strike="noStrike" spc="-1">
                <a:solidFill>
                  <a:srgbClr val="C0504D"/>
                </a:solidFill>
                <a:latin typeface="Courier New Bold"/>
              </a:rPr>
              <a:t>int</a:t>
            </a:r>
            <a:r>
              <a:rPr lang="en-US" sz="1800" b="1" strike="noStrike" spc="-1">
                <a:solidFill>
                  <a:srgbClr val="000000"/>
                </a:solidFill>
                <a:latin typeface="Courier New Bold"/>
              </a:rPr>
              <a:t>)*num_elements,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NULL);</a:t>
            </a:r>
            <a:endParaRPr lang="en-US" sz="18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微处理器的趋势</a:t>
            </a:r>
            <a:endParaRPr lang="en-US" sz="4400" b="0" strike="noStrike" spc="-1">
              <a:latin typeface="Arial"/>
            </a:endParaRPr>
          </a:p>
        </p:txBody>
      </p:sp>
      <p:sp>
        <p:nvSpPr>
          <p:cNvPr id="474" name="CustomShape 2"/>
          <p:cNvSpPr/>
          <p:nvPr/>
        </p:nvSpPr>
        <p:spPr>
          <a:xfrm>
            <a:off x="107640" y="1340640"/>
            <a:ext cx="9016200" cy="6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单个处理器的核心数量越来越多，这些核心还很可能是异构的。</a:t>
            </a:r>
            <a:endParaRPr lang="en-US" sz="2400" b="0" strike="noStrike" spc="-1">
              <a:latin typeface="Arial"/>
            </a:endParaRPr>
          </a:p>
        </p:txBody>
      </p:sp>
      <p:sp>
        <p:nvSpPr>
          <p:cNvPr id="475" name="CustomShape 3"/>
          <p:cNvSpPr/>
          <p:nvPr/>
        </p:nvSpPr>
        <p:spPr>
          <a:xfrm>
            <a:off x="1187640" y="5488560"/>
            <a:ext cx="7560000" cy="103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479"/>
              </a:spcBef>
            </a:pPr>
            <a:r>
              <a:rPr lang="en-US" sz="2400" b="0" strike="noStrike" spc="-1">
                <a:solidFill>
                  <a:srgbClr val="000000"/>
                </a:solidFill>
                <a:latin typeface="Trebuchet MS"/>
                <a:ea typeface="DejaVu Sans"/>
              </a:rPr>
              <a:t>异构（Heterogeneous）和众核（many-core）带来的挑战:</a:t>
            </a: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ea typeface="DejaVu Sans"/>
              </a:rPr>
              <a:t>    如何为这些异构众核设备构建一个软件生态系统？</a:t>
            </a:r>
            <a:endParaRPr lang="en-US" sz="2400" b="0" strike="noStrike" spc="-1">
              <a:latin typeface="Arial"/>
            </a:endParaRPr>
          </a:p>
        </p:txBody>
      </p:sp>
      <p:sp>
        <p:nvSpPr>
          <p:cNvPr id="476" name="CustomShape 4"/>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pic>
        <p:nvPicPr>
          <p:cNvPr id="477" name="Picture 11"/>
          <p:cNvPicPr/>
          <p:nvPr/>
        </p:nvPicPr>
        <p:blipFill>
          <a:blip r:embed="rId2"/>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61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79" name="CustomShape 6"/>
          <p:cNvSpPr/>
          <p:nvPr/>
        </p:nvSpPr>
        <p:spPr>
          <a:xfrm>
            <a:off x="5957280" y="4678560"/>
            <a:ext cx="277200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NVIDIA® Tesla® C2090</a:t>
            </a:r>
            <a:endParaRPr lang="en-US" sz="2400" b="0" strike="noStrike" spc="-1">
              <a:latin typeface="Arial"/>
            </a:endParaRPr>
          </a:p>
        </p:txBody>
      </p:sp>
      <p:pic>
        <p:nvPicPr>
          <p:cNvPr id="480" name="Picture 79"/>
          <p:cNvPicPr/>
          <p:nvPr/>
        </p:nvPicPr>
        <p:blipFill>
          <a:blip r:embed="rId3"/>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10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82" name="CustomShape 8"/>
          <p:cNvSpPr/>
          <p:nvPr/>
        </p:nvSpPr>
        <p:spPr>
          <a:xfrm>
            <a:off x="3299760" y="4157280"/>
            <a:ext cx="230580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ATI™ RV770</a:t>
            </a:r>
            <a:endParaRPr lang="en-US" sz="2400" b="0" strike="noStrike" spc="-1">
              <a:latin typeface="Arial"/>
            </a:endParaRPr>
          </a:p>
        </p:txBody>
      </p:sp>
      <p:pic>
        <p:nvPicPr>
          <p:cNvPr id="483" name="Picture 17"/>
          <p:cNvPicPr/>
          <p:nvPr/>
        </p:nvPicPr>
        <p:blipFill>
          <a:blip r:embed="rId4"/>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16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32 wide SIMD</a:t>
            </a:r>
            <a:endParaRPr lang="en-US" sz="2400" b="0" strike="noStrike" spc="-1">
              <a:latin typeface="Arial"/>
            </a:endParaRPr>
          </a:p>
          <a:p>
            <a:pPr algn="ctr">
              <a:lnSpc>
                <a:spcPct val="100000"/>
              </a:lnSpc>
            </a:pPr>
            <a:endParaRPr lang="en-US" sz="2400" b="0" strike="noStrike" spc="-1">
              <a:latin typeface="Arial"/>
            </a:endParaRPr>
          </a:p>
        </p:txBody>
      </p:sp>
      <p:sp>
        <p:nvSpPr>
          <p:cNvPr id="485" name="CustomShape 10"/>
          <p:cNvSpPr/>
          <p:nvPr/>
        </p:nvSpPr>
        <p:spPr>
          <a:xfrm>
            <a:off x="174960" y="4470120"/>
            <a:ext cx="283392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Intel® Xeon Phi™协处理器</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Dividing up the work</a:t>
            </a:r>
            <a:endParaRPr lang="en-US" sz="4400" b="0" strike="noStrike" spc="-1">
              <a:latin typeface="Arial"/>
            </a:endParaRPr>
          </a:p>
        </p:txBody>
      </p:sp>
      <p:sp>
        <p:nvSpPr>
          <p:cNvPr id="2036" name="CustomShape 2"/>
          <p:cNvSpPr/>
          <p:nvPr/>
        </p:nvSpPr>
        <p:spPr>
          <a:xfrm>
            <a:off x="179640" y="4077000"/>
            <a:ext cx="8784360" cy="26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enqueue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specify the number of </a:t>
            </a:r>
            <a:r>
              <a:rPr lang="en-US" sz="2800" b="0" strike="noStrike" spc="-1">
                <a:solidFill>
                  <a:srgbClr val="C0504D"/>
                </a:solidFill>
                <a:latin typeface="Trebuchet MS"/>
              </a:rPr>
              <a:t>thread blocks </a:t>
            </a:r>
            <a:r>
              <a:rPr lang="en-US" sz="2800" b="0" strike="noStrike" spc="-1">
                <a:solidFill>
                  <a:srgbClr val="000000"/>
                </a:solidFill>
                <a:latin typeface="Trebuchet MS"/>
              </a:rPr>
              <a:t>and </a:t>
            </a:r>
            <a:r>
              <a:rPr lang="en-US" sz="2800" b="0" strike="noStrike" spc="-1">
                <a:solidFill>
                  <a:srgbClr val="F79646"/>
                </a:solidFill>
                <a:latin typeface="Trebuchet MS"/>
              </a:rPr>
              <a:t>threads per block</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specify the </a:t>
            </a:r>
            <a:r>
              <a:rPr lang="en-US" sz="2800" b="0" strike="noStrike" spc="-1">
                <a:solidFill>
                  <a:srgbClr val="4F81BD"/>
                </a:solidFill>
                <a:latin typeface="Trebuchet MS"/>
              </a:rPr>
              <a:t>problem size</a:t>
            </a:r>
            <a:r>
              <a:rPr lang="en-US" sz="2800" b="0" strike="noStrike" spc="-1">
                <a:solidFill>
                  <a:srgbClr val="000000"/>
                </a:solidFill>
                <a:latin typeface="Trebuchet MS"/>
              </a:rPr>
              <a:t> and (optionally) number of </a:t>
            </a:r>
            <a:r>
              <a:rPr lang="en-US" sz="2800" b="0" strike="noStrike" spc="-1">
                <a:solidFill>
                  <a:srgbClr val="F79646"/>
                </a:solidFill>
                <a:latin typeface="Trebuchet MS"/>
              </a:rPr>
              <a:t>work-items per work-group</a:t>
            </a:r>
            <a:endParaRPr lang="en-US" sz="2800" b="0" strike="noStrike" spc="-1">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007240" y="745560"/>
            <a:ext cx="1630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Problem size</a:t>
            </a:r>
            <a:endParaRPr lang="en-US" sz="1800" b="0" strike="noStrike" spc="-1">
              <a:latin typeface="Arial"/>
            </a:endParaRPr>
          </a:p>
        </p:txBody>
      </p:sp>
      <p:sp>
        <p:nvSpPr>
          <p:cNvPr id="2039" name="CustomShape 5"/>
          <p:cNvSpPr/>
          <p:nvPr/>
        </p:nvSpPr>
        <p:spPr>
          <a:xfrm flipH="1" flipV="1">
            <a:off x="3051360" y="2214720"/>
            <a:ext cx="4240080" cy="2448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42" name="CustomShape 8"/>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43" name="CustomShape 9"/>
          <p:cNvSpPr/>
          <p:nvPr/>
        </p:nvSpPr>
        <p:spPr>
          <a:xfrm>
            <a:off x="7244280" y="2071440"/>
            <a:ext cx="1359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Work-item</a:t>
            </a:r>
            <a:endParaRPr lang="en-US" sz="1800" b="0" strike="noStrike" spc="-1">
              <a:latin typeface="Arial"/>
            </a:endParaRPr>
          </a:p>
        </p:txBody>
      </p:sp>
      <p:sp>
        <p:nvSpPr>
          <p:cNvPr id="2044" name="CustomShape 10"/>
          <p:cNvSpPr/>
          <p:nvPr/>
        </p:nvSpPr>
        <p:spPr>
          <a:xfrm>
            <a:off x="223920" y="2007000"/>
            <a:ext cx="977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a:t>
            </a:r>
            <a:endParaRPr lang="en-US" sz="1800" b="0" strike="noStrike" spc="-1">
              <a:latin typeface="Arial"/>
            </a:endParaRPr>
          </a:p>
        </p:txBody>
      </p:sp>
      <p:sp>
        <p:nvSpPr>
          <p:cNvPr id="2045" name="CustomShape 11"/>
          <p:cNvSpPr/>
          <p:nvPr/>
        </p:nvSpPr>
        <p:spPr>
          <a:xfrm>
            <a:off x="134280" y="2713320"/>
            <a:ext cx="165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 block</a:t>
            </a:r>
            <a:endParaRPr lang="en-US" sz="1800" b="0" strike="noStrike" spc="-1">
              <a:latin typeface="Arial"/>
            </a:endParaRPr>
          </a:p>
        </p:txBody>
      </p:sp>
      <p:sp>
        <p:nvSpPr>
          <p:cNvPr id="2046" name="CustomShape 12"/>
          <p:cNvSpPr/>
          <p:nvPr/>
        </p:nvSpPr>
        <p:spPr>
          <a:xfrm>
            <a:off x="7574760" y="2775240"/>
            <a:ext cx="1505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Work-group</a:t>
            </a:r>
            <a:endParaRPr lang="en-US" sz="1800" b="0" strike="noStrike" spc="-1">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4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4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0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04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03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044"/>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0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2036">
                                            <p:txEl>
                                              <p:pRg st="0" end="0"/>
                                            </p:txEl>
                                          </p:spTgt>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036">
                                            <p:txEl>
                                              <p:pRg st="1" end="1"/>
                                            </p:txEl>
                                          </p:spTgt>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67" name="CustomShape 2"/>
          <p:cNvSpPr/>
          <p:nvPr/>
        </p:nvSpPr>
        <p:spPr>
          <a:xfrm>
            <a:off x="457200" y="159588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68" name="CustomShape 3"/>
          <p:cNvSpPr/>
          <p:nvPr/>
        </p:nvSpPr>
        <p:spPr>
          <a:xfrm>
            <a:off x="107640" y="243000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threads_per_block(30,20);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num_blocks(10,10);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kernel</a:t>
            </a:r>
            <a:r>
              <a:rPr lang="en-US" sz="1800" b="1" strike="noStrike" spc="-1">
                <a:solidFill>
                  <a:srgbClr val="4F81BD"/>
                </a:solidFill>
                <a:latin typeface="Courier New Bold"/>
              </a:rPr>
              <a:t>&lt;&lt;&lt;</a:t>
            </a:r>
            <a:r>
              <a:rPr lang="en-US" sz="1800" b="1" strike="noStrike" spc="-1">
                <a:solidFill>
                  <a:srgbClr val="000000"/>
                </a:solidFill>
                <a:latin typeface="Courier New Bold"/>
              </a:rPr>
              <a:t>num_blocks,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threads_per_block</a:t>
            </a:r>
            <a:r>
              <a:rPr lang="en-US" sz="1800" b="1" strike="noStrike" spc="-1">
                <a:solidFill>
                  <a:srgbClr val="4F81BD"/>
                </a:solidFill>
                <a:latin typeface="Courier New Bold"/>
              </a:rPr>
              <a:t>&gt;&gt;&gt;</a:t>
            </a:r>
            <a:r>
              <a:rPr lang="en-US" sz="1800" b="1" strike="noStrike" spc="-1">
                <a:solidFill>
                  <a:srgbClr val="000000"/>
                </a:solidFill>
                <a:latin typeface="Courier New Bold"/>
              </a:rPr>
              <a:t>();</a:t>
            </a:r>
            <a:endParaRPr lang="en-US" sz="1800" b="0" strike="noStrike" spc="-1">
              <a:latin typeface="Arial"/>
            </a:endParaRPr>
          </a:p>
        </p:txBody>
      </p:sp>
      <p:sp>
        <p:nvSpPr>
          <p:cNvPr id="2069" name="CustomShape 4"/>
          <p:cNvSpPr/>
          <p:nvPr/>
        </p:nvSpPr>
        <p:spPr>
          <a:xfrm>
            <a:off x="4645080" y="159588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0" name="CustomShape 5"/>
          <p:cNvSpPr/>
          <p:nvPr/>
        </p:nvSpPr>
        <p:spPr>
          <a:xfrm>
            <a:off x="4645080" y="243000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17375E"/>
                </a:solidFill>
                <a:latin typeface="Courier New Bold"/>
              </a:rPr>
              <a:t>const</a:t>
            </a:r>
            <a:r>
              <a:rPr lang="en-US" sz="1800" b="1" strike="noStrike" spc="-1">
                <a:solidFill>
                  <a:srgbClr val="000000"/>
                </a:solidFill>
                <a:latin typeface="Courier New Bold"/>
              </a:rPr>
              <a:t> </a:t>
            </a:r>
            <a:r>
              <a:rPr lang="en-US" sz="1800" b="1" strike="noStrike" spc="-1">
                <a:solidFill>
                  <a:srgbClr val="C0504D"/>
                </a:solidFill>
                <a:latin typeface="Courier New Bold"/>
              </a:rPr>
              <a:t>size_t </a:t>
            </a:r>
            <a:r>
              <a:rPr lang="en-US" sz="1800" b="1" strike="noStrike" spc="-1">
                <a:solidFill>
                  <a:srgbClr val="000000"/>
                </a:solidFill>
                <a:latin typeface="Courier New Bold"/>
              </a:rPr>
              <a:t>global[2]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{300, 200};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const </a:t>
            </a:r>
            <a:r>
              <a:rPr lang="en-US" sz="1800" b="1" strike="noStrike" spc="-1">
                <a:solidFill>
                  <a:srgbClr val="C0504D"/>
                </a:solidFill>
                <a:latin typeface="Courier New Bold"/>
              </a:rPr>
              <a:t>size_t </a:t>
            </a:r>
            <a:r>
              <a:rPr lang="en-US" sz="1800" b="1" strike="noStrike" spc="-1">
                <a:solidFill>
                  <a:srgbClr val="000000"/>
                </a:solidFill>
                <a:latin typeface="Courier New Bold"/>
              </a:rPr>
              <a:t>local[2] =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 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clEnqueueNDRangeKernel</a:t>
            </a: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queue, &amp;kernel,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2, 0, &amp;global, &amp;local,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0, NULL, NULL);</a:t>
            </a:r>
            <a:endParaRPr lang="en-US" sz="1800" b="0" strike="noStrike" spc="-1">
              <a:latin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72"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73" name="CustomShape 3"/>
          <p:cNvSpPr/>
          <p:nvPr/>
        </p:nvSpPr>
        <p:spPr>
          <a:xfrm>
            <a:off x="107640" y="217476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threads_per_block(30,20);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num_blocks(10,10);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threads_per_block</a:t>
            </a:r>
            <a:r>
              <a:rPr lang="en-US" sz="2000" b="1" strike="noStrike" spc="-1">
                <a:solidFill>
                  <a:srgbClr val="4F81BD"/>
                </a:solidFill>
                <a:latin typeface="Courier New Bold"/>
              </a:rPr>
              <a:t>&gt;&gt;&gt;</a:t>
            </a:r>
            <a:r>
              <a:rPr lang="en-US" sz="2000" b="1" strike="noStrike" spc="-1">
                <a:solidFill>
                  <a:srgbClr val="000000"/>
                </a:solidFill>
                <a:latin typeface="Courier New Bold"/>
              </a:rPr>
              <a:t>(…);</a:t>
            </a:r>
            <a:endParaRPr lang="en-US" sz="2000" b="0" strike="noStrike" spc="-1">
              <a:latin typeface="Arial"/>
            </a:endParaRPr>
          </a:p>
        </p:txBody>
      </p:sp>
      <p:sp>
        <p:nvSpPr>
          <p:cNvPr id="2074"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5" name="CustomShape 5"/>
          <p:cNvSpPr/>
          <p:nvPr/>
        </p:nvSpPr>
        <p:spPr>
          <a:xfrm>
            <a:off x="4428000" y="2174760"/>
            <a:ext cx="464220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const</a:t>
            </a:r>
            <a:r>
              <a:rPr lang="en-US" sz="2000" b="1" strike="noStrike" spc="-1">
                <a:solidFill>
                  <a:srgbClr val="000000"/>
                </a:solidFill>
                <a:latin typeface="Courier New Bold"/>
              </a:rPr>
              <a: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global(300, 200);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const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local(30, 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EnqueueArgs(global, local),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Indexing work</a:t>
            </a:r>
            <a:endParaRPr lang="en-US" sz="4400" b="0" strike="noStrike" spc="-1">
              <a:latin typeface="Arial"/>
            </a:endParaRPr>
          </a:p>
        </p:txBody>
      </p:sp>
      <p:sp>
        <p:nvSpPr>
          <p:cNvPr id="2077"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CUDA</a:t>
            </a:r>
            <a:endParaRPr lang="en-US" sz="2400" b="0" strike="noStrike" spc="-1">
              <a:latin typeface="Arial"/>
            </a:endParaRPr>
          </a:p>
        </p:txBody>
      </p:sp>
      <p:sp>
        <p:nvSpPr>
          <p:cNvPr id="2078" name="CustomShape 3"/>
          <p:cNvSpPr/>
          <p:nvPr/>
        </p:nvSpPr>
        <p:spPr>
          <a:xfrm>
            <a:off x="179640" y="2174760"/>
            <a:ext cx="4751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50000"/>
              </a:lnSpc>
              <a:spcBef>
                <a:spcPts val="479"/>
              </a:spcBef>
            </a:pPr>
            <a:r>
              <a:rPr lang="en-US" sz="2400" b="0" strike="noStrike" spc="-1">
                <a:solidFill>
                  <a:srgbClr val="000000"/>
                </a:solidFill>
                <a:latin typeface="Trebuchet MS"/>
              </a:rPr>
              <a:t>gridDim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gridDim * 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threadIdx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 * blockdim + threadIdx</a:t>
            </a:r>
            <a:endParaRPr lang="en-US" sz="2400" b="0" strike="noStrike" spc="-1">
              <a:latin typeface="Arial"/>
            </a:endParaRPr>
          </a:p>
        </p:txBody>
      </p:sp>
      <p:sp>
        <p:nvSpPr>
          <p:cNvPr id="2079"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OpenCL</a:t>
            </a:r>
            <a:endParaRPr lang="en-US" sz="2400" b="0" strike="noStrike" spc="-1">
              <a:latin typeface="Arial"/>
            </a:endParaRPr>
          </a:p>
        </p:txBody>
      </p:sp>
      <p:sp>
        <p:nvSpPr>
          <p:cNvPr id="2080" name="CustomShape 5"/>
          <p:cNvSpPr/>
          <p:nvPr/>
        </p:nvSpPr>
        <p:spPr>
          <a:xfrm>
            <a:off x="4788000" y="2133000"/>
            <a:ext cx="3743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50000"/>
              </a:lnSpc>
              <a:spcBef>
                <a:spcPts val="479"/>
              </a:spcBef>
            </a:pPr>
            <a:r>
              <a:rPr lang="en-US" sz="2400" b="0" strike="noStrike" spc="-1">
                <a:solidFill>
                  <a:srgbClr val="000000"/>
                </a:solidFill>
                <a:latin typeface="Trebuchet MS"/>
              </a:rPr>
              <a:t>get_num_groups()</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get_group_id()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get_global_id()</a:t>
            </a:r>
            <a:endParaRPr lang="en-US" sz="24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Differences in kernels</a:t>
            </a:r>
            <a:endParaRPr lang="en-US" sz="4400" b="0" strike="noStrike" spc="-1">
              <a:latin typeface="Arial"/>
            </a:endParaRPr>
          </a:p>
        </p:txBody>
      </p:sp>
      <p:sp>
        <p:nvSpPr>
          <p:cNvPr id="208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Where do you find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either a string (const char *), or read from a file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a function in the host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Denoting a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__kernel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__global__</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are my kernels compiled?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with compilation of host code</a:t>
            </a:r>
            <a:endParaRPr lang="en-US" sz="2800" b="0" strike="noStrike" spc="-1">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code</a:t>
            </a:r>
            <a:endParaRPr lang="en-US" sz="4400" b="0" strike="noStrike" spc="-1">
              <a:latin typeface="Arial"/>
            </a:endParaRPr>
          </a:p>
        </p:txBody>
      </p:sp>
      <p:sp>
        <p:nvSpPr>
          <p:cNvPr id="2084"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default, CUDA initializes the GPU automatically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needed anything more complicated (multi-device etc.) you must do so manually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always requires explicit device initialization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It runs not just on NVIDIA® GPUs and so you must tell it which device(s) to use</a:t>
            </a:r>
            <a:endParaRPr lang="en-US" sz="2800" b="0" strike="noStrike" spc="-1">
              <a:latin typeface="Arial"/>
            </a:endParaRPr>
          </a:p>
        </p:txBody>
      </p:sp>
      <p:sp>
        <p:nvSpPr>
          <p:cNvPr id="2085"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Thread Synchronization</a:t>
            </a:r>
            <a:endParaRPr lang="en-US" sz="4400" b="0" strike="noStrike" spc="-1">
              <a:latin typeface="Arial"/>
            </a:endParaRPr>
          </a:p>
        </p:txBody>
      </p:sp>
      <p:graphicFrame>
        <p:nvGraphicFramePr>
          <p:cNvPr id="2087" name="Table 2"/>
          <p:cNvGraphicFramePr/>
          <p:nvPr/>
        </p:nvGraphicFramePr>
        <p:xfrm>
          <a:off x="107640" y="1600200"/>
          <a:ext cx="8928360" cy="4455000"/>
        </p:xfrm>
        <a:graphic>
          <a:graphicData uri="http://schemas.openxmlformats.org/drawingml/2006/table">
            <a:tbl>
              <a:tblPr/>
              <a:tblGrid>
                <a:gridCol w="4148640">
                  <a:extLst>
                    <a:ext uri="{9D8B030D-6E8A-4147-A177-3AD203B41FA5}">
                      <a16:colId xmlns:a16="http://schemas.microsoft.com/office/drawing/2014/main" val="20000"/>
                    </a:ext>
                  </a:extLst>
                </a:gridCol>
                <a:gridCol w="4780080">
                  <a:extLst>
                    <a:ext uri="{9D8B030D-6E8A-4147-A177-3AD203B41FA5}">
                      <a16:colId xmlns:a16="http://schemas.microsoft.com/office/drawing/2014/main" val="20001"/>
                    </a:ext>
                  </a:extLst>
                </a:gridCol>
              </a:tblGrid>
              <a:tr h="446760">
                <a:tc>
                  <a:txBody>
                    <a:bodyPr/>
                    <a:lstStyle/>
                    <a:p>
                      <a:pPr algn="ctr">
                        <a:lnSpc>
                          <a:spcPct val="100000"/>
                        </a:lnSpc>
                      </a:pPr>
                      <a:r>
                        <a:rPr lang="en-US" sz="2400" b="1" strike="noStrike" spc="-1">
                          <a:solidFill>
                            <a:srgbClr val="9BBB59"/>
                          </a:solidFill>
                          <a:latin typeface="Trebuchet MS"/>
                        </a:rPr>
                        <a:t>CUDA</a:t>
                      </a:r>
                      <a:endParaRPr lang="en-US" sz="2400" b="0" strike="noStrike" spc="-1">
                        <a:latin typeface="Arial"/>
                      </a:endParaRPr>
                    </a:p>
                  </a:txBody>
                  <a:tcPr>
                    <a:noFill/>
                  </a:tcPr>
                </a:tc>
                <a:tc>
                  <a:txBody>
                    <a:bodyPr/>
                    <a:lstStyle/>
                    <a:p>
                      <a:pPr algn="ctr">
                        <a:lnSpc>
                          <a:spcPct val="100000"/>
                        </a:lnSpc>
                      </a:pPr>
                      <a:r>
                        <a:rPr lang="en-US" sz="2400" b="1" strike="noStrike" spc="-1">
                          <a:solidFill>
                            <a:srgbClr val="9BBB59"/>
                          </a:solidFill>
                          <a:latin typeface="Trebuchet MS"/>
                        </a:rPr>
                        <a:t>OpenCL</a:t>
                      </a:r>
                      <a:endParaRPr lang="en-US" sz="2400" b="0" strike="noStrike" spc="-1">
                        <a:latin typeface="Arial"/>
                      </a:endParaRPr>
                    </a:p>
                  </a:txBody>
                  <a:tcPr>
                    <a:noFill/>
                  </a:tcPr>
                </a:tc>
                <a:extLst>
                  <a:ext uri="{0D108BD9-81ED-4DB2-BD59-A6C34878D82A}">
                    <a16:rowId xmlns:a16="http://schemas.microsoft.com/office/drawing/2014/main" val="10000"/>
                  </a:ext>
                </a:extLst>
              </a:tr>
              <a:tr h="801720">
                <a:tc>
                  <a:txBody>
                    <a:bodyPr/>
                    <a:lstStyle/>
                    <a:p>
                      <a:pPr algn="ctr">
                        <a:lnSpc>
                          <a:spcPct val="100000"/>
                        </a:lnSpc>
                      </a:pPr>
                      <a:r>
                        <a:rPr lang="en-US" sz="2400" b="0" strike="noStrike" spc="-1">
                          <a:solidFill>
                            <a:srgbClr val="000000"/>
                          </a:solidFill>
                          <a:latin typeface="Trebuchet MS"/>
                        </a:rPr>
                        <a:t>__syncthreads()</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barrier()</a:t>
                      </a:r>
                      <a:endParaRPr lang="en-US" sz="2400" b="0" strike="noStrike" spc="-1">
                        <a:latin typeface="Arial"/>
                      </a:endParaRPr>
                    </a:p>
                    <a:p>
                      <a:pPr>
                        <a:lnSpc>
                          <a:spcPct val="100000"/>
                        </a:lnSpc>
                      </a:pPr>
                      <a:endParaRPr lang="en-US" sz="2400" b="0" strike="noStrike" spc="-1">
                        <a:latin typeface="Arial"/>
                      </a:endParaRPr>
                    </a:p>
                  </a:txBody>
                  <a:tcPr>
                    <a:noFill/>
                  </a:tcPr>
                </a:tc>
                <a:extLst>
                  <a:ext uri="{0D108BD9-81ED-4DB2-BD59-A6C34878D82A}">
                    <a16:rowId xmlns:a16="http://schemas.microsoft.com/office/drawing/2014/main" val="10001"/>
                  </a:ext>
                </a:extLst>
              </a:tr>
              <a:tr h="1511640">
                <a:tc>
                  <a:txBody>
                    <a:bodyPr/>
                    <a:lstStyle/>
                    <a:p>
                      <a:pPr algn="ctr">
                        <a:lnSpc>
                          <a:spcPct val="100000"/>
                        </a:lnSpc>
                      </a:pPr>
                      <a:r>
                        <a:rPr lang="en-US" sz="2400" b="0" strike="noStrike" spc="-1">
                          <a:solidFill>
                            <a:srgbClr val="000000"/>
                          </a:solidFill>
                          <a:latin typeface="Trebuchet MS"/>
                        </a:rPr>
                        <a:t>__threadfenceblock()</a:t>
                      </a:r>
                      <a:endParaRPr lang="en-US" sz="2400" b="0" strike="noStrike" spc="-1">
                        <a:latin typeface="Arial"/>
                      </a:endParaRPr>
                    </a:p>
                  </a:txBody>
                  <a:tcPr>
                    <a:noFill/>
                  </a:tcPr>
                </a:tc>
                <a:tc>
                  <a:txBody>
                    <a:bodyPr/>
                    <a:lstStyle/>
                    <a:p>
                      <a:pPr>
                        <a:lnSpc>
                          <a:spcPct val="100000"/>
                        </a:lnSpc>
                      </a:pPr>
                      <a:r>
                        <a:rPr lang="en-US" sz="2400" b="0" strike="noStrike" spc="-1">
                          <a:solidFill>
                            <a:srgbClr val="000000"/>
                          </a:solidFill>
                          <a:latin typeface="Trebuchet MS"/>
                        </a:rPr>
                        <a:t>mem_fence(</a:t>
                      </a:r>
                      <a:endParaRPr lang="en-US" sz="2400" b="0" strike="noStrike" spc="-1">
                        <a:latin typeface="Arial"/>
                      </a:endParaRPr>
                    </a:p>
                    <a:p>
                      <a:pPr>
                        <a:lnSpc>
                          <a:spcPct val="100000"/>
                        </a:lnSpc>
                      </a:pPr>
                      <a:r>
                        <a:rPr lang="en-US" sz="2400" b="0" strike="noStrike" spc="-1">
                          <a:solidFill>
                            <a:srgbClr val="000000"/>
                          </a:solidFill>
                          <a:latin typeface="Trebuchet MS"/>
                        </a:rPr>
                        <a:t>    CLK_GLOBAL_MEM_FENCE |             </a:t>
                      </a:r>
                      <a:endParaRPr lang="en-US" sz="2400" b="0" strike="noStrike" spc="-1">
                        <a:latin typeface="Arial"/>
                      </a:endParaRPr>
                    </a:p>
                    <a:p>
                      <a:pPr>
                        <a:lnSpc>
                          <a:spcPct val="100000"/>
                        </a:lnSpc>
                      </a:pPr>
                      <a:r>
                        <a:rPr lang="en-US" sz="2400" b="0" strike="noStrike" spc="-1">
                          <a:solidFill>
                            <a:srgbClr val="000000"/>
                          </a:solidFill>
                          <a:latin typeface="Trebuchet MS"/>
                        </a:rPr>
                        <a:t>    CLK_LOCAL_MEM_FENCE)</a:t>
                      </a:r>
                      <a:endParaRPr lang="en-US" sz="2400" b="0" strike="noStrike" spc="-1">
                        <a:latin typeface="Arial"/>
                      </a:endParaRPr>
                    </a:p>
                  </a:txBody>
                  <a:tcPr>
                    <a:noFill/>
                  </a:tcPr>
                </a:tc>
                <a:extLst>
                  <a:ext uri="{0D108BD9-81ED-4DB2-BD59-A6C34878D82A}">
                    <a16:rowId xmlns:a16="http://schemas.microsoft.com/office/drawing/2014/main" val="10002"/>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read_mem_fence()</a:t>
                      </a:r>
                      <a:endParaRPr lang="en-US" sz="2400" b="0" strike="noStrike" spc="-1">
                        <a:latin typeface="Arial"/>
                      </a:endParaRPr>
                    </a:p>
                  </a:txBody>
                  <a:tcPr>
                    <a:noFill/>
                  </a:tcPr>
                </a:tc>
                <a:extLst>
                  <a:ext uri="{0D108BD9-81ED-4DB2-BD59-A6C34878D82A}">
                    <a16:rowId xmlns:a16="http://schemas.microsoft.com/office/drawing/2014/main" val="10003"/>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write_mem_fence()</a:t>
                      </a:r>
                      <a:endParaRPr lang="en-US" sz="2400" b="0" strike="noStrike" spc="-1">
                        <a:latin typeface="Arial"/>
                      </a:endParaRPr>
                    </a:p>
                  </a:txBody>
                  <a:tcPr>
                    <a:noFill/>
                  </a:tcPr>
                </a:tc>
                <a:extLst>
                  <a:ext uri="{0D108BD9-81ED-4DB2-BD59-A6C34878D82A}">
                    <a16:rowId xmlns:a16="http://schemas.microsoft.com/office/drawing/2014/main" val="10004"/>
                  </a:ext>
                </a:extLst>
              </a:tr>
              <a:tr h="801720">
                <a:tc>
                  <a:txBody>
                    <a:bodyPr/>
                    <a:lstStyle/>
                    <a:p>
                      <a:pPr algn="ctr">
                        <a:lnSpc>
                          <a:spcPct val="100000"/>
                        </a:lnSpc>
                      </a:pPr>
                      <a:r>
                        <a:rPr lang="en-US" sz="2400" b="0" strike="noStrike" spc="-1">
                          <a:solidFill>
                            <a:srgbClr val="000000"/>
                          </a:solidFill>
                          <a:latin typeface="Trebuchet MS"/>
                        </a:rPr>
                        <a:t>__threadfence()</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Finish one kernel and start another</a:t>
                      </a:r>
                      <a:endParaRPr lang="en-US" sz="2400" b="0" strike="noStrike" spc="-1">
                        <a:latin typeface="Arial"/>
                      </a:endParaRPr>
                    </a:p>
                  </a:txBody>
                  <a:tcP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Translation from CUDA to OpenCL</a:t>
            </a:r>
            <a:endParaRPr lang="en-US" sz="4400" b="0" strike="noStrike" spc="-1">
              <a:latin typeface="Arial"/>
            </a:endParaRPr>
          </a:p>
        </p:txBody>
      </p:sp>
      <p:graphicFrame>
        <p:nvGraphicFramePr>
          <p:cNvPr id="2089" name="Table 2"/>
          <p:cNvGraphicFramePr/>
          <p:nvPr/>
        </p:nvGraphicFramePr>
        <p:xfrm>
          <a:off x="457200" y="1600200"/>
          <a:ext cx="8229600" cy="407844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dirty="0">
                          <a:solidFill>
                            <a:srgbClr val="000000"/>
                          </a:solidFill>
                          <a:latin typeface="Trebuchet MS"/>
                        </a:rPr>
                        <a:t>CUDA</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1" strike="noStrike" spc="-1">
                          <a:solidFill>
                            <a:srgbClr val="000000"/>
                          </a:solidFill>
                          <a:latin typeface="Trebuchet MS"/>
                        </a:rPr>
                        <a:t>OpenCL</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Device (CPU, GPU etc)</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Trebuchet MS"/>
                        </a:rPr>
                        <a:t>Multiprocessor</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Compute Unit, or CU</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Trebuchet MS"/>
                        </a:rPr>
                        <a:t>Scalar or CUDA core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dirty="0">
                          <a:solidFill>
                            <a:srgbClr val="000000"/>
                          </a:solidFill>
                          <a:latin typeface="Trebuchet MS"/>
                        </a:rPr>
                        <a:t>Processing Element, or PE</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Trebuchet MS"/>
                        </a:rPr>
                        <a:t>Global or Device Memory</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Global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Trebuchet MS"/>
                        </a:rPr>
                        <a:t>Shared Memory (per block) </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Local Memory (per 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Trebuchet MS"/>
                        </a:rPr>
                        <a:t>Local Memory (registers)</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Private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Trebuchet MS"/>
                        </a:rPr>
                        <a:t>Thread Block</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Trebuchet MS"/>
                        </a:rPr>
                        <a:t>Thread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Work-item</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Trebuchet MS"/>
                        </a:rPr>
                        <a:t>Warp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No equivalent term (yet)</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70440">
                <a:tc>
                  <a:txBody>
                    <a:bodyPr/>
                    <a:lstStyle/>
                    <a:p>
                      <a:pPr>
                        <a:lnSpc>
                          <a:spcPct val="100000"/>
                        </a:lnSpc>
                      </a:pPr>
                      <a:r>
                        <a:rPr lang="en-US" sz="1800" b="0" strike="noStrike" spc="-1">
                          <a:solidFill>
                            <a:srgbClr val="000000"/>
                          </a:solidFill>
                          <a:latin typeface="Trebuchet MS"/>
                        </a:rPr>
                        <a:t>Grid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NDRange</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information</a:t>
            </a:r>
            <a:endParaRPr lang="en-US" sz="4400" b="0" strike="noStrike" spc="-1">
              <a:latin typeface="Arial"/>
            </a:endParaRPr>
          </a:p>
        </p:txBody>
      </p:sp>
      <p:sp>
        <p:nvSpPr>
          <p:cNvPr id="209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http://developer.amd.com/Resources/hc/OpenCLZone/programming/pages/portingcudatoopencl.aspx</a:t>
            </a:r>
            <a:endParaRPr lang="en-US" sz="32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13: Porting CUDA to OpenCL</a:t>
            </a:r>
            <a:endParaRPr lang="en-US" sz="3600" b="0" strike="noStrike" spc="-1" dirty="0">
              <a:latin typeface="Arial"/>
            </a:endParaRPr>
          </a:p>
        </p:txBody>
      </p:sp>
      <p:sp>
        <p:nvSpPr>
          <p:cNvPr id="209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port the provided CUDA/serial C program to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CUDA kernel and identify which parts need changing</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Change them to the OpenCL equivalents</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Host code and port the commands to the OpenCL equivalents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The OpenCL and CUDA programs should produce the same output – check this!</a:t>
            </a:r>
            <a:endParaRPr lang="en-US" sz="28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课程表</a:t>
            </a:r>
            <a:endParaRPr lang="en-US" sz="4400" b="0" strike="noStrike" spc="-1">
              <a:latin typeface="Arial"/>
            </a:endParaRPr>
          </a:p>
        </p:txBody>
      </p:sp>
      <p:graphicFrame>
        <p:nvGraphicFramePr>
          <p:cNvPr id="434" name="Table 2"/>
          <p:cNvGraphicFramePr/>
          <p:nvPr>
            <p:extLst>
              <p:ext uri="{D42A27DB-BD31-4B8C-83A1-F6EECF244321}">
                <p14:modId xmlns:p14="http://schemas.microsoft.com/office/powerpoint/2010/main" val="2509534966"/>
              </p:ext>
            </p:extLst>
          </p:nvPr>
        </p:nvGraphicFramePr>
        <p:xfrm>
          <a:off x="34560" y="692640"/>
          <a:ext cx="8928720" cy="5560274"/>
        </p:xfrm>
        <a:graphic>
          <a:graphicData uri="http://schemas.openxmlformats.org/drawingml/2006/table">
            <a:tbl>
              <a:tblPr/>
              <a:tblGrid>
                <a:gridCol w="4609080">
                  <a:extLst>
                    <a:ext uri="{9D8B030D-6E8A-4147-A177-3AD203B41FA5}">
                      <a16:colId xmlns:a16="http://schemas.microsoft.com/office/drawing/2014/main" val="20000"/>
                    </a:ext>
                  </a:extLst>
                </a:gridCol>
                <a:gridCol w="4319640">
                  <a:extLst>
                    <a:ext uri="{9D8B030D-6E8A-4147-A177-3AD203B41FA5}">
                      <a16:colId xmlns:a16="http://schemas.microsoft.com/office/drawing/2014/main" val="20001"/>
                    </a:ext>
                  </a:extLst>
                </a:gridCol>
              </a:tblGrid>
              <a:tr h="351000">
                <a:tc>
                  <a:txBody>
                    <a:bodyPr/>
                    <a:lstStyle/>
                    <a:p>
                      <a:pPr>
                        <a:lnSpc>
                          <a:spcPct val="100000"/>
                        </a:lnSpc>
                      </a:pPr>
                      <a:r>
                        <a:rPr lang="en-US" sz="1400" b="1" strike="noStrike" spc="-1">
                          <a:solidFill>
                            <a:srgbClr val="000000"/>
                          </a:solidFill>
                          <a:latin typeface="Trebuchet MS"/>
                        </a:rPr>
                        <a:t>课程</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1" strike="noStrike" spc="-1">
                          <a:solidFill>
                            <a:srgbClr val="000000"/>
                          </a:solidFill>
                          <a:latin typeface="Trebuchet MS"/>
                        </a:rPr>
                        <a:t>练习</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51000">
                <a:tc>
                  <a:txBody>
                    <a:bodyPr/>
                    <a:lstStyle/>
                    <a:p>
                      <a:pPr>
                        <a:lnSpc>
                          <a:spcPct val="100000"/>
                        </a:lnSpc>
                      </a:pPr>
                      <a:r>
                        <a:rPr lang="en-US" sz="1400" b="0" strike="noStrike" spc="-1">
                          <a:solidFill>
                            <a:srgbClr val="000000"/>
                          </a:solidFill>
                          <a:latin typeface="Trebuchet MS"/>
                        </a:rPr>
                        <a:t>创建和设置 OpenCL 平台</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安装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51000">
                <a:tc>
                  <a:txBody>
                    <a:bodyPr/>
                    <a:lstStyle/>
                    <a:p>
                      <a:pPr>
                        <a:lnSpc>
                          <a:spcPct val="100000"/>
                        </a:lnSpc>
                      </a:pPr>
                      <a:r>
                        <a:rPr lang="en-US" sz="1400" b="0" strike="noStrike" spc="-1">
                          <a:solidFill>
                            <a:srgbClr val="000000"/>
                          </a:solidFill>
                          <a:latin typeface="Trebuchet MS"/>
                        </a:rPr>
                        <a:t>概览 OpenCL</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运行平台信息命令（platform info command）</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重要基本概念</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运行 Vadd 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610200">
                <a:tc>
                  <a:txBody>
                    <a:bodyPr/>
                    <a:lstStyle/>
                    <a:p>
                      <a:pPr>
                        <a:lnSpc>
                          <a:spcPct val="100000"/>
                        </a:lnSpc>
                      </a:pPr>
                      <a:r>
                        <a:rPr lang="en-US" sz="1400" b="0" strike="noStrike" spc="-1" dirty="0" err="1">
                          <a:solidFill>
                            <a:srgbClr val="000000"/>
                          </a:solidFill>
                          <a:latin typeface="Trebuchet MS"/>
                        </a:rPr>
                        <a:t>概览</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接口（APIs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链接（Chaining）多个 Vadd 核函数（kernels）</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1000">
                <a:tc>
                  <a:txBody>
                    <a:bodyPr/>
                    <a:lstStyle/>
                    <a:p>
                      <a:pPr>
                        <a:lnSpc>
                          <a:spcPct val="100000"/>
                        </a:lnSpc>
                      </a:pPr>
                      <a:r>
                        <a:rPr lang="en-US" sz="1400" b="0" strike="noStrike" spc="-1" dirty="0" err="1">
                          <a:solidFill>
                            <a:srgbClr val="000000"/>
                          </a:solidFill>
                          <a:latin typeface="Trebuchet MS"/>
                        </a:rPr>
                        <a:t>宿主角度（hosts</a:t>
                      </a:r>
                      <a:r>
                        <a:rPr lang="en-US" sz="1400" b="0" strike="noStrike" spc="-1" dirty="0">
                          <a:solidFill>
                            <a:srgbClr val="000000"/>
                          </a:solidFill>
                          <a:latin typeface="Trebuchet MS"/>
                        </a:rPr>
                        <a:t> </a:t>
                      </a:r>
                      <a:r>
                        <a:rPr lang="en-US" sz="1400" b="0" strike="noStrike" spc="-1" dirty="0" err="1">
                          <a:solidFill>
                            <a:srgbClr val="000000"/>
                          </a:solidFill>
                          <a:latin typeface="Trebuchet MS"/>
                        </a:rPr>
                        <a:t>view）理解核函数（kernels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解决 D = A+B+C 问题</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核编程（kernel</a:t>
                      </a:r>
                      <a:r>
                        <a:rPr lang="en-US" sz="1400" b="0" strike="noStrike" spc="-1" dirty="0">
                          <a:solidFill>
                            <a:srgbClr val="000000"/>
                          </a:solidFill>
                          <a:latin typeface="Trebuchet MS"/>
                        </a:rPr>
                        <a:t> </a:t>
                      </a:r>
                      <a:r>
                        <a:rPr lang="en-US" sz="1400" b="0" strike="noStrike" spc="-1" dirty="0" err="1">
                          <a:solidFill>
                            <a:srgbClr val="000000"/>
                          </a:solidFill>
                          <a:latin typeface="Trebuchet MS"/>
                        </a:rPr>
                        <a:t>programming）导论</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矩阵乘法</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51000">
                <a:tc>
                  <a:txBody>
                    <a:bodyPr/>
                    <a:lstStyle/>
                    <a:p>
                      <a:pPr>
                        <a:lnSpc>
                          <a:spcPct val="100000"/>
                        </a:lnSpc>
                      </a:pPr>
                      <a:r>
                        <a:rPr lang="en-US" sz="1400" b="0" strike="noStrike" spc="-1" dirty="0" err="1">
                          <a:solidFill>
                            <a:srgbClr val="000000"/>
                          </a:solidFill>
                          <a:latin typeface="Trebuchet MS"/>
                        </a:rPr>
                        <a:t>理解</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内存层级（memory</a:t>
                      </a:r>
                      <a:r>
                        <a:rPr lang="en-US" sz="1400" b="0" strike="noStrike" spc="-1" dirty="0">
                          <a:solidFill>
                            <a:srgbClr val="000000"/>
                          </a:solidFill>
                          <a:latin typeface="Trebuchet MS"/>
                        </a:rPr>
                        <a:t> hierarchy）</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中的同步（Synchronization</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圆周率 π 计算程序</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异构计算（Heterogeneous</a:t>
                      </a:r>
                      <a:r>
                        <a:rPr lang="en-US" sz="1400" b="0" strike="noStrike" spc="-1" dirty="0">
                          <a:solidFill>
                            <a:srgbClr val="000000"/>
                          </a:solidFill>
                          <a:latin typeface="Trebuchet MS"/>
                        </a:rPr>
                        <a:t> computing）</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在多个设备（devices）上运行核函数（kernel）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51000">
                <a:tc>
                  <a:txBody>
                    <a:bodyPr/>
                    <a:lstStyle/>
                    <a:p>
                      <a:pPr>
                        <a:lnSpc>
                          <a:spcPct val="100000"/>
                        </a:lnSpc>
                      </a:pPr>
                      <a:r>
                        <a:rPr lang="en-US" altLang="zh-CN" sz="1400" b="0" strike="noStrike" spc="-1" dirty="0">
                          <a:solidFill>
                            <a:srgbClr val="000000"/>
                          </a:solidFill>
                          <a:latin typeface="Trebuchet MS"/>
                        </a:rPr>
                        <a:t>借 OpenCL </a:t>
                      </a:r>
                      <a:r>
                        <a:rPr lang="en-US" altLang="zh-CN" sz="1400" b="0" strike="noStrike" spc="-1" dirty="0" err="1">
                          <a:solidFill>
                            <a:srgbClr val="000000"/>
                          </a:solidFill>
                          <a:latin typeface="Trebuchet MS"/>
                        </a:rPr>
                        <a:t>开启</a:t>
                      </a:r>
                      <a:r>
                        <a:rPr lang="zh-CN" altLang="en-US" sz="1400" b="0" strike="noStrike" spc="-1" dirty="0">
                          <a:solidFill>
                            <a:srgbClr val="000000"/>
                          </a:solidFill>
                          <a:latin typeface="Trebuchet MS"/>
                        </a:rPr>
                        <a:t>可移植</a:t>
                      </a:r>
                      <a:r>
                        <a:rPr lang="en-US" altLang="zh-CN" sz="1400" b="0" strike="noStrike" spc="-1" dirty="0" err="1">
                          <a:solidFill>
                            <a:srgbClr val="000000"/>
                          </a:solidFill>
                          <a:latin typeface="Trebuchet MS"/>
                        </a:rPr>
                        <a:t>性能（portable</a:t>
                      </a:r>
                      <a:r>
                        <a:rPr lang="en-US" altLang="zh-CN" sz="1400" b="0" strike="noStrike" spc="-1" dirty="0">
                          <a:solidFill>
                            <a:srgbClr val="000000"/>
                          </a:solidFill>
                          <a:latin typeface="Trebuchet MS"/>
                        </a:rPr>
                        <a:t> performance </a:t>
                      </a:r>
                      <a:r>
                        <a:rPr lang="zh-CN" alt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altLang="zh-CN" sz="1400" b="0" strike="noStrike" spc="-1" dirty="0" err="1">
                          <a:solidFill>
                            <a:srgbClr val="000000"/>
                          </a:solidFill>
                          <a:latin typeface="Trebuchet MS"/>
                        </a:rPr>
                        <a:t>为跨平台（cross-platform）优化矩阵乘法</a:t>
                      </a:r>
                      <a:endParaRPr lang="en-US" sz="14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r h="357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优化</a:t>
                      </a:r>
                      <a:r>
                        <a:rPr lang="en-US" altLang="zh-CN" sz="1400" b="0" strike="noStrike" spc="-1" dirty="0">
                          <a:solidFill>
                            <a:srgbClr val="000000"/>
                          </a:solidFill>
                          <a:latin typeface="Trebuchet MS"/>
                        </a:rPr>
                        <a:t> OpenCL </a:t>
                      </a:r>
                      <a:r>
                        <a:rPr lang="en-US" altLang="zh-CN" sz="1400" b="0" strike="noStrike" spc="-1" dirty="0" err="1">
                          <a:solidFill>
                            <a:srgbClr val="000000"/>
                          </a:solidFill>
                          <a:latin typeface="Trebuchet MS"/>
                        </a:rPr>
                        <a:t>性能</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程序分析（Profile</a:t>
                      </a:r>
                      <a:r>
                        <a:rPr lang="en-US" altLang="zh-CN" sz="1400" b="0" strike="noStrike" spc="-1" dirty="0">
                          <a:solidFill>
                            <a:srgbClr val="000000"/>
                          </a:solidFill>
                          <a:latin typeface="Trebuchet MS"/>
                        </a:rPr>
                        <a:t> a program）</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1"/>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开发调试</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2"/>
                  </a:ext>
                </a:extLst>
              </a:tr>
              <a:tr h="351000">
                <a:tc>
                  <a:txBody>
                    <a:bodyPr/>
                    <a:lstStyle/>
                    <a:p>
                      <a:pPr>
                        <a:lnSpc>
                          <a:spcPct val="100000"/>
                        </a:lnSpc>
                      </a:pPr>
                      <a:r>
                        <a:rPr lang="en-US" sz="1400" b="0" strike="noStrike" spc="-1" dirty="0">
                          <a:solidFill>
                            <a:srgbClr val="000000"/>
                          </a:solidFill>
                          <a:latin typeface="Trebuchet MS"/>
                        </a:rPr>
                        <a:t>将 CUDA </a:t>
                      </a:r>
                      <a:r>
                        <a:rPr lang="en-US" sz="1400" b="0" strike="noStrike" spc="-1" dirty="0" err="1">
                          <a:solidFill>
                            <a:srgbClr val="000000"/>
                          </a:solidFill>
                          <a:latin typeface="Trebuchet MS"/>
                        </a:rPr>
                        <a:t>代码移植到</a:t>
                      </a:r>
                      <a:r>
                        <a:rPr lang="en-US" sz="1400" b="0" strike="noStrike" spc="-1" dirty="0">
                          <a:solidFill>
                            <a:srgbClr val="000000"/>
                          </a:solidFill>
                          <a:latin typeface="Trebuchet MS"/>
                        </a:rPr>
                        <a:t> OpenCL</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移植 CUDA 代码到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3"/>
                  </a:ext>
                </a:extLst>
              </a:tr>
              <a:tr h="351000">
                <a:tc>
                  <a:txBody>
                    <a:bodyPr/>
                    <a:lstStyle/>
                    <a:p>
                      <a:pPr>
                        <a:lnSpc>
                          <a:spcPct val="100000"/>
                        </a:lnSpc>
                      </a:pPr>
                      <a:r>
                        <a:rPr lang="en-US" sz="1400" b="0" strike="noStrike" spc="-1">
                          <a:solidFill>
                            <a:srgbClr val="000000"/>
                          </a:solidFill>
                          <a:latin typeface="Trebuchet MS"/>
                        </a:rPr>
                        <a:t>附录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dirty="0"/>
                    </a:p>
                  </a:txBody>
                  <a:tcP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异构平台开发的工业标准</a:t>
            </a:r>
            <a:endParaRPr lang="en-US" sz="3600" b="0" strike="noStrike" spc="-1">
              <a:latin typeface="Arial"/>
            </a:endParaRPr>
          </a:p>
        </p:txBody>
      </p:sp>
      <p:sp>
        <p:nvSpPr>
          <p:cNvPr id="487" name="CustomShape 2"/>
          <p:cNvSpPr/>
          <p:nvPr/>
        </p:nvSpPr>
        <p:spPr>
          <a:xfrm>
            <a:off x="179640" y="5085360"/>
            <a:ext cx="8784360" cy="14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gn="ctr">
              <a:lnSpc>
                <a:spcPct val="100000"/>
              </a:lnSpc>
              <a:spcBef>
                <a:spcPts val="921"/>
              </a:spcBef>
            </a:pPr>
            <a:r>
              <a:rPr lang="en-US" sz="4600" b="0" strike="noStrike" spc="-1" dirty="0">
                <a:solidFill>
                  <a:srgbClr val="403152"/>
                </a:solidFill>
                <a:latin typeface="Trebuchet MS"/>
                <a:ea typeface="Noto Sans CJK SC"/>
              </a:rPr>
              <a:t>OpenCL – </a:t>
            </a:r>
            <a:r>
              <a:rPr lang="en-US" sz="4600" b="0" strike="noStrike" spc="-1" dirty="0" err="1">
                <a:solidFill>
                  <a:srgbClr val="403152"/>
                </a:solidFill>
                <a:latin typeface="Trebuchet MS"/>
                <a:ea typeface="Noto Sans CJK SC"/>
              </a:rPr>
              <a:t>开放（Open）</a:t>
            </a:r>
            <a:r>
              <a:rPr lang="en-US" sz="4600" b="0" strike="noStrike" spc="-1" dirty="0" err="1">
                <a:solidFill>
                  <a:srgbClr val="403152"/>
                </a:solidFill>
                <a:latin typeface="Trebuchet MS"/>
              </a:rPr>
              <a:t>计算语言（Computing</a:t>
            </a:r>
            <a:r>
              <a:rPr lang="en-US" sz="4600" b="0" strike="noStrike" spc="-1" dirty="0">
                <a:solidFill>
                  <a:srgbClr val="403152"/>
                </a:solidFill>
                <a:latin typeface="Trebuchet MS"/>
              </a:rPr>
              <a:t> Language）</a:t>
            </a:r>
            <a:endParaRPr lang="en-US" sz="4600" b="0" strike="noStrike" spc="-1" dirty="0">
              <a:latin typeface="Arial"/>
            </a:endParaRPr>
          </a:p>
          <a:p>
            <a:pPr marL="343080" indent="-342360" algn="ctr">
              <a:lnSpc>
                <a:spcPct val="100000"/>
              </a:lnSpc>
              <a:spcBef>
                <a:spcPts val="641"/>
              </a:spcBef>
            </a:pPr>
            <a:br>
              <a:rPr dirty="0"/>
            </a:br>
            <a:r>
              <a:rPr lang="en-US" sz="3200" b="0" strike="noStrike" spc="-1" dirty="0" err="1">
                <a:solidFill>
                  <a:srgbClr val="000000"/>
                </a:solidFill>
                <a:latin typeface="Trebuchet MS"/>
                <a:ea typeface="Noto Sans CJK SC"/>
              </a:rPr>
              <a:t>针对异构并行计算的CPU，GPU</a:t>
            </a:r>
            <a:r>
              <a:rPr lang="en-US" sz="3200" b="0" strike="noStrike" spc="-1" dirty="0">
                <a:solidFill>
                  <a:srgbClr val="000000"/>
                </a:solidFill>
                <a:latin typeface="Trebuchet MS"/>
                <a:ea typeface="Noto Sans CJK SC"/>
              </a:rPr>
              <a:t> </a:t>
            </a:r>
            <a:r>
              <a:rPr lang="en-US" sz="3200" b="0" strike="noStrike" spc="-1" dirty="0" err="1">
                <a:solidFill>
                  <a:srgbClr val="000000"/>
                </a:solidFill>
                <a:latin typeface="Trebuchet MS"/>
                <a:ea typeface="Noto Sans CJK SC"/>
              </a:rPr>
              <a:t>等设备的可移植的并行计算的开放</a:t>
            </a:r>
            <a:r>
              <a:rPr lang="en-US" sz="3200" b="0" strike="noStrike" spc="-1" dirty="0" err="1">
                <a:solidFill>
                  <a:srgbClr val="000000"/>
                </a:solidFill>
                <a:latin typeface="Trebuchet MS"/>
              </a:rPr>
              <a:t>标准，免受专利限制</a:t>
            </a:r>
            <a:endParaRPr lang="en-US" sz="3200" b="0" strike="noStrike" spc="-1" dirty="0">
              <a:latin typeface="Arial"/>
            </a:endParaRPr>
          </a:p>
          <a:p>
            <a:pPr marL="343080" indent="-342360" algn="ctr">
              <a:lnSpc>
                <a:spcPct val="100000"/>
              </a:lnSpc>
              <a:spcBef>
                <a:spcPts val="641"/>
              </a:spcBef>
            </a:pPr>
            <a:endParaRPr lang="en-US" sz="3200" b="0" strike="noStrike" spc="-1" dirty="0">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90" name="CustomShape 5"/>
          <p:cNvSpPr/>
          <p:nvPr/>
        </p:nvSpPr>
        <p:spPr>
          <a:xfrm>
            <a:off x="1403640" y="1845000"/>
            <a:ext cx="2142360" cy="89928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CPUs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多核心驱动性能提升</a:t>
            </a:r>
            <a:endParaRPr lang="en-US" sz="1300" b="0" strike="noStrike" spc="-1">
              <a:latin typeface="Arial"/>
            </a:endParaRPr>
          </a:p>
        </p:txBody>
      </p:sp>
      <p:sp>
        <p:nvSpPr>
          <p:cNvPr id="491" name="CustomShape 6"/>
          <p:cNvSpPr/>
          <p:nvPr/>
        </p:nvSpPr>
        <p:spPr>
          <a:xfrm>
            <a:off x="5292000" y="1700640"/>
            <a:ext cx="2142360" cy="90000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GPUs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通用数据并行计算日益增加</a:t>
            </a:r>
            <a:endParaRPr lang="en-US" sz="1300" b="0" strike="noStrike" spc="-1">
              <a:latin typeface="Arial"/>
            </a:endParaRPr>
          </a:p>
        </p:txBody>
      </p:sp>
      <p:sp>
        <p:nvSpPr>
          <p:cNvPr id="492" name="CustomShape 7"/>
          <p:cNvSpPr/>
          <p:nvPr/>
        </p:nvSpPr>
        <p:spPr>
          <a:xfrm>
            <a:off x="5940000" y="3429000"/>
            <a:ext cx="14043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图形 API 和着色器语言</a:t>
            </a:r>
            <a:endParaRPr lang="en-US" sz="1700" b="0" strike="noStrike" spc="-1">
              <a:latin typeface="Arial"/>
            </a:endParaRPr>
          </a:p>
        </p:txBody>
      </p:sp>
      <p:sp>
        <p:nvSpPr>
          <p:cNvPr id="493" name="CustomShape 8"/>
          <p:cNvSpPr/>
          <p:nvPr/>
        </p:nvSpPr>
        <p:spPr>
          <a:xfrm>
            <a:off x="1547640" y="3573000"/>
            <a:ext cx="16707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多处理器编程 例：OpenMP</a:t>
            </a:r>
            <a:endParaRPr lang="en-US" sz="1700" b="0" strike="noStrike" spc="-1">
              <a:latin typeface="Arial"/>
            </a:endParaRPr>
          </a:p>
        </p:txBody>
      </p:sp>
      <p:sp>
        <p:nvSpPr>
          <p:cNvPr id="494" name="CustomShape 9"/>
          <p:cNvSpPr/>
          <p:nvPr/>
        </p:nvSpPr>
        <p:spPr>
          <a:xfrm>
            <a:off x="3661920" y="1970280"/>
            <a:ext cx="1604880" cy="53064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新兴交叉领域</a:t>
            </a:r>
            <a:endParaRPr lang="en-US" sz="1800" b="0" strike="noStrike" spc="-1">
              <a:latin typeface="Arial"/>
            </a:endParaRPr>
          </a:p>
        </p:txBody>
      </p:sp>
      <p:sp>
        <p:nvSpPr>
          <p:cNvPr id="495" name="CustomShape 10"/>
          <p:cNvSpPr/>
          <p:nvPr/>
        </p:nvSpPr>
        <p:spPr>
          <a:xfrm>
            <a:off x="3304080" y="3645000"/>
            <a:ext cx="2324160" cy="61272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异构计算</a:t>
            </a:r>
            <a:endParaRPr lang="en-US" sz="1800" b="0" strike="noStrike" spc="-1">
              <a:latin typeface="Arial"/>
            </a:endParaRPr>
          </a:p>
        </p:txBody>
      </p:sp>
      <p:pic>
        <p:nvPicPr>
          <p:cNvPr id="496" name="Picture 16"/>
          <p:cNvPicPr/>
          <p:nvPr/>
        </p:nvPicPr>
        <p:blipFill>
          <a:blip r:embed="rId2"/>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scrgbClr r="0" g="0" b="0"/>
          </a:lnRef>
          <a:fillRef idx="0">
            <a:scrgbClr r="0" g="0" b="0"/>
          </a:fillRef>
          <a:effectRef idx="0">
            <a:scrgbClr r="0" g="0" b="0"/>
          </a:effectRef>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scrgbClr r="0" g="0" b="0"/>
          </a:lnRef>
          <a:fillRef idx="0">
            <a:scrgbClr r="0" g="0" b="0"/>
          </a:fillRef>
          <a:effectRef idx="0">
            <a:scrgbClr r="0" g="0" b="0"/>
          </a:effectRef>
          <a:fontRef idx="minor"/>
        </p:style>
      </p:sp>
      <p:sp>
        <p:nvSpPr>
          <p:cNvPr id="15" name="CustomShape 4">
            <a:extLst>
              <a:ext uri="{FF2B5EF4-FFF2-40B4-BE49-F238E27FC236}">
                <a16:creationId xmlns:a16="http://schemas.microsoft.com/office/drawing/2014/main" id="{5D259A1B-D361-45F9-90F9-A84E5293A150}"/>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strike="noStrike" cap="all" spc="-1" dirty="0">
                <a:solidFill>
                  <a:srgbClr val="000000"/>
                </a:solidFill>
                <a:latin typeface="Trebuchet MS"/>
              </a:rPr>
              <a:t>一些结论</a:t>
            </a:r>
            <a:endParaRPr lang="en-US" altLang="zh-CN" sz="4000" b="1" strike="noStrike" cap="all" spc="-1" dirty="0">
              <a:solidFill>
                <a:srgbClr val="000000"/>
              </a:solidFill>
              <a:latin typeface="Trebuchet MS"/>
            </a:endParaRPr>
          </a:p>
          <a:p>
            <a:pPr>
              <a:lnSpc>
                <a:spcPct val="100000"/>
              </a:lnSpc>
            </a:pPr>
            <a:r>
              <a:rPr lang="en-US" sz="4000" b="1" strike="noStrike" cap="all" spc="-1" dirty="0">
                <a:solidFill>
                  <a:srgbClr val="000000"/>
                </a:solidFill>
                <a:latin typeface="Trebuchet MS"/>
              </a:rPr>
              <a:t>Some Concluding remarks</a:t>
            </a:r>
            <a:endParaRPr lang="en-US" sz="4000" b="0" strike="noStrike" spc="-1" dirty="0">
              <a:latin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Conclusion</a:t>
            </a:r>
            <a:endParaRPr lang="en-US" sz="4400" b="0" strike="noStrike" spc="-1">
              <a:latin typeface="Arial"/>
            </a:endParaRPr>
          </a:p>
        </p:txBody>
      </p:sp>
      <p:sp>
        <p:nvSpPr>
          <p:cNvPr id="2096" name="CustomShape 2"/>
          <p:cNvSpPr/>
          <p:nvPr/>
        </p:nvSpPr>
        <p:spPr>
          <a:xfrm>
            <a:off x="179640" y="1340640"/>
            <a:ext cx="8784360" cy="544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widespread industrial support</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defines a platform-API/framework for heterogeneous computing, not just GPGPU or CPU-offload programming</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the potential to deliver portably performant code; but it has to be used correctly</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latest C++ and Python APIs make developing OpenCL programs much simpler than before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future is clear:</a:t>
            </a:r>
            <a:endParaRPr lang="en-US" sz="3200" b="0" strike="noStrike" spc="-1">
              <a:latin typeface="Arial"/>
            </a:endParaRPr>
          </a:p>
          <a:p>
            <a:pPr marL="743040" lvl="1" indent="-285120">
              <a:lnSpc>
                <a:spcPct val="110000"/>
              </a:lnSpc>
              <a:spcBef>
                <a:spcPts val="680"/>
              </a:spcBef>
              <a:buClr>
                <a:srgbClr val="000000"/>
              </a:buClr>
              <a:buFont typeface="Arial"/>
              <a:buChar char="–"/>
            </a:pPr>
            <a:r>
              <a:rPr lang="en-US" sz="2800" b="0" strike="noStrike" spc="-1">
                <a:solidFill>
                  <a:srgbClr val="000000"/>
                </a:solidFill>
                <a:latin typeface="Trebuchet MS"/>
              </a:rPr>
              <a:t>OpenCL is the </a:t>
            </a:r>
            <a:r>
              <a:rPr lang="en-US" sz="3400" b="0" strike="noStrike" spc="-1">
                <a:solidFill>
                  <a:srgbClr val="C0504D"/>
                </a:solidFill>
                <a:latin typeface="Trebuchet MS"/>
              </a:rPr>
              <a:t>only </a:t>
            </a:r>
            <a:r>
              <a:rPr lang="en-US" sz="2800" b="0" strike="noStrike" spc="-1">
                <a:solidFill>
                  <a:srgbClr val="000000"/>
                </a:solidFill>
                <a:latin typeface="Trebuchet MS"/>
              </a:rPr>
              <a:t>parallel programming standard that enables mixing task parallel and data parallel code in a single program while load balancing across </a:t>
            </a:r>
            <a:r>
              <a:rPr lang="en-US" sz="3400" b="0" strike="noStrike" spc="-1">
                <a:solidFill>
                  <a:srgbClr val="403152"/>
                </a:solidFill>
                <a:latin typeface="Trebuchet MS"/>
              </a:rPr>
              <a:t>ALL </a:t>
            </a:r>
            <a:r>
              <a:rPr lang="en-US" sz="2800" b="0" strike="noStrike" spc="-1">
                <a:solidFill>
                  <a:srgbClr val="000000"/>
                </a:solidFill>
                <a:latin typeface="Trebuchet MS"/>
              </a:rPr>
              <a:t>of the platform’s available resources.</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important related trends</a:t>
            </a:r>
            <a:endParaRPr lang="en-US" sz="4400" b="0" strike="noStrike" spc="-1">
              <a:latin typeface="Arial"/>
            </a:endParaRPr>
          </a:p>
        </p:txBody>
      </p:sp>
      <p:sp>
        <p:nvSpPr>
          <p:cNvPr id="2098" name="CustomShape 2"/>
          <p:cNvSpPr/>
          <p:nvPr/>
        </p:nvSpPr>
        <p:spPr>
          <a:xfrm>
            <a:off x="107640" y="141156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Standard Portable Intermediate Representation (SPIR)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LLVM’s IR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Makes interchangeable front- and back-ends straightforward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Now libraries of OpenCL kernels can be distributed in "binary" form, protecting software developer IP</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2.0 adds support for: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to share addresses between the host and the devices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(nested) parallelism, enabling kernels to directly enqueue other kernels on the same device without host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formal memory model based on C11</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generic address space to enable easier mixing and matching between host/global/local/private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 as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 to expose warp/wavefront-like hardware features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other improvements!</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the latest news on SPIR and new OpenCL versions see: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http://www.khronos.org/opencl/</a:t>
            </a:r>
            <a:r>
              <a:rPr lang="en-US" sz="2800" b="0" strike="noStrike" spc="-1">
                <a:solidFill>
                  <a:srgbClr val="000000"/>
                </a:solidFill>
                <a:latin typeface="Trebuchet MS"/>
              </a:rPr>
              <a:t> </a:t>
            </a:r>
            <a:endParaRPr lang="en-US" sz="2800" b="0" strike="noStrike" spc="-1">
              <a:latin typeface="Arial"/>
            </a:endParaRPr>
          </a:p>
        </p:txBody>
      </p:sp>
      <p:sp>
        <p:nvSpPr>
          <p:cNvPr id="2099" name="CustomShape 3"/>
          <p:cNvSpPr/>
          <p:nvPr/>
        </p:nvSpPr>
        <p:spPr>
          <a:xfrm>
            <a:off x="4284000" y="6597360"/>
            <a:ext cx="4860720" cy="25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Resources:</a:t>
            </a:r>
            <a:br/>
            <a:r>
              <a:rPr lang="en-US" sz="4400" b="0" strike="noStrike" spc="-1">
                <a:solidFill>
                  <a:srgbClr val="000000"/>
                </a:solidFill>
                <a:latin typeface="Trebuchet MS"/>
              </a:rPr>
              <a:t>https://www.khronos.org/opencl/</a:t>
            </a:r>
            <a:endParaRPr lang="en-US" sz="4400" b="0" strike="noStrike" spc="-1">
              <a:latin typeface="Arial"/>
            </a:endParaRPr>
          </a:p>
        </p:txBody>
      </p:sp>
      <p:sp>
        <p:nvSpPr>
          <p:cNvPr id="2101" name="CustomShape 2"/>
          <p:cNvSpPr/>
          <p:nvPr/>
        </p:nvSpPr>
        <p:spPr>
          <a:xfrm>
            <a:off x="1979640" y="4221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Programming Guide</a:t>
            </a:r>
            <a:r>
              <a:rPr lang="en-US" sz="1800" b="0" strike="noStrike" spc="-1">
                <a:solidFill>
                  <a:srgbClr val="000000"/>
                </a:solidFill>
                <a:latin typeface="Trebuchet MS"/>
                <a:ea typeface="DejaVu Sans"/>
              </a:rPr>
              <a:t>: </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Aaftab Munshi, Benedict Gaster, Timothy G. Mattson and James Fung, 2011 </a:t>
            </a:r>
            <a:endParaRPr lang="en-US" sz="1800" b="0" strike="noStrike" spc="-1">
              <a:latin typeface="Arial"/>
            </a:endParaRPr>
          </a:p>
        </p:txBody>
      </p:sp>
      <p:sp>
        <p:nvSpPr>
          <p:cNvPr id="2102" name="CustomShape 3"/>
          <p:cNvSpPr/>
          <p:nvPr/>
        </p:nvSpPr>
        <p:spPr>
          <a:xfrm>
            <a:off x="1979640" y="537336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Heterogeneous Computing with OpenCL</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Benedict Gaster, Lee Howes, David R. Kaeli, Perhaad Mistry and Dana Schaa, 2011</a:t>
            </a:r>
            <a:endParaRPr lang="en-US" sz="1800" b="0" strike="noStrike" spc="-1">
              <a:latin typeface="Arial"/>
            </a:endParaRPr>
          </a:p>
        </p:txBody>
      </p:sp>
      <p:grpSp>
        <p:nvGrpSpPr>
          <p:cNvPr id="2103" name="Group 4"/>
          <p:cNvGrpSpPr/>
          <p:nvPr/>
        </p:nvGrpSpPr>
        <p:grpSpPr>
          <a:xfrm>
            <a:off x="621000" y="5301360"/>
            <a:ext cx="844560" cy="1007280"/>
            <a:chOff x="621000" y="5301360"/>
            <a:chExt cx="844560" cy="1007280"/>
          </a:xfrm>
        </p:grpSpPr>
        <p:pic>
          <p:nvPicPr>
            <p:cNvPr id="2104" name="Picture 2"/>
            <p:cNvPicPr/>
            <p:nvPr/>
          </p:nvPicPr>
          <p:blipFill>
            <a:blip r:embed="rId2"/>
            <a:stretch/>
          </p:blipFill>
          <p:spPr>
            <a:xfrm>
              <a:off x="621000" y="5301360"/>
              <a:ext cx="820440" cy="1007280"/>
            </a:xfrm>
            <a:prstGeom prst="rect">
              <a:avLst/>
            </a:prstGeom>
            <a:ln w="9360">
              <a:noFill/>
            </a:ln>
          </p:spPr>
        </p:pic>
        <p:sp>
          <p:nvSpPr>
            <p:cNvPr id="2105" name="CustomShape 5"/>
            <p:cNvSpPr/>
            <p:nvPr/>
          </p:nvSpPr>
          <p:spPr>
            <a:xfrm>
              <a:off x="1391400" y="5315040"/>
              <a:ext cx="74160" cy="8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6"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07" name="Group 7"/>
          <p:cNvGrpSpPr/>
          <p:nvPr/>
        </p:nvGrpSpPr>
        <p:grpSpPr>
          <a:xfrm>
            <a:off x="611640" y="4131360"/>
            <a:ext cx="863280" cy="1097280"/>
            <a:chOff x="611640" y="4131360"/>
            <a:chExt cx="863280" cy="1097280"/>
          </a:xfrm>
        </p:grpSpPr>
        <p:pic>
          <p:nvPicPr>
            <p:cNvPr id="2108" name="Picture 10"/>
            <p:cNvPicPr/>
            <p:nvPr/>
          </p:nvPicPr>
          <p:blipFill>
            <a:blip r:embed="rId3"/>
            <a:stretch/>
          </p:blipFill>
          <p:spPr>
            <a:xfrm>
              <a:off x="611640" y="4131360"/>
              <a:ext cx="840240" cy="1097280"/>
            </a:xfrm>
            <a:prstGeom prst="rect">
              <a:avLst/>
            </a:prstGeom>
            <a:ln w="9360">
              <a:noFill/>
            </a:ln>
          </p:spPr>
        </p:pic>
        <p:sp>
          <p:nvSpPr>
            <p:cNvPr id="2109" name="CustomShape 8"/>
            <p:cNvSpPr/>
            <p:nvPr/>
          </p:nvSpPr>
          <p:spPr>
            <a:xfrm>
              <a:off x="1405080" y="4141800"/>
              <a:ext cx="54720" cy="9756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10" name="CustomShape 9"/>
            <p:cNvSpPr/>
            <p:nvPr/>
          </p:nvSpPr>
          <p:spPr>
            <a:xfrm>
              <a:off x="1443600" y="4135320"/>
              <a:ext cx="31320" cy="13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11" name="Picture 14"/>
          <p:cNvPicPr/>
          <p:nvPr/>
        </p:nvPicPr>
        <p:blipFill>
          <a:blip r:embed="rId4"/>
          <a:stretch/>
        </p:blipFill>
        <p:spPr>
          <a:xfrm>
            <a:off x="611640" y="1700640"/>
            <a:ext cx="863280" cy="1108800"/>
          </a:xfrm>
          <a:prstGeom prst="rect">
            <a:avLst/>
          </a:prstGeom>
          <a:ln>
            <a:noFill/>
          </a:ln>
        </p:spPr>
      </p:pic>
      <p:sp>
        <p:nvSpPr>
          <p:cNvPr id="2112" name="CustomShape 10"/>
          <p:cNvSpPr/>
          <p:nvPr/>
        </p:nvSpPr>
        <p:spPr>
          <a:xfrm>
            <a:off x="1979640" y="17856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The OpenCL specification</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Surprisingly approachable for a spec!</a:t>
            </a:r>
            <a:endParaRPr lang="en-US" sz="1800" b="0" strike="noStrike" spc="-1">
              <a:latin typeface="Arial"/>
            </a:endParaRPr>
          </a:p>
          <a:p>
            <a:pPr>
              <a:lnSpc>
                <a:spcPct val="100000"/>
              </a:lnSpc>
            </a:pPr>
            <a:r>
              <a:rPr lang="en-US" sz="1800" b="0" u="sng" strike="noStrike" spc="-1">
                <a:solidFill>
                  <a:srgbClr val="0000FF"/>
                </a:solidFill>
                <a:uFillTx/>
                <a:latin typeface="Trebuchet MS"/>
                <a:ea typeface="DejaVu Sans"/>
                <a:hlinkClick r:id="rId5"/>
              </a:rPr>
              <a:t>https://www.khronos.org/registry/cl/</a:t>
            </a:r>
            <a:r>
              <a:rPr lang="en-US" sz="1800" b="0" strike="noStrike" spc="-1">
                <a:solidFill>
                  <a:srgbClr val="000000"/>
                </a:solidFill>
                <a:latin typeface="Trebuchet MS"/>
                <a:ea typeface="DejaVu Sans"/>
              </a:rPr>
              <a:t> </a:t>
            </a:r>
            <a:endParaRPr lang="en-US" sz="1800" b="0" strike="noStrike" spc="-1">
              <a:latin typeface="Arial"/>
            </a:endParaRPr>
          </a:p>
        </p:txBody>
      </p:sp>
      <p:pic>
        <p:nvPicPr>
          <p:cNvPr id="2113" name="Picture 2"/>
          <p:cNvPicPr/>
          <p:nvPr/>
        </p:nvPicPr>
        <p:blipFill>
          <a:blip r:embed="rId6"/>
          <a:stretch/>
        </p:blipFill>
        <p:spPr>
          <a:xfrm>
            <a:off x="611640" y="2925000"/>
            <a:ext cx="863280" cy="1109520"/>
          </a:xfrm>
          <a:prstGeom prst="rect">
            <a:avLst/>
          </a:prstGeom>
          <a:ln w="9360">
            <a:noFill/>
          </a:ln>
        </p:spPr>
      </p:pic>
      <p:sp>
        <p:nvSpPr>
          <p:cNvPr id="2114" name="CustomShape 11"/>
          <p:cNvSpPr/>
          <p:nvPr/>
        </p:nvSpPr>
        <p:spPr>
          <a:xfrm>
            <a:off x="1979640" y="2997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reference card</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Useful to have on your desk(top)</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Available on the same page as the spec.</a:t>
            </a:r>
            <a:endParaRPr lang="en-US" sz="1800" b="0" strike="noStrike" spc="-1">
              <a:latin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New annual OpenCL conference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http://www.iwocl.org/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Held in May each year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CFP to be announced at SC</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Forums: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Khronos' OpenCL forums are the central place to be: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http://www.khronos.org/message_boards/forumdisplay.php?f=61</a:t>
            </a:r>
            <a:r>
              <a:rPr lang="en-US" sz="2800" b="0" strike="noStrike" spc="-1">
                <a:solidFill>
                  <a:srgbClr val="000000"/>
                </a:solidFill>
                <a:latin typeface="Trebuchet MS"/>
              </a:rPr>
              <a:t> </a:t>
            </a:r>
            <a:endParaRPr lang="en-US" sz="2800" b="0" strike="noStrike" spc="-1">
              <a:latin typeface="Arial"/>
            </a:endParaRPr>
          </a:p>
          <a:p>
            <a:pPr>
              <a:lnSpc>
                <a:spcPct val="100000"/>
              </a:lnSpc>
              <a:spcBef>
                <a:spcPts val="641"/>
              </a:spcBef>
            </a:pPr>
            <a:endParaRPr lang="en-US" sz="2800" b="0" strike="noStrike" spc="-1">
              <a:latin typeface="Arial"/>
            </a:endParaRPr>
          </a:p>
        </p:txBody>
      </p:sp>
      <p:pic>
        <p:nvPicPr>
          <p:cNvPr id="2117" name="Picture 4"/>
          <p:cNvPicPr/>
          <p:nvPr/>
        </p:nvPicPr>
        <p:blipFill>
          <a:blip r:embed="rId4"/>
          <a:stretch/>
        </p:blipFill>
        <p:spPr>
          <a:xfrm>
            <a:off x="5436000" y="2133000"/>
            <a:ext cx="3006000" cy="739800"/>
          </a:xfrm>
          <a:prstGeom prst="rect">
            <a:avLst/>
          </a:prstGeom>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CLU: a library of useful C-level OpenCL utilities, such as program initialization, CL kernel code compilation and calling kernels with their arguments (bit like GLUT!):</a:t>
            </a:r>
            <a:r>
              <a:rPr lang="en-US" sz="3200" b="0" u="sng" strike="noStrike" spc="-1">
                <a:solidFill>
                  <a:srgbClr val="0000FF"/>
                </a:solidFill>
                <a:uFillTx/>
                <a:latin typeface="Trebuchet MS"/>
                <a:hlinkClick r:id="rId2"/>
              </a:rPr>
              <a:t>https://github.com/Computing-Language-Utility/CLU</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clMath: an open source BLAS / FFT library originally developed by AMD</a:t>
            </a:r>
            <a:r>
              <a:rPr lang="en-US" sz="3200" b="0" u="sng" strike="noStrike" spc="-1">
                <a:solidFill>
                  <a:srgbClr val="0000FF"/>
                </a:solidFill>
                <a:uFillTx/>
                <a:latin typeface="Trebuchet MS"/>
                <a:hlinkClick r:id="rId3"/>
              </a:rPr>
              <a:t>https://github.com/clMathLibraries/clBLAS and </a:t>
            </a:r>
            <a:r>
              <a:rPr lang="en-US" sz="3200" b="0" u="sng" strike="noStrike" spc="-1">
                <a:solidFill>
                  <a:srgbClr val="0000FF"/>
                </a:solidFill>
                <a:uFillTx/>
                <a:latin typeface="Trebuchet MS"/>
                <a:hlinkClick r:id="rId4"/>
              </a:rPr>
              <a:t>https://github.com/clMathLibraries/clFFT</a:t>
            </a:r>
            <a:endParaRPr lang="en-US" sz="3200" b="0" strike="noStrike" spc="-1">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b="1" strike="noStrike" cap="all" spc="-1" dirty="0">
                <a:solidFill>
                  <a:srgbClr val="000000"/>
                </a:solidFill>
                <a:latin typeface="Trebuchet MS"/>
              </a:rPr>
              <a:t>OpenCL </a:t>
            </a:r>
            <a:r>
              <a:rPr lang="zh-CN" altLang="en-US" sz="4000" b="1" strike="noStrike" cap="all" spc="-1" dirty="0">
                <a:solidFill>
                  <a:srgbClr val="000000"/>
                </a:solidFill>
                <a:latin typeface="Trebuchet MS"/>
              </a:rPr>
              <a:t>版本</a:t>
            </a:r>
            <a:endParaRPr lang="en-US" altLang="zh-CN" sz="4000" b="1" strike="noStrike" cap="all" spc="-1" dirty="0">
              <a:solidFill>
                <a:srgbClr val="000000"/>
              </a:solidFill>
              <a:latin typeface="Trebuchet MS"/>
            </a:endParaRPr>
          </a:p>
          <a:p>
            <a:pPr>
              <a:lnSpc>
                <a:spcPct val="100000"/>
              </a:lnSpc>
            </a:pPr>
            <a:r>
              <a:rPr lang="en-US" sz="4000" b="1" strike="noStrike" cap="all" spc="-1" dirty="0">
                <a:solidFill>
                  <a:srgbClr val="000000"/>
                </a:solidFill>
                <a:latin typeface="Trebuchet MS"/>
              </a:rPr>
              <a:t>Versions of </a:t>
            </a:r>
            <a:r>
              <a:rPr lang="en-US" sz="4000" b="1" strike="noStrike" cap="all" spc="-1" dirty="0" err="1">
                <a:solidFill>
                  <a:srgbClr val="000000"/>
                </a:solidFill>
                <a:latin typeface="Trebuchet MS"/>
              </a:rPr>
              <a:t>opencl</a:t>
            </a:r>
            <a:endParaRPr lang="en-US" sz="4000" b="0" strike="noStrike" spc="-1" dirty="0">
              <a:latin typeface="Arial"/>
            </a:endParaRPr>
          </a:p>
        </p:txBody>
      </p:sp>
      <p:sp>
        <p:nvSpPr>
          <p:cNvPr id="212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1.0</a:t>
            </a:r>
            <a:endParaRPr lang="en-US" sz="4400" b="0" strike="noStrike" spc="-1">
              <a:latin typeface="Arial"/>
            </a:endParaRPr>
          </a:p>
        </p:txBody>
      </p:sp>
      <p:sp>
        <p:nvSpPr>
          <p:cNvPr id="212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 public release, December 2008</a:t>
            </a:r>
            <a:endParaRPr lang="en-US" sz="3200" b="0" strike="noStrike" spc="-1">
              <a:latin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1.1</a:t>
            </a:r>
            <a:endParaRPr lang="en-US" sz="4400" b="0" strike="noStrike" spc="-1">
              <a:latin typeface="Arial"/>
            </a:endParaRPr>
          </a:p>
        </p:txBody>
      </p:sp>
      <p:sp>
        <p:nvSpPr>
          <p:cNvPr id="212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June 2010</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 buffers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User events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built-in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32-bit atomics become core features</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1.2</a:t>
            </a:r>
            <a:endParaRPr lang="en-US" sz="4400" b="0" strike="noStrike" spc="-1">
              <a:latin typeface="Arial"/>
            </a:endParaRPr>
          </a:p>
        </p:txBody>
      </p:sp>
      <p:sp>
        <p:nvSpPr>
          <p:cNvPr id="212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November 2011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Custom devices and built-in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Device partitioning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Support separate compilation and linking of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Greater support for OpenCL libraries</a:t>
            </a:r>
            <a:endParaRPr lang="en-US" sz="2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的起源</a:t>
            </a:r>
            <a:endParaRPr lang="en-US" sz="3600" b="0" strike="noStrike" spc="-1">
              <a:latin typeface="Arial"/>
            </a:endParaRPr>
          </a:p>
        </p:txBody>
      </p:sp>
      <p:sp>
        <p:nvSpPr>
          <p:cNvPr id="500" name="CustomShape 2"/>
          <p:cNvSpPr/>
          <p:nvPr/>
        </p:nvSpPr>
        <p:spPr>
          <a:xfrm>
            <a:off x="-36360" y="108288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AMD</a:t>
            </a:r>
            <a:endParaRPr lang="en-US" sz="2000" b="0" strike="noStrike" spc="-1">
              <a:latin typeface="Arial"/>
            </a:endParaRPr>
          </a:p>
        </p:txBody>
      </p:sp>
      <p:sp>
        <p:nvSpPr>
          <p:cNvPr id="501" name="CustomShape 3"/>
          <p:cNvSpPr/>
          <p:nvPr/>
        </p:nvSpPr>
        <p:spPr>
          <a:xfrm>
            <a:off x="-36360" y="1685880"/>
            <a:ext cx="8632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ATI</a:t>
            </a:r>
            <a:endParaRPr lang="en-US" sz="2000" b="0" strike="noStrike" spc="-1">
              <a:latin typeface="Arial"/>
            </a:endParaRPr>
          </a:p>
        </p:txBody>
      </p:sp>
      <p:sp>
        <p:nvSpPr>
          <p:cNvPr id="502" name="CustomShape 4"/>
          <p:cNvSpPr/>
          <p:nvPr/>
        </p:nvSpPr>
        <p:spPr>
          <a:xfrm>
            <a:off x="-36360" y="2946240"/>
            <a:ext cx="1151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1F497D"/>
                </a:solidFill>
                <a:latin typeface="Trebuchet MS"/>
                <a:ea typeface="DejaVu Sans"/>
              </a:rPr>
              <a:t>NVIDIA</a:t>
            </a:r>
            <a:endParaRPr lang="en-US" sz="1600" b="0" strike="noStrike" spc="-1">
              <a:latin typeface="Arial"/>
            </a:endParaRPr>
          </a:p>
        </p:txBody>
      </p:sp>
      <p:sp>
        <p:nvSpPr>
          <p:cNvPr id="503" name="CustomShape 5"/>
          <p:cNvSpPr/>
          <p:nvPr/>
        </p:nvSpPr>
        <p:spPr>
          <a:xfrm>
            <a:off x="-36360" y="452880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Intel</a:t>
            </a:r>
            <a:endParaRPr lang="en-US" sz="2000" b="0" strike="noStrike" spc="-1">
              <a:latin typeface="Arial"/>
            </a:endParaRPr>
          </a:p>
        </p:txBody>
      </p:sp>
      <p:sp>
        <p:nvSpPr>
          <p:cNvPr id="504" name="CustomShape 6"/>
          <p:cNvSpPr/>
          <p:nvPr/>
        </p:nvSpPr>
        <p:spPr>
          <a:xfrm>
            <a:off x="-36360" y="587736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Apple</a:t>
            </a:r>
            <a:endParaRPr lang="en-US" sz="2000" b="0" strike="noStrike" spc="-1">
              <a:latin typeface="Arial"/>
            </a:endParaRPr>
          </a:p>
        </p:txBody>
      </p:sp>
      <p:sp>
        <p:nvSpPr>
          <p:cNvPr id="505" name="CustomShape 7"/>
          <p:cNvSpPr/>
          <p:nvPr/>
        </p:nvSpPr>
        <p:spPr>
          <a:xfrm>
            <a:off x="1341000" y="1224000"/>
            <a:ext cx="187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latin typeface="Trebuchet MS"/>
                <a:ea typeface="DejaVu Sans"/>
              </a:rPr>
              <a:t>两家公司合并后需要对产品的通用支持</a:t>
            </a:r>
            <a:endParaRPr lang="en-US" sz="1500" b="0" strike="noStrike" spc="-1">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8201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1500" b="0" strike="noStrike" spc="-1" dirty="0">
                <a:latin typeface="Arial"/>
              </a:rPr>
              <a:t>GPU </a:t>
            </a:r>
            <a:r>
              <a:rPr lang="zh-CN" altLang="en-US" sz="1500" b="0" strike="noStrike" spc="-1" dirty="0">
                <a:latin typeface="Arial"/>
              </a:rPr>
              <a:t>厂商想要抢占</a:t>
            </a:r>
            <a:r>
              <a:rPr lang="en-US" altLang="zh-CN" sz="1500" b="0" strike="noStrike" spc="-1" dirty="0">
                <a:latin typeface="Arial"/>
              </a:rPr>
              <a:t>CPU </a:t>
            </a:r>
            <a:r>
              <a:rPr lang="zh-CN" altLang="en-US" sz="1500" b="0" strike="noStrike" spc="-1" dirty="0">
                <a:latin typeface="Arial"/>
              </a:rPr>
              <a:t>市场</a:t>
            </a:r>
            <a:endParaRPr lang="en-US" sz="1500" b="0" strike="noStrike" spc="-1" dirty="0">
              <a:latin typeface="Arial"/>
            </a:endParaRPr>
          </a:p>
        </p:txBody>
      </p:sp>
      <p:sp>
        <p:nvSpPr>
          <p:cNvPr id="509" name="Line 11"/>
          <p:cNvSpPr/>
          <p:nvPr/>
        </p:nvSpPr>
        <p:spPr>
          <a:xfrm>
            <a:off x="826920" y="3177360"/>
            <a:ext cx="48492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strike="noStrike" spc="-1" dirty="0">
                <a:solidFill>
                  <a:srgbClr val="000000"/>
                </a:solidFill>
                <a:latin typeface="Trebuchet MS"/>
                <a:ea typeface="DejaVu Sans"/>
              </a:rPr>
              <a:t>CPU </a:t>
            </a:r>
            <a:r>
              <a:rPr lang="zh-CN" altLang="en-US" sz="1500" strike="noStrike" spc="-1" dirty="0">
                <a:solidFill>
                  <a:srgbClr val="000000"/>
                </a:solidFill>
                <a:latin typeface="Trebuchet MS"/>
                <a:ea typeface="DejaVu Sans"/>
              </a:rPr>
              <a:t>厂商想要抢占 </a:t>
            </a:r>
            <a:r>
              <a:rPr lang="en-US" altLang="zh-CN" sz="1500" strike="noStrike" spc="-1" dirty="0">
                <a:solidFill>
                  <a:srgbClr val="000000"/>
                </a:solidFill>
                <a:latin typeface="Trebuchet MS"/>
                <a:ea typeface="DejaVu Sans"/>
              </a:rPr>
              <a:t>GPU </a:t>
            </a:r>
            <a:r>
              <a:rPr lang="zh-CN" altLang="en-US" sz="1500" strike="noStrike" spc="-1" dirty="0">
                <a:solidFill>
                  <a:srgbClr val="000000"/>
                </a:solidFill>
                <a:latin typeface="Trebuchet MS"/>
                <a:ea typeface="DejaVu Sans"/>
              </a:rPr>
              <a:t>市场</a:t>
            </a:r>
            <a:endParaRPr lang="en-US" sz="1500" strike="noStrike" spc="-1" dirty="0">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19364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500" b="0" strike="noStrike" spc="-1" dirty="0">
                <a:solidFill>
                  <a:srgbClr val="000000"/>
                </a:solidFill>
                <a:latin typeface="Trebuchet MS"/>
                <a:ea typeface="DejaVu Sans"/>
              </a:rPr>
              <a:t>厌倦了对不同的众核设备和 </a:t>
            </a:r>
            <a:r>
              <a:rPr lang="en-US" altLang="zh-CN" sz="1500" b="0" strike="noStrike" spc="-1" dirty="0">
                <a:solidFill>
                  <a:srgbClr val="000000"/>
                </a:solidFill>
                <a:latin typeface="Trebuchet MS"/>
                <a:ea typeface="DejaVu Sans"/>
              </a:rPr>
              <a:t>GPU </a:t>
            </a:r>
            <a:r>
              <a:rPr lang="zh-CN" altLang="en-US" sz="1500" b="0" strike="noStrike" spc="-1" dirty="0">
                <a:solidFill>
                  <a:srgbClr val="000000"/>
                </a:solidFill>
                <a:latin typeface="Trebuchet MS"/>
                <a:ea typeface="DejaVu Sans"/>
              </a:rPr>
              <a:t>等重复开发，推动厂商们标准化</a:t>
            </a:r>
            <a:endParaRPr lang="en-US" sz="1500" b="0" strike="noStrike" spc="-1" dirty="0">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1" strike="noStrike" spc="-1" dirty="0">
                <a:solidFill>
                  <a:srgbClr val="C0504D"/>
                </a:solidFill>
                <a:latin typeface="Trebuchet MS"/>
                <a:ea typeface="DejaVu Sans"/>
              </a:rPr>
              <a:t>写一个草稿，</a:t>
            </a:r>
            <a:r>
              <a:rPr lang="zh-CN" altLang="en-US" sz="1600" b="1" spc="-1" dirty="0">
                <a:solidFill>
                  <a:srgbClr val="C0504D"/>
                </a:solidFill>
                <a:latin typeface="Trebuchet MS"/>
                <a:ea typeface="DejaVu Sans"/>
              </a:rPr>
              <a:t>稻草人（</a:t>
            </a:r>
            <a:r>
              <a:rPr lang="en-US" altLang="zh-CN" sz="1600" b="1" spc="-1" dirty="0">
                <a:solidFill>
                  <a:srgbClr val="C0504D"/>
                </a:solidFill>
                <a:latin typeface="Trebuchet MS"/>
              </a:rPr>
              <a:t>straw man</a:t>
            </a:r>
            <a:r>
              <a:rPr lang="zh-CN" altLang="en-US" sz="1600" b="1" spc="-1" dirty="0">
                <a:solidFill>
                  <a:srgbClr val="C0504D"/>
                </a:solidFill>
                <a:latin typeface="Trebuchet MS"/>
                <a:ea typeface="DejaVu Sans"/>
              </a:rPr>
              <a:t>）</a:t>
            </a:r>
            <a:r>
              <a:rPr lang="en-US" sz="1600" b="1" strike="noStrike" spc="-1" dirty="0">
                <a:solidFill>
                  <a:srgbClr val="C0504D"/>
                </a:solidFill>
                <a:latin typeface="Trebuchet MS"/>
                <a:ea typeface="DejaVu Sans"/>
              </a:rPr>
              <a:t>API</a:t>
            </a:r>
            <a:endParaRPr lang="en-US" sz="1600" b="0" strike="noStrike" spc="-1" dirty="0">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err="1">
                <a:solidFill>
                  <a:srgbClr val="C0504D"/>
                </a:solidFill>
                <a:latin typeface="Trebuchet MS"/>
                <a:ea typeface="DejaVu Sans"/>
              </a:rPr>
              <a:t>Khronos</a:t>
            </a:r>
            <a:r>
              <a:rPr lang="en-US" sz="1600" b="1" strike="noStrike" spc="-1" dirty="0">
                <a:solidFill>
                  <a:srgbClr val="C0504D"/>
                </a:solidFill>
                <a:latin typeface="Trebuchet MS"/>
                <a:ea typeface="DejaVu Sans"/>
              </a:rPr>
              <a:t> </a:t>
            </a:r>
            <a:r>
              <a:rPr lang="zh-CN" altLang="en-US" sz="1600" b="1" strike="noStrike" spc="-1" dirty="0">
                <a:solidFill>
                  <a:srgbClr val="C0504D"/>
                </a:solidFill>
                <a:latin typeface="Trebuchet MS"/>
                <a:ea typeface="DejaVu Sans"/>
              </a:rPr>
              <a:t>计算组织成立</a:t>
            </a:r>
            <a:endParaRPr lang="en-US" sz="1600" b="0" strike="noStrike" spc="-1" dirty="0">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ARM</a:t>
            </a:r>
            <a:endParaRPr lang="en-US" sz="1600" b="0" strike="noStrike" spc="-1">
              <a:latin typeface="Arial"/>
            </a:endParaRPr>
          </a:p>
        </p:txBody>
      </p:sp>
      <p:sp>
        <p:nvSpPr>
          <p:cNvPr id="522" name="CustomShape 24"/>
          <p:cNvSpPr/>
          <p:nvPr/>
        </p:nvSpPr>
        <p:spPr>
          <a:xfrm>
            <a:off x="7608240" y="110772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Nokia</a:t>
            </a:r>
            <a:endParaRPr lang="en-US" sz="1600" b="0" strike="noStrike" spc="-1">
              <a:latin typeface="Arial"/>
            </a:endParaRPr>
          </a:p>
        </p:txBody>
      </p:sp>
      <p:sp>
        <p:nvSpPr>
          <p:cNvPr id="523" name="CustomShape 25"/>
          <p:cNvSpPr/>
          <p:nvPr/>
        </p:nvSpPr>
        <p:spPr>
          <a:xfrm>
            <a:off x="7608240" y="1474560"/>
            <a:ext cx="1078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IBM</a:t>
            </a:r>
            <a:endParaRPr lang="en-US" sz="1600" b="0" strike="noStrike" spc="-1">
              <a:latin typeface="Arial"/>
            </a:endParaRPr>
          </a:p>
        </p:txBody>
      </p:sp>
      <p:sp>
        <p:nvSpPr>
          <p:cNvPr id="524" name="CustomShape 26"/>
          <p:cNvSpPr/>
          <p:nvPr/>
        </p:nvSpPr>
        <p:spPr>
          <a:xfrm>
            <a:off x="7608240" y="184140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Sony</a:t>
            </a:r>
            <a:endParaRPr lang="en-US" sz="1600" b="0" strike="noStrike" spc="-1">
              <a:latin typeface="Arial"/>
            </a:endParaRPr>
          </a:p>
        </p:txBody>
      </p:sp>
      <p:sp>
        <p:nvSpPr>
          <p:cNvPr id="525" name="CustomShape 27"/>
          <p:cNvSpPr/>
          <p:nvPr/>
        </p:nvSpPr>
        <p:spPr>
          <a:xfrm>
            <a:off x="7608240" y="2208240"/>
            <a:ext cx="19929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Qualcomm</a:t>
            </a:r>
            <a:endParaRPr lang="en-US" sz="1600" b="0" strike="noStrike" spc="-1">
              <a:latin typeface="Arial"/>
            </a:endParaRPr>
          </a:p>
        </p:txBody>
      </p:sp>
      <p:sp>
        <p:nvSpPr>
          <p:cNvPr id="526" name="CustomShape 28"/>
          <p:cNvSpPr/>
          <p:nvPr/>
        </p:nvSpPr>
        <p:spPr>
          <a:xfrm>
            <a:off x="7608240" y="2565000"/>
            <a:ext cx="18237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Imagination</a:t>
            </a:r>
            <a:endParaRPr lang="en-US" sz="1600" b="0" strike="noStrike" spc="-1">
              <a:latin typeface="Arial"/>
            </a:endParaRPr>
          </a:p>
        </p:txBody>
      </p:sp>
      <p:sp>
        <p:nvSpPr>
          <p:cNvPr id="527" name="CustomShape 29"/>
          <p:cNvSpPr/>
          <p:nvPr/>
        </p:nvSpPr>
        <p:spPr>
          <a:xfrm>
            <a:off x="7608240" y="2941920"/>
            <a:ext cx="59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TI</a:t>
            </a:r>
            <a:endParaRPr lang="en-US" sz="1600" b="0" strike="noStrike" spc="-1">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type="triangle" w="med" len="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 many more</a:t>
            </a:r>
            <a:endParaRPr lang="en-US" sz="1600" b="0" strike="noStrike" spc="-1">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p:cNvPicPr/>
          <p:nvPr/>
        </p:nvPicPr>
        <p:blipFill>
          <a:blip r:embed="rId2"/>
          <a:stretch/>
        </p:blipFill>
        <p:spPr>
          <a:xfrm>
            <a:off x="6576840" y="4990320"/>
            <a:ext cx="1726560" cy="1193760"/>
          </a:xfrm>
          <a:prstGeom prst="rect">
            <a:avLst/>
          </a:prstGeom>
          <a:ln w="9360">
            <a:noFill/>
          </a:ln>
        </p:spPr>
      </p:pic>
      <p:sp>
        <p:nvSpPr>
          <p:cNvPr id="44" name="CustomShape 4">
            <a:extLst>
              <a:ext uri="{FF2B5EF4-FFF2-40B4-BE49-F238E27FC236}">
                <a16:creationId xmlns:a16="http://schemas.microsoft.com/office/drawing/2014/main" id="{49DF4D05-9455-4052-AA69-D9AD2DC968BE}"/>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2.0</a:t>
            </a:r>
            <a:endParaRPr lang="en-US" sz="4400" b="0" strike="noStrike" spc="-1">
              <a:latin typeface="Arial"/>
            </a:endParaRPr>
          </a:p>
        </p:txBody>
      </p:sp>
      <p:sp>
        <p:nvSpPr>
          <p:cNvPr id="21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in November 2013</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(SVM)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parallelism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reductions/broadcasts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"generic" address space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C11 atomics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image support</a:t>
            </a:r>
            <a:endParaRPr lang="en-US" sz="2800" b="0" strike="noStrike" spc="-1">
              <a:latin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strike="noStrike" cap="all" spc="-1" dirty="0">
                <a:solidFill>
                  <a:srgbClr val="000000"/>
                </a:solidFill>
                <a:latin typeface="Trebuchet MS"/>
              </a:rPr>
              <a:t>核函数内的向量运算</a:t>
            </a:r>
            <a:endParaRPr lang="en-US" sz="4000" b="0" strike="noStrike" spc="-1" dirty="0">
              <a:latin typeface="Arial"/>
            </a:endParaRPr>
          </a:p>
        </p:txBody>
      </p:sp>
      <p:sp>
        <p:nvSpPr>
          <p:cNvPr id="213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A</a:t>
            </a:r>
            <a:endParaRPr lang="en-US" sz="2000" b="0" strike="noStrike" spc="-1" dirty="0">
              <a:latin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Before we continue...</a:t>
            </a:r>
            <a:endParaRPr lang="en-US" sz="4400" b="0" strike="noStrike" spc="-1">
              <a:latin typeface="Arial"/>
            </a:endParaRPr>
          </a:p>
        </p:txBody>
      </p:sp>
      <p:sp>
        <p:nvSpPr>
          <p:cNvPr id="21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device compilers are good at auto-vectorising your code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Adjacent work-items may be packed to produce vectorized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using vector operations the compiler may not optimize as sucessfully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a:t>
            </a:r>
            <a:r>
              <a:rPr lang="en-US" sz="3200" b="1" i="1" u="sng" strike="noStrike" spc="-1">
                <a:solidFill>
                  <a:srgbClr val="FF0000"/>
                </a:solidFill>
                <a:uFillTx/>
                <a:latin typeface="Trebuchet MS"/>
              </a:rPr>
              <a:t>think twice</a:t>
            </a:r>
            <a:r>
              <a:rPr lang="en-US" sz="3200" b="0" strike="noStrike" spc="-1">
                <a:solidFill>
                  <a:srgbClr val="FF0000"/>
                </a:solidFill>
                <a:latin typeface="Trebuchet MS"/>
              </a:rPr>
              <a:t> </a:t>
            </a:r>
            <a:r>
              <a:rPr lang="en-US" sz="3200" b="0" strike="noStrike" spc="-1">
                <a:solidFill>
                  <a:srgbClr val="000000"/>
                </a:solidFill>
                <a:latin typeface="Trebuchet MS"/>
              </a:rPr>
              <a:t>before you explicitly vectorize your OpenCL kernels, you might end up hurting performance!</a:t>
            </a:r>
            <a:endParaRPr lang="en-US" sz="3200" b="0" strike="noStrike" spc="-1">
              <a:latin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35" name="CustomShape 2"/>
          <p:cNvSpPr/>
          <p:nvPr/>
        </p:nvSpPr>
        <p:spPr>
          <a:xfrm>
            <a:off x="107640" y="836640"/>
            <a:ext cx="892836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Modern microprocessors include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Functional units that carry out operations on blocks of numbers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x86 CPUs have over the years introduced MMX, SSE, and AVX instruction sets …</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characterized in part by their widths (e.g. SSE operates on 128 bits at a time, AVX 256 bits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gain full performance from these processors it is important to exploit these vector units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Compilers can sometimes automatically exploit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Experience over the years has shown, however, that you all too often have to code vector operations by hand.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using 128 bit wide SSE: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36" name="CustomShape 3"/>
          <p:cNvSpPr/>
          <p:nvPr/>
        </p:nvSpPr>
        <p:spPr>
          <a:xfrm>
            <a:off x="82440" y="5315040"/>
            <a:ext cx="9060840" cy="133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#include "xmmintrin.h "     // vector intrinsics from gcc for SSE (128 bit wide)</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__m128 ramp = _mm_setr_ps(0.5, 1.5, 2.5, 3.5);   </a:t>
            </a:r>
            <a:r>
              <a:rPr lang="en-US" sz="1200" b="1" strike="noStrike" spc="-1">
                <a:solidFill>
                  <a:srgbClr val="000000"/>
                </a:solidFill>
                <a:latin typeface="Courier New Bold"/>
                <a:ea typeface="DejaVu Sans"/>
              </a:rPr>
              <a:t>// pack 4 floats into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vstep = _mm_load1_ps(&amp;step);              </a:t>
            </a:r>
            <a:r>
              <a:rPr lang="en-US" sz="1200" b="1" strike="noStrike" spc="-1">
                <a:solidFill>
                  <a:srgbClr val="000000"/>
                </a:solidFill>
                <a:latin typeface="Courier New Bold"/>
                <a:ea typeface="DejaVu Sans"/>
              </a:rPr>
              <a:t>// pack step into a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xvec; = _mm_mul_ps(ramp,vstep);           </a:t>
            </a:r>
            <a:r>
              <a:rPr lang="en-US" sz="1200" b="1" strike="noStrike" spc="-1">
                <a:solidFill>
                  <a:srgbClr val="000000"/>
                </a:solidFill>
                <a:latin typeface="Courier New Bold"/>
                <a:ea typeface="DejaVu Sans"/>
              </a:rPr>
              <a:t>// multiple corresponding 32 bit</a:t>
            </a:r>
            <a:endParaRPr lang="en-US" sz="1200" b="0" strike="noStrike" spc="-1">
              <a:latin typeface="Arial"/>
            </a:endParaRPr>
          </a:p>
          <a:p>
            <a:pPr>
              <a:lnSpc>
                <a:spcPct val="100000"/>
              </a:lnSpc>
            </a:pPr>
            <a:r>
              <a:rPr lang="en-US" sz="1200" b="1" strike="noStrike" spc="-1">
                <a:solidFill>
                  <a:srgbClr val="000000"/>
                </a:solidFill>
                <a:latin typeface="Courier New Bold"/>
                <a:ea typeface="DejaVu Sans"/>
              </a:rPr>
              <a:t>                                                         //  floats and assign to xvec</a:t>
            </a:r>
            <a:endParaRPr lang="en-US" sz="1200" b="0" strike="noStrike" spc="-1">
              <a:latin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intrinsics challenges</a:t>
            </a:r>
            <a:endParaRPr lang="en-US" sz="4400" b="0" strike="noStrike" spc="-1">
              <a:latin typeface="Arial"/>
            </a:endParaRPr>
          </a:p>
        </p:txBody>
      </p:sp>
      <p:sp>
        <p:nvSpPr>
          <p:cNvPr id="2138" name="CustomShape 2"/>
          <p:cNvSpPr/>
          <p:nvPr/>
        </p:nvSpPr>
        <p:spPr>
          <a:xfrm>
            <a:off x="107640" y="1412640"/>
            <a:ext cx="8856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Requires an assembly code style of programming: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Load into registers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Operate with register operands to produce values in another vector register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Non portable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Change vector instruction set (even from the same vendor) and code must be re-written. Compilers might treat them differently too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Consequences: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Very few programmers are willing to code with intrinsics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only exploit vector instructions that the compiler can automatically generate – which can be hit or miss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grossly under exploit available performance.</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39" name="CustomShape 3"/>
          <p:cNvSpPr/>
          <p:nvPr/>
        </p:nvSpPr>
        <p:spPr>
          <a:xfrm>
            <a:off x="1403640" y="5805360"/>
            <a:ext cx="655200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Solution: a  high level portable vector instruction set … which is precisely what OpenCL provides. </a:t>
            </a: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Types</a:t>
            </a:r>
            <a:endParaRPr lang="en-US" sz="4400" b="0" strike="noStrike" spc="-1">
              <a:latin typeface="Arial"/>
            </a:endParaRPr>
          </a:p>
        </p:txBody>
      </p:sp>
      <p:sp>
        <p:nvSpPr>
          <p:cNvPr id="214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C kernel programming language provides a set of vector instructions: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portable between different vector instruction sets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These instructions support vector lengths of 2, 4, 8, and 16 … for example: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Bold"/>
              </a:rPr>
              <a:t>char2, ushort4, int8, float16, double2</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Properties of these types include: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Endian safe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Aligned at vector length</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Vector operations (elementwise) and built-in functions</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42" name="CustomShape 3"/>
          <p:cNvSpPr/>
          <p:nvPr/>
        </p:nvSpPr>
        <p:spPr>
          <a:xfrm>
            <a:off x="4356000" y="6003000"/>
            <a:ext cx="4382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Remember, double (and hence vectors of double) are optional in OpenCL v1.1</a:t>
            </a:r>
            <a:endParaRPr lang="en-US" sz="1800" b="0" strike="noStrike" spc="-1">
              <a:latin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44" name="CustomShape 2"/>
          <p:cNvSpPr/>
          <p:nvPr/>
        </p:nvSpPr>
        <p:spPr>
          <a:xfrm>
            <a:off x="457200" y="95220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Vector literal</a:t>
            </a:r>
            <a:endParaRPr lang="en-US" sz="3200" b="0" strike="noStrike" spc="-1">
              <a:latin typeface="Arial"/>
            </a:endParaRPr>
          </a:p>
        </p:txBody>
      </p:sp>
      <p:sp>
        <p:nvSpPr>
          <p:cNvPr id="2145" name="CustomShape 3"/>
          <p:cNvSpPr/>
          <p:nvPr/>
        </p:nvSpPr>
        <p:spPr>
          <a:xfrm>
            <a:off x="467280" y="2925000"/>
            <a:ext cx="504000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components</a:t>
            </a:r>
            <a:endParaRPr lang="en-US" sz="3200" b="0" strike="noStrike" spc="-1">
              <a:latin typeface="Arial"/>
            </a:endParaRPr>
          </a:p>
        </p:txBody>
      </p:sp>
      <p:sp>
        <p:nvSpPr>
          <p:cNvPr id="2146" name="CustomShape 4"/>
          <p:cNvSpPr/>
          <p:nvPr/>
        </p:nvSpPr>
        <p:spPr>
          <a:xfrm>
            <a:off x="457200" y="491256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ops</a:t>
            </a:r>
            <a:endParaRPr lang="en-US" sz="3200" b="0" strike="noStrike" spc="-1">
              <a:latin typeface="Arial"/>
            </a:endParaRPr>
          </a:p>
        </p:txBody>
      </p:sp>
      <p:sp>
        <p:nvSpPr>
          <p:cNvPr id="2147" name="CustomShape 5"/>
          <p:cNvSpPr/>
          <p:nvPr/>
        </p:nvSpPr>
        <p:spPr>
          <a:xfrm>
            <a:off x="782640" y="1686240"/>
            <a:ext cx="2104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vi0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-7;</a:t>
            </a:r>
            <a:endParaRPr lang="en-US" sz="1400" b="0" strike="noStrike" spc="-1">
              <a:latin typeface="Arial"/>
            </a:endParaRPr>
          </a:p>
        </p:txBody>
      </p:sp>
      <p:sp>
        <p:nvSpPr>
          <p:cNvPr id="2148" name="CustomShape 6"/>
          <p:cNvSpPr/>
          <p:nvPr/>
        </p:nvSpPr>
        <p:spPr>
          <a:xfrm>
            <a:off x="898560" y="2396880"/>
            <a:ext cx="2950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vi1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(0, 1, 2, 3);</a:t>
            </a:r>
            <a:endParaRPr lang="en-US" sz="1400" b="0" strike="noStrike" spc="-1">
              <a:latin typeface="Arial"/>
            </a:endParaRPr>
          </a:p>
        </p:txBody>
      </p:sp>
      <p:sp>
        <p:nvSpPr>
          <p:cNvPr id="2149" name="CustomShape 7"/>
          <p:cNvSpPr/>
          <p:nvPr/>
        </p:nvSpPr>
        <p:spPr>
          <a:xfrm>
            <a:off x="749520" y="3652920"/>
            <a:ext cx="16315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vi0.lo = vi1.hi;</a:t>
            </a:r>
            <a:endParaRPr lang="en-US" sz="1400" b="0" strike="noStrike" spc="-1">
              <a:latin typeface="Arial"/>
            </a:endParaRPr>
          </a:p>
        </p:txBody>
      </p:sp>
      <p:sp>
        <p:nvSpPr>
          <p:cNvPr id="2150" name="CustomShape 8"/>
          <p:cNvSpPr/>
          <p:nvPr/>
        </p:nvSpPr>
        <p:spPr>
          <a:xfrm>
            <a:off x="896040" y="4300920"/>
            <a:ext cx="40323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v8 = (</a:t>
            </a: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(vi0, vi1.s01, vi1.odd);</a:t>
            </a:r>
            <a:endParaRPr lang="en-US" sz="1400" b="0" strike="noStrike" spc="-1">
              <a:latin typeface="Arial"/>
            </a:endParaRPr>
          </a:p>
        </p:txBody>
      </p:sp>
      <p:sp>
        <p:nvSpPr>
          <p:cNvPr id="2151" name="CustomShape 9"/>
          <p:cNvSpPr/>
          <p:nvPr/>
        </p:nvSpPr>
        <p:spPr>
          <a:xfrm>
            <a:off x="657720" y="5637240"/>
            <a:ext cx="12765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vi1;</a:t>
            </a:r>
            <a:endParaRPr lang="en-US" sz="1400" b="0" strike="noStrike" spc="-1">
              <a:latin typeface="Arial"/>
            </a:endParaRPr>
          </a:p>
        </p:txBody>
      </p:sp>
      <p:sp>
        <p:nvSpPr>
          <p:cNvPr id="2152" name="CustomShape 10"/>
          <p:cNvSpPr/>
          <p:nvPr/>
        </p:nvSpPr>
        <p:spPr>
          <a:xfrm>
            <a:off x="689760" y="6217560"/>
            <a:ext cx="16437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a:t>
            </a:r>
            <a:r>
              <a:rPr lang="en-US" sz="1400" b="1" strike="noStrike" spc="-1">
                <a:solidFill>
                  <a:srgbClr val="17375E"/>
                </a:solidFill>
                <a:latin typeface="Courier New Bold"/>
                <a:ea typeface="DejaVu Sans"/>
              </a:rPr>
              <a:t>abs</a:t>
            </a:r>
            <a:r>
              <a:rPr lang="en-US" sz="1400" b="1" strike="noStrike" spc="-1">
                <a:solidFill>
                  <a:srgbClr val="000000"/>
                </a:solidFill>
                <a:latin typeface="Courier New Bold"/>
                <a:ea typeface="DejaVu Sans"/>
              </a:rPr>
              <a:t>(vi0);</a:t>
            </a:r>
            <a:endParaRPr lang="en-US" sz="1400" b="0" strike="noStrike" spc="-1">
              <a:latin typeface="Arial"/>
            </a:endParaRPr>
          </a:p>
        </p:txBody>
      </p:sp>
      <p:graphicFrame>
        <p:nvGraphicFramePr>
          <p:cNvPr id="2153" name="Table 11"/>
          <p:cNvGraphicFramePr/>
          <p:nvPr/>
        </p:nvGraphicFramePr>
        <p:xfrm>
          <a:off x="4470120" y="163800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4" name="Table 12"/>
          <p:cNvGraphicFramePr/>
          <p:nvPr/>
        </p:nvGraphicFramePr>
        <p:xfrm>
          <a:off x="4932000" y="237528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5" name="Table 13"/>
          <p:cNvGraphicFramePr/>
          <p:nvPr/>
        </p:nvGraphicFramePr>
        <p:xfrm>
          <a:off x="4932000" y="3529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6" name="CustomShape 14"/>
          <p:cNvSpPr/>
          <p:nvPr/>
        </p:nvSpPr>
        <p:spPr>
          <a:xfrm flipH="1">
            <a:off x="514728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57" name="CustomShape 15"/>
          <p:cNvSpPr/>
          <p:nvPr/>
        </p:nvSpPr>
        <p:spPr>
          <a:xfrm flipH="1">
            <a:off x="554400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58" name="Table 16"/>
          <p:cNvGraphicFramePr/>
          <p:nvPr/>
        </p:nvGraphicFramePr>
        <p:xfrm>
          <a:off x="5357880" y="4291560"/>
          <a:ext cx="3461760" cy="322200"/>
        </p:xfrm>
        <a:graphic>
          <a:graphicData uri="http://schemas.openxmlformats.org/drawingml/2006/table">
            <a:tbl>
              <a:tblPr/>
              <a:tblGrid>
                <a:gridCol w="432360">
                  <a:extLst>
                    <a:ext uri="{9D8B030D-6E8A-4147-A177-3AD203B41FA5}">
                      <a16:colId xmlns:a16="http://schemas.microsoft.com/office/drawing/2014/main" val="20000"/>
                    </a:ext>
                  </a:extLst>
                </a:gridCol>
                <a:gridCol w="432360">
                  <a:extLst>
                    <a:ext uri="{9D8B030D-6E8A-4147-A177-3AD203B41FA5}">
                      <a16:colId xmlns:a16="http://schemas.microsoft.com/office/drawing/2014/main" val="20001"/>
                    </a:ext>
                  </a:extLst>
                </a:gridCol>
                <a:gridCol w="434160">
                  <a:extLst>
                    <a:ext uri="{9D8B030D-6E8A-4147-A177-3AD203B41FA5}">
                      <a16:colId xmlns:a16="http://schemas.microsoft.com/office/drawing/2014/main" val="20002"/>
                    </a:ext>
                  </a:extLst>
                </a:gridCol>
                <a:gridCol w="432360">
                  <a:extLst>
                    <a:ext uri="{9D8B030D-6E8A-4147-A177-3AD203B41FA5}">
                      <a16:colId xmlns:a16="http://schemas.microsoft.com/office/drawing/2014/main" val="20003"/>
                    </a:ext>
                  </a:extLst>
                </a:gridCol>
                <a:gridCol w="432360">
                  <a:extLst>
                    <a:ext uri="{9D8B030D-6E8A-4147-A177-3AD203B41FA5}">
                      <a16:colId xmlns:a16="http://schemas.microsoft.com/office/drawing/2014/main" val="20004"/>
                    </a:ext>
                  </a:extLst>
                </a:gridCol>
                <a:gridCol w="432360">
                  <a:extLst>
                    <a:ext uri="{9D8B030D-6E8A-4147-A177-3AD203B41FA5}">
                      <a16:colId xmlns:a16="http://schemas.microsoft.com/office/drawing/2014/main" val="20005"/>
                    </a:ext>
                  </a:extLst>
                </a:gridCol>
                <a:gridCol w="432360">
                  <a:extLst>
                    <a:ext uri="{9D8B030D-6E8A-4147-A177-3AD203B41FA5}">
                      <a16:colId xmlns:a16="http://schemas.microsoft.com/office/drawing/2014/main" val="20006"/>
                    </a:ext>
                  </a:extLst>
                </a:gridCol>
                <a:gridCol w="433800">
                  <a:extLst>
                    <a:ext uri="{9D8B030D-6E8A-4147-A177-3AD203B41FA5}">
                      <a16:colId xmlns:a16="http://schemas.microsoft.com/office/drawing/2014/main" val="20007"/>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9" name="CustomShape 17"/>
          <p:cNvSpPr/>
          <p:nvPr/>
        </p:nvSpPr>
        <p:spPr>
          <a:xfrm>
            <a:off x="55447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0" name="CustomShape 18"/>
          <p:cNvSpPr/>
          <p:nvPr/>
        </p:nvSpPr>
        <p:spPr>
          <a:xfrm>
            <a:off x="59191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1" name="CustomShape 19"/>
          <p:cNvSpPr/>
          <p:nvPr/>
        </p:nvSpPr>
        <p:spPr>
          <a:xfrm>
            <a:off x="5148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2" name="CustomShape 20"/>
          <p:cNvSpPr/>
          <p:nvPr/>
        </p:nvSpPr>
        <p:spPr>
          <a:xfrm>
            <a:off x="5616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3" name="CustomShape 21"/>
          <p:cNvSpPr/>
          <p:nvPr/>
        </p:nvSpPr>
        <p:spPr>
          <a:xfrm>
            <a:off x="605088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4" name="CustomShape 22"/>
          <p:cNvSpPr/>
          <p:nvPr/>
        </p:nvSpPr>
        <p:spPr>
          <a:xfrm>
            <a:off x="642564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5" name="CustomShape 23"/>
          <p:cNvSpPr/>
          <p:nvPr/>
        </p:nvSpPr>
        <p:spPr>
          <a:xfrm>
            <a:off x="5148000" y="2748960"/>
            <a:ext cx="219600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6" name="Table 24"/>
          <p:cNvGraphicFramePr/>
          <p:nvPr/>
        </p:nvGraphicFramePr>
        <p:xfrm>
          <a:off x="710064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7" name="CustomShape 25"/>
          <p:cNvSpPr/>
          <p:nvPr/>
        </p:nvSpPr>
        <p:spPr>
          <a:xfrm>
            <a:off x="55080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8" name="Table 26"/>
          <p:cNvGraphicFramePr/>
          <p:nvPr/>
        </p:nvGraphicFramePr>
        <p:xfrm>
          <a:off x="795636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9" name="CustomShape 27"/>
          <p:cNvSpPr/>
          <p:nvPr/>
        </p:nvSpPr>
        <p:spPr>
          <a:xfrm>
            <a:off x="5508000" y="2685600"/>
            <a:ext cx="254232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0" name="CustomShape 28"/>
          <p:cNvSpPr/>
          <p:nvPr/>
        </p:nvSpPr>
        <p:spPr>
          <a:xfrm>
            <a:off x="64044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1" name="Table 29"/>
          <p:cNvGraphicFramePr/>
          <p:nvPr/>
        </p:nvGraphicFramePr>
        <p:xfrm>
          <a:off x="5324760" y="47739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2" name="Table 30"/>
          <p:cNvGraphicFramePr/>
          <p:nvPr/>
        </p:nvGraphicFramePr>
        <p:xfrm>
          <a:off x="5324760" y="5194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3" name="Table 31"/>
          <p:cNvGraphicFramePr/>
          <p:nvPr/>
        </p:nvGraphicFramePr>
        <p:xfrm>
          <a:off x="5324760" y="5842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74" name="CustomShape 32"/>
          <p:cNvSpPr/>
          <p:nvPr/>
        </p:nvSpPr>
        <p:spPr>
          <a:xfrm>
            <a:off x="4644000" y="5383800"/>
            <a:ext cx="3013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a:t>
            </a:r>
            <a:endParaRPr lang="en-US" sz="2800" b="0" strike="noStrike" spc="-1">
              <a:latin typeface="Arial"/>
            </a:endParaRPr>
          </a:p>
        </p:txBody>
      </p:sp>
      <p:sp>
        <p:nvSpPr>
          <p:cNvPr id="2175" name="CustomShape 33"/>
          <p:cNvSpPr/>
          <p:nvPr/>
        </p:nvSpPr>
        <p:spPr>
          <a:xfrm>
            <a:off x="546804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6" name="CustomShape 34"/>
          <p:cNvSpPr/>
          <p:nvPr/>
        </p:nvSpPr>
        <p:spPr>
          <a:xfrm>
            <a:off x="591840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7" name="CustomShape 35"/>
          <p:cNvSpPr/>
          <p:nvPr/>
        </p:nvSpPr>
        <p:spPr>
          <a:xfrm>
            <a:off x="630936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8" name="CustomShape 36"/>
          <p:cNvSpPr/>
          <p:nvPr/>
        </p:nvSpPr>
        <p:spPr>
          <a:xfrm>
            <a:off x="675432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9" name="Table 37"/>
          <p:cNvGraphicFramePr/>
          <p:nvPr/>
        </p:nvGraphicFramePr>
        <p:xfrm>
          <a:off x="5310360" y="64533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80" name="CustomShape 38"/>
          <p:cNvSpPr/>
          <p:nvPr/>
        </p:nvSpPr>
        <p:spPr>
          <a:xfrm>
            <a:off x="551808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1" name="CustomShape 39"/>
          <p:cNvSpPr/>
          <p:nvPr/>
        </p:nvSpPr>
        <p:spPr>
          <a:xfrm>
            <a:off x="59684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2" name="CustomShape 40"/>
          <p:cNvSpPr/>
          <p:nvPr/>
        </p:nvSpPr>
        <p:spPr>
          <a:xfrm>
            <a:off x="63590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3" name="CustomShape 41"/>
          <p:cNvSpPr/>
          <p:nvPr/>
        </p:nvSpPr>
        <p:spPr>
          <a:xfrm>
            <a:off x="680436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14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5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15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159"/>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1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15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1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fill="hold" nodeType="clickEffect">
                                  <p:stCondLst>
                                    <p:cond delay="0"/>
                                  </p:stCondLst>
                                  <p:childTnLst>
                                    <p:set>
                                      <p:cBhvr>
                                        <p:cTn id="32" dur="1" fill="hold">
                                          <p:stCondLst>
                                            <p:cond delay="0"/>
                                          </p:stCondLst>
                                        </p:cTn>
                                        <p:tgtEl>
                                          <p:spTgt spid="2156"/>
                                        </p:tgtEl>
                                        <p:attrNameLst>
                                          <p:attrName>style.visibility</p:attrName>
                                        </p:attrNameLst>
                                      </p:cBhvr>
                                      <p:to>
                                        <p:strVal val="hidden"/>
                                      </p:to>
                                    </p:set>
                                  </p:childTnLst>
                                </p:cTn>
                              </p:par>
                              <p:par>
                                <p:cTn id="33" presetID="1" presetClass="exit" fill="hold" nodeType="withEffect">
                                  <p:stCondLst>
                                    <p:cond delay="0"/>
                                  </p:stCondLst>
                                  <p:childTnLst>
                                    <p:set>
                                      <p:cBhvr>
                                        <p:cTn id="34" dur="1" fill="hold">
                                          <p:stCondLst>
                                            <p:cond delay="0"/>
                                          </p:stCondLst>
                                        </p:cTn>
                                        <p:tgtEl>
                                          <p:spTgt spid="2159"/>
                                        </p:tgtEl>
                                        <p:attrNameLst>
                                          <p:attrName>style.visibility</p:attrName>
                                        </p:attrNameLst>
                                      </p:cBhvr>
                                      <p:to>
                                        <p:strVal val="hidden"/>
                                      </p:to>
                                    </p:set>
                                  </p:childTnLst>
                                </p:cTn>
                              </p:par>
                              <p:par>
                                <p:cTn id="35" presetID="1" presetClass="exit" fill="hold" nodeType="withEffect">
                                  <p:stCondLst>
                                    <p:cond delay="0"/>
                                  </p:stCondLst>
                                  <p:childTnLst>
                                    <p:set>
                                      <p:cBhvr>
                                        <p:cTn id="36" dur="1" fill="hold">
                                          <p:stCondLst>
                                            <p:cond delay="0"/>
                                          </p:stCondLst>
                                        </p:cTn>
                                        <p:tgtEl>
                                          <p:spTgt spid="2160"/>
                                        </p:tgtEl>
                                        <p:attrNameLst>
                                          <p:attrName>style.visibility</p:attrName>
                                        </p:attrNameLst>
                                      </p:cBhvr>
                                      <p:to>
                                        <p:strVal val="hidden"/>
                                      </p:to>
                                    </p:set>
                                  </p:childTnLst>
                                </p:cTn>
                              </p:par>
                              <p:par>
                                <p:cTn id="37" presetID="1" presetClass="exit" fill="hold" nodeType="withEffect">
                                  <p:stCondLst>
                                    <p:cond delay="0"/>
                                  </p:stCondLst>
                                  <p:childTnLst>
                                    <p:set>
                                      <p:cBhvr>
                                        <p:cTn id="38" dur="1" fill="hold">
                                          <p:stCondLst>
                                            <p:cond delay="0"/>
                                          </p:stCondLst>
                                        </p:cTn>
                                        <p:tgtEl>
                                          <p:spTgt spid="2157"/>
                                        </p:tgtEl>
                                        <p:attrNameLst>
                                          <p:attrName>style.visibility</p:attrName>
                                        </p:attrNameLst>
                                      </p:cBhvr>
                                      <p:to>
                                        <p:strVal val="hidden"/>
                                      </p:to>
                                    </p:set>
                                  </p:childTnLst>
                                </p:cTn>
                              </p:par>
                              <p:par>
                                <p:cTn id="39" presetID="1" presetClass="entr" fill="hold" nodeType="withEffect">
                                  <p:stCondLst>
                                    <p:cond delay="0"/>
                                  </p:stCondLst>
                                  <p:childTnLst>
                                    <p:set>
                                      <p:cBhvr>
                                        <p:cTn id="40" dur="1" fill="hold">
                                          <p:stCondLst>
                                            <p:cond delay="0"/>
                                          </p:stCondLst>
                                        </p:cTn>
                                        <p:tgtEl>
                                          <p:spTgt spid="21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161"/>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1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1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162"/>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1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216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166"/>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1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fill="hold" nodeType="clickEffect">
                                  <p:stCondLst>
                                    <p:cond delay="0"/>
                                  </p:stCondLst>
                                  <p:childTnLst>
                                    <p:set>
                                      <p:cBhvr>
                                        <p:cTn id="64" dur="1" fill="hold">
                                          <p:stCondLst>
                                            <p:cond delay="0"/>
                                          </p:stCondLst>
                                        </p:cTn>
                                        <p:tgtEl>
                                          <p:spTgt spid="2169"/>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170"/>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21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fill="hold" nodeType="clickEffect">
                                  <p:stCondLst>
                                    <p:cond delay="0"/>
                                  </p:stCondLst>
                                  <p:childTnLst>
                                    <p:set>
                                      <p:cBhvr>
                                        <p:cTn id="72" dur="1" fill="hold">
                                          <p:stCondLst>
                                            <p:cond delay="0"/>
                                          </p:stCondLst>
                                        </p:cTn>
                                        <p:tgtEl>
                                          <p:spTgt spid="21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21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fill="hold" nodeType="clickEffect">
                                  <p:stCondLst>
                                    <p:cond delay="0"/>
                                  </p:stCondLst>
                                  <p:childTnLst>
                                    <p:set>
                                      <p:cBhvr>
                                        <p:cTn id="80" dur="1" fill="hold">
                                          <p:stCondLst>
                                            <p:cond delay="0"/>
                                          </p:stCondLst>
                                        </p:cTn>
                                        <p:tgtEl>
                                          <p:spTgt spid="21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fill="hold" nodeType="clickEffect">
                                  <p:stCondLst>
                                    <p:cond delay="0"/>
                                  </p:stCondLst>
                                  <p:childTnLst>
                                    <p:set>
                                      <p:cBhvr>
                                        <p:cTn id="84" dur="1" fill="hold">
                                          <p:stCondLst>
                                            <p:cond delay="0"/>
                                          </p:stCondLst>
                                        </p:cTn>
                                        <p:tgtEl>
                                          <p:spTgt spid="2174"/>
                                        </p:tgtEl>
                                        <p:attrNameLst>
                                          <p:attrName>style.visibility</p:attrName>
                                        </p:attrNameLst>
                                      </p:cBhvr>
                                      <p:to>
                                        <p:strVal val="visible"/>
                                      </p:to>
                                    </p:set>
                                  </p:childTnLst>
                                </p:cTn>
                              </p:par>
                              <p:par>
                                <p:cTn id="85" presetID="10" presetClass="entr" fill="hold" nodeType="withEffect">
                                  <p:stCondLst>
                                    <p:cond delay="900"/>
                                  </p:stCondLst>
                                  <p:childTnLst>
                                    <p:set>
                                      <p:cBhvr>
                                        <p:cTn id="86" dur="1" fill="hold">
                                          <p:stCondLst>
                                            <p:cond delay="0"/>
                                          </p:stCondLst>
                                        </p:cTn>
                                        <p:tgtEl>
                                          <p:spTgt spid="2173"/>
                                        </p:tgtEl>
                                        <p:attrNameLst>
                                          <p:attrName>style.visibility</p:attrName>
                                        </p:attrNameLst>
                                      </p:cBhvr>
                                      <p:to>
                                        <p:strVal val="visible"/>
                                      </p:to>
                                    </p:set>
                                    <p:animEffect transition="in" filter="fade">
                                      <p:cBhvr additive="repl">
                                        <p:cTn id="87" dur="500"/>
                                        <p:tgtEl>
                                          <p:spTgt spid="2173"/>
                                        </p:tgtEl>
                                      </p:cBhvr>
                                    </p:animEffect>
                                  </p:childTnLst>
                                </p:cTn>
                              </p:par>
                              <p:par>
                                <p:cTn id="88" presetID="10" presetClass="entr" fill="hold" nodeType="withEffect">
                                  <p:stCondLst>
                                    <p:cond delay="200"/>
                                  </p:stCondLst>
                                  <p:childTnLst>
                                    <p:set>
                                      <p:cBhvr>
                                        <p:cTn id="89" dur="1" fill="hold">
                                          <p:stCondLst>
                                            <p:cond delay="0"/>
                                          </p:stCondLst>
                                        </p:cTn>
                                        <p:tgtEl>
                                          <p:spTgt spid="2175"/>
                                        </p:tgtEl>
                                        <p:attrNameLst>
                                          <p:attrName>style.visibility</p:attrName>
                                        </p:attrNameLst>
                                      </p:cBhvr>
                                      <p:to>
                                        <p:strVal val="visible"/>
                                      </p:to>
                                    </p:set>
                                    <p:animEffect transition="in" filter="fade">
                                      <p:cBhvr additive="repl">
                                        <p:cTn id="90" dur="500"/>
                                        <p:tgtEl>
                                          <p:spTgt spid="2175"/>
                                        </p:tgtEl>
                                      </p:cBhvr>
                                    </p:animEffect>
                                  </p:childTnLst>
                                </p:cTn>
                              </p:par>
                              <p:par>
                                <p:cTn id="91" presetID="10" presetClass="entr" fill="hold" nodeType="withEffect">
                                  <p:stCondLst>
                                    <p:cond delay="200"/>
                                  </p:stCondLst>
                                  <p:childTnLst>
                                    <p:set>
                                      <p:cBhvr>
                                        <p:cTn id="92" dur="1" fill="hold">
                                          <p:stCondLst>
                                            <p:cond delay="0"/>
                                          </p:stCondLst>
                                        </p:cTn>
                                        <p:tgtEl>
                                          <p:spTgt spid="2176"/>
                                        </p:tgtEl>
                                        <p:attrNameLst>
                                          <p:attrName>style.visibility</p:attrName>
                                        </p:attrNameLst>
                                      </p:cBhvr>
                                      <p:to>
                                        <p:strVal val="visible"/>
                                      </p:to>
                                    </p:set>
                                    <p:animEffect transition="in" filter="fade">
                                      <p:cBhvr additive="repl">
                                        <p:cTn id="93" dur="500"/>
                                        <p:tgtEl>
                                          <p:spTgt spid="2176"/>
                                        </p:tgtEl>
                                      </p:cBhvr>
                                    </p:animEffect>
                                  </p:childTnLst>
                                </p:cTn>
                              </p:par>
                              <p:par>
                                <p:cTn id="94" presetID="10" presetClass="entr" fill="hold" nodeType="withEffect">
                                  <p:stCondLst>
                                    <p:cond delay="200"/>
                                  </p:stCondLst>
                                  <p:childTnLst>
                                    <p:set>
                                      <p:cBhvr>
                                        <p:cTn id="95" dur="1" fill="hold">
                                          <p:stCondLst>
                                            <p:cond delay="0"/>
                                          </p:stCondLst>
                                        </p:cTn>
                                        <p:tgtEl>
                                          <p:spTgt spid="2177"/>
                                        </p:tgtEl>
                                        <p:attrNameLst>
                                          <p:attrName>style.visibility</p:attrName>
                                        </p:attrNameLst>
                                      </p:cBhvr>
                                      <p:to>
                                        <p:strVal val="visible"/>
                                      </p:to>
                                    </p:set>
                                    <p:animEffect transition="in" filter="fade">
                                      <p:cBhvr additive="repl">
                                        <p:cTn id="96" dur="500"/>
                                        <p:tgtEl>
                                          <p:spTgt spid="2177"/>
                                        </p:tgtEl>
                                      </p:cBhvr>
                                    </p:animEffect>
                                  </p:childTnLst>
                                </p:cTn>
                              </p:par>
                              <p:par>
                                <p:cTn id="97" presetID="10" presetClass="entr" fill="hold" nodeType="withEffect">
                                  <p:stCondLst>
                                    <p:cond delay="200"/>
                                  </p:stCondLst>
                                  <p:childTnLst>
                                    <p:set>
                                      <p:cBhvr>
                                        <p:cTn id="98" dur="1" fill="hold">
                                          <p:stCondLst>
                                            <p:cond delay="0"/>
                                          </p:stCondLst>
                                        </p:cTn>
                                        <p:tgtEl>
                                          <p:spTgt spid="2178"/>
                                        </p:tgtEl>
                                        <p:attrNameLst>
                                          <p:attrName>style.visibility</p:attrName>
                                        </p:attrNameLst>
                                      </p:cBhvr>
                                      <p:to>
                                        <p:strVal val="visible"/>
                                      </p:to>
                                    </p:set>
                                    <p:animEffect transition="in" filter="fade">
                                      <p:cBhvr additive="repl">
                                        <p:cTn id="99" dur="500"/>
                                        <p:tgtEl>
                                          <p:spTgt spid="217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nodeType="clickEffect">
                                  <p:stCondLst>
                                    <p:cond delay="200"/>
                                  </p:stCondLst>
                                  <p:childTnLst>
                                    <p:set>
                                      <p:cBhvr>
                                        <p:cTn id="103" dur="1" fill="hold">
                                          <p:stCondLst>
                                            <p:cond delay="0"/>
                                          </p:stCondLst>
                                        </p:cTn>
                                        <p:tgtEl>
                                          <p:spTgt spid="2180"/>
                                        </p:tgtEl>
                                        <p:attrNameLst>
                                          <p:attrName>style.visibility</p:attrName>
                                        </p:attrNameLst>
                                      </p:cBhvr>
                                      <p:to>
                                        <p:strVal val="visible"/>
                                      </p:to>
                                    </p:set>
                                    <p:animEffect transition="in" filter="fade">
                                      <p:cBhvr additive="repl">
                                        <p:cTn id="104" dur="500"/>
                                        <p:tgtEl>
                                          <p:spTgt spid="2180"/>
                                        </p:tgtEl>
                                      </p:cBhvr>
                                    </p:animEffect>
                                  </p:childTnLst>
                                </p:cTn>
                              </p:par>
                              <p:par>
                                <p:cTn id="105" presetID="10" presetClass="entr" fill="hold" nodeType="withEffect">
                                  <p:stCondLst>
                                    <p:cond delay="200"/>
                                  </p:stCondLst>
                                  <p:childTnLst>
                                    <p:set>
                                      <p:cBhvr>
                                        <p:cTn id="106" dur="1" fill="hold">
                                          <p:stCondLst>
                                            <p:cond delay="0"/>
                                          </p:stCondLst>
                                        </p:cTn>
                                        <p:tgtEl>
                                          <p:spTgt spid="2181"/>
                                        </p:tgtEl>
                                        <p:attrNameLst>
                                          <p:attrName>style.visibility</p:attrName>
                                        </p:attrNameLst>
                                      </p:cBhvr>
                                      <p:to>
                                        <p:strVal val="visible"/>
                                      </p:to>
                                    </p:set>
                                    <p:animEffect transition="in" filter="fade">
                                      <p:cBhvr additive="repl">
                                        <p:cTn id="107" dur="500"/>
                                        <p:tgtEl>
                                          <p:spTgt spid="2181"/>
                                        </p:tgtEl>
                                      </p:cBhvr>
                                    </p:animEffect>
                                  </p:childTnLst>
                                </p:cTn>
                              </p:par>
                              <p:par>
                                <p:cTn id="108" presetID="10" presetClass="entr" fill="hold" nodeType="withEffect">
                                  <p:stCondLst>
                                    <p:cond delay="200"/>
                                  </p:stCondLst>
                                  <p:childTnLst>
                                    <p:set>
                                      <p:cBhvr>
                                        <p:cTn id="109" dur="1" fill="hold">
                                          <p:stCondLst>
                                            <p:cond delay="0"/>
                                          </p:stCondLst>
                                        </p:cTn>
                                        <p:tgtEl>
                                          <p:spTgt spid="2182"/>
                                        </p:tgtEl>
                                        <p:attrNameLst>
                                          <p:attrName>style.visibility</p:attrName>
                                        </p:attrNameLst>
                                      </p:cBhvr>
                                      <p:to>
                                        <p:strVal val="visible"/>
                                      </p:to>
                                    </p:set>
                                    <p:animEffect transition="in" filter="fade">
                                      <p:cBhvr additive="repl">
                                        <p:cTn id="110" dur="500"/>
                                        <p:tgtEl>
                                          <p:spTgt spid="2182"/>
                                        </p:tgtEl>
                                      </p:cBhvr>
                                    </p:animEffect>
                                  </p:childTnLst>
                                </p:cTn>
                              </p:par>
                              <p:par>
                                <p:cTn id="111" presetID="10" presetClass="entr" fill="hold" nodeType="withEffect">
                                  <p:stCondLst>
                                    <p:cond delay="200"/>
                                  </p:stCondLst>
                                  <p:childTnLst>
                                    <p:set>
                                      <p:cBhvr>
                                        <p:cTn id="112" dur="1" fill="hold">
                                          <p:stCondLst>
                                            <p:cond delay="0"/>
                                          </p:stCondLst>
                                        </p:cTn>
                                        <p:tgtEl>
                                          <p:spTgt spid="2183"/>
                                        </p:tgtEl>
                                        <p:attrNameLst>
                                          <p:attrName>style.visibility</p:attrName>
                                        </p:attrNameLst>
                                      </p:cBhvr>
                                      <p:to>
                                        <p:strVal val="visible"/>
                                      </p:to>
                                    </p:set>
                                    <p:animEffect transition="in" filter="fade">
                                      <p:cBhvr additive="repl">
                                        <p:cTn id="113" dur="500"/>
                                        <p:tgtEl>
                                          <p:spTgt spid="2183"/>
                                        </p:tgtEl>
                                      </p:cBhvr>
                                    </p:animEffect>
                                  </p:childTnLst>
                                </p:cTn>
                              </p:par>
                              <p:par>
                                <p:cTn id="114" presetID="10" presetClass="entr" fill="hold" nodeType="withEffect">
                                  <p:stCondLst>
                                    <p:cond delay="900"/>
                                  </p:stCondLst>
                                  <p:childTnLst>
                                    <p:set>
                                      <p:cBhvr>
                                        <p:cTn id="115" dur="1" fill="hold">
                                          <p:stCondLst>
                                            <p:cond delay="0"/>
                                          </p:stCondLst>
                                        </p:cTn>
                                        <p:tgtEl>
                                          <p:spTgt spid="2179"/>
                                        </p:tgtEl>
                                        <p:attrNameLst>
                                          <p:attrName>style.visibility</p:attrName>
                                        </p:attrNameLst>
                                      </p:cBhvr>
                                      <p:to>
                                        <p:strVal val="visible"/>
                                      </p:to>
                                    </p:set>
                                    <p:animEffect transition="in" filter="fade">
                                      <p:cBhvr additive="repl">
                                        <p:cTn id="116" dur="500"/>
                                        <p:tgtEl>
                                          <p:spTgt spid="2179"/>
                                        </p:tgtEl>
                                      </p:cBhvr>
                                    </p:animEffect>
                                  </p:childTnLst>
                                </p:cTn>
                              </p:par>
                              <p:par>
                                <p:cTn id="117" presetID="1" presetClass="entr" fill="hold" nodeType="withEffect">
                                  <p:stCondLst>
                                    <p:cond delay="0"/>
                                  </p:stCondLst>
                                  <p:childTnLst>
                                    <p:set>
                                      <p:cBhvr>
                                        <p:cTn id="118" dur="1" fill="hold">
                                          <p:stCondLst>
                                            <p:cond delay="0"/>
                                          </p:stCondLst>
                                        </p:cTn>
                                        <p:tgtEl>
                                          <p:spTgt spid="2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vector operations</a:t>
            </a:r>
            <a:endParaRPr lang="en-US" sz="4400" b="0" strike="noStrike" spc="-1">
              <a:latin typeface="Arial"/>
            </a:endParaRPr>
          </a:p>
        </p:txBody>
      </p:sp>
      <p:sp>
        <p:nvSpPr>
          <p:cNvPr id="2185" name="CustomShape 2"/>
          <p:cNvSpPr/>
          <p:nvPr/>
        </p:nvSpPr>
        <p:spPr>
          <a:xfrm>
            <a:off x="107640" y="1196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convert a scalar loop into a vector loop using the following steps: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the width of your vector instruction set and your problem, choose the number of values you can pack into a vector register (the width):  </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E.g. for a 128 bit wide SSE instruction set and float data (32 bit), you can pack four values (128 bits =4*32 bits) into a vector register</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Unroll the loop to match your width (in our example, 4)</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Set up the loop preamble and postscript. For example, if the number of loop iterations doesn’t evenly divide the width, you’ll need to cover the extra iterations in a loop postscript or pad your vectors in a preamble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Replace instructions in the body of the loop with their vector instruction counter parts</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instructions example</a:t>
            </a:r>
            <a:endParaRPr lang="en-US" sz="4400" b="0" strike="noStrike" spc="-1">
              <a:latin typeface="Arial"/>
            </a:endParaRPr>
          </a:p>
        </p:txBody>
      </p:sp>
      <p:sp>
        <p:nvSpPr>
          <p:cNvPr id="2187" name="CustomShape 2"/>
          <p:cNvSpPr/>
          <p:nvPr/>
        </p:nvSpPr>
        <p:spPr>
          <a:xfrm>
            <a:off x="179640" y="908640"/>
            <a:ext cx="8784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Scalar loop:</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for</a:t>
            </a:r>
            <a:r>
              <a:rPr lang="en-US" sz="2800" b="1" strike="noStrike" spc="-1">
                <a:solidFill>
                  <a:srgbClr val="000000"/>
                </a:solidFill>
                <a:latin typeface="Courier New Bold"/>
              </a:rPr>
              <a:t> (i = 0; i &lt; 34; i++) x[i] = y[i] * y[i];</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Width for a 128-bit SSE is 128/32=4</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Unroll the loop, then add postscript and premable as needed:</a:t>
            </a:r>
            <a:endParaRPr lang="en-US" sz="3200" b="0" strike="noStrike" spc="-1">
              <a:latin typeface="Arial"/>
            </a:endParaRPr>
          </a:p>
          <a:p>
            <a:pPr marL="457200">
              <a:lnSpc>
                <a:spcPct val="100000"/>
              </a:lnSpc>
              <a:spcBef>
                <a:spcPts val="459"/>
              </a:spcBef>
            </a:pPr>
            <a:r>
              <a:rPr lang="en-US" sz="2300" b="1" strike="noStrike" spc="-1">
                <a:solidFill>
                  <a:srgbClr val="000000"/>
                </a:solidFill>
                <a:latin typeface="Courier New Bold"/>
              </a:rPr>
              <a:t>NLP = 34+2; x[34]=x[35]=y[34]=y[35]=0.0f // preamble to zero pad</a:t>
            </a:r>
            <a:endParaRPr lang="en-US" sz="2300" b="0" strike="noStrike" spc="-1">
              <a:latin typeface="Arial"/>
            </a:endParaRPr>
          </a:p>
          <a:p>
            <a:pPr marL="457200">
              <a:lnSpc>
                <a:spcPct val="100000"/>
              </a:lnSpc>
              <a:spcBef>
                <a:spcPts val="459"/>
              </a:spcBef>
            </a:pPr>
            <a:r>
              <a:rPr lang="en-US" sz="2300" b="1" strike="noStrike" spc="-1">
                <a:solidFill>
                  <a:srgbClr val="4F81BD"/>
                </a:solidFill>
                <a:latin typeface="Courier New Bold"/>
              </a:rPr>
              <a:t>for</a:t>
            </a:r>
            <a:r>
              <a:rPr lang="en-US" sz="2300" b="1" strike="noStrike" spc="-1">
                <a:solidFill>
                  <a:srgbClr val="000000"/>
                </a:solidFill>
                <a:latin typeface="Courier New Bold"/>
              </a:rPr>
              <a:t> (i = 0; i &lt; NLP; i = i + 4) {</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 = y[i] * y[i];  x[i+1] = y[i+1] * y[i*1];</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x[i+2] = y[i+2] * y[i*2];  x[i+3] = y[i+3] * y[i*3];</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a:t>
            </a: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Replace unrolled loop with associated vector instructions: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float4 </a:t>
            </a:r>
            <a:r>
              <a:rPr lang="en-US" sz="2600" b="1" strike="noStrike" spc="-1">
                <a:solidFill>
                  <a:srgbClr val="000000"/>
                </a:solidFill>
                <a:latin typeface="Courier New Bold"/>
              </a:rPr>
              <a:t>x4[DIM], y4[DIM];</a:t>
            </a:r>
            <a:endParaRPr lang="en-US" sz="2600" b="0" strike="noStrike" spc="-1">
              <a:latin typeface="Arial"/>
            </a:endParaRPr>
          </a:p>
          <a:p>
            <a:pPr>
              <a:lnSpc>
                <a:spcPct val="100000"/>
              </a:lnSpc>
              <a:spcBef>
                <a:spcPts val="459"/>
              </a:spcBef>
            </a:pPr>
            <a:r>
              <a:rPr lang="en-US" sz="2300" b="1" strike="noStrike" spc="-1">
                <a:solidFill>
                  <a:srgbClr val="000000"/>
                </a:solidFill>
                <a:latin typeface="Courier New Bold"/>
              </a:rPr>
              <a:t>// DIM set to hold 34 values extended to multiple of 4 (36)</a:t>
            </a:r>
            <a:endParaRPr lang="en-US" sz="2300" b="0" strike="noStrike" spc="-1">
              <a:latin typeface="Arial"/>
            </a:endParaRPr>
          </a:p>
          <a:p>
            <a:pPr>
              <a:lnSpc>
                <a:spcPct val="100000"/>
              </a:lnSpc>
              <a:spcBef>
                <a:spcPts val="519"/>
              </a:spcBef>
            </a:pPr>
            <a:r>
              <a:rPr lang="en-US" sz="2600" b="1" strike="noStrike" spc="-1">
                <a:solidFill>
                  <a:srgbClr val="9BBB59"/>
                </a:solidFill>
                <a:latin typeface="Courier New Bold"/>
              </a:rPr>
              <a:t>float4</a:t>
            </a:r>
            <a:r>
              <a:rPr lang="en-US" sz="2600" b="1" strike="noStrike" spc="-1">
                <a:solidFill>
                  <a:srgbClr val="000000"/>
                </a:solidFill>
                <a:latin typeface="Courier New Bold"/>
              </a:rPr>
              <a:t> zero = {0.0f, 0.0f, 0.0f, 0.0f};</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NLP = 34 % 4 + 1; // 9 values (as 34 isn’t a multiple of 4)</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x4[NLP-1] = 0.0f; y4[NLP-1] = 0.0f; // zero pad arrays</a:t>
            </a:r>
            <a:endParaRPr lang="en-US" sz="2600" b="0" strike="noStrike" spc="-1">
              <a:latin typeface="Arial"/>
            </a:endParaRPr>
          </a:p>
          <a:p>
            <a:pPr>
              <a:lnSpc>
                <a:spcPct val="100000"/>
              </a:lnSpc>
              <a:spcBef>
                <a:spcPts val="519"/>
              </a:spcBef>
            </a:pPr>
            <a:endParaRPr lang="en-US" sz="2600" b="0" strike="noStrike" spc="-1">
              <a:latin typeface="Arial"/>
            </a:endParaRPr>
          </a:p>
          <a:p>
            <a:pPr>
              <a:lnSpc>
                <a:spcPct val="100000"/>
              </a:lnSpc>
              <a:spcBef>
                <a:spcPts val="519"/>
              </a:spcBef>
            </a:pPr>
            <a:r>
              <a:rPr lang="en-US" sz="2600" b="1" strike="noStrike" spc="-1">
                <a:solidFill>
                  <a:srgbClr val="C0504D"/>
                </a:solidFill>
                <a:latin typeface="Courier New Bold"/>
              </a:rPr>
              <a:t>for</a:t>
            </a:r>
            <a:r>
              <a:rPr lang="en-US" sz="2600" b="1" strike="noStrike" spc="-1">
                <a:solidFill>
                  <a:srgbClr val="000000"/>
                </a:solidFill>
                <a:latin typeface="Courier New Bold"/>
              </a:rPr>
              <a:t> (i = 0; i &lt; NLP; i++)</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x4[i] = y4[i] * y4[i]; // actual vector operations</a:t>
            </a:r>
            <a:endParaRPr lang="en-US" sz="2600" b="0" strike="noStrike" spc="-1">
              <a:latin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A: The vectorized Pi program</a:t>
            </a:r>
            <a:endParaRPr lang="en-US" sz="3600" b="0" strike="noStrike" spc="-1" dirty="0">
              <a:latin typeface="Arial"/>
            </a:endParaRPr>
          </a:p>
        </p:txBody>
      </p:sp>
      <p:sp>
        <p:nvSpPr>
          <p:cNvPr id="2189" name="CustomShape 2"/>
          <p:cNvSpPr/>
          <p:nvPr/>
        </p:nvSpPr>
        <p:spPr>
          <a:xfrm>
            <a:off x="179640" y="1199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understand the vector instructions in the kernel programming language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Start with your best Pi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Unroll the loops 4 times.  Verify that the program still works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Use vector instructions in the body of the loop </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Output result plus an estimate of the error in the result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Report the runtime and compare vectorized and scalar versions  of the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You could try running this on the CPU as well as the GPU…</a:t>
            </a:r>
            <a:endParaRPr lang="en-US" sz="2800" b="0" strike="noStrike" spc="-1" dirty="0">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err="1">
                <a:solidFill>
                  <a:srgbClr val="000000"/>
                </a:solidFill>
                <a:latin typeface="Trebuchet MS"/>
              </a:rPr>
              <a:t>Khronos</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组织内的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开发团队</a:t>
            </a:r>
            <a:endParaRPr lang="en-US" sz="4400" b="0" strike="noStrike" spc="-1" dirty="0">
              <a:latin typeface="Arial"/>
            </a:endParaRPr>
          </a:p>
        </p:txBody>
      </p:sp>
      <p:sp>
        <p:nvSpPr>
          <p:cNvPr id="542" name="CustomShape 2"/>
          <p:cNvSpPr/>
          <p:nvPr/>
        </p:nvSpPr>
        <p:spPr>
          <a:xfrm>
            <a:off x="251640" y="1196640"/>
            <a:ext cx="8568360" cy="261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多种厂商参与</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处理器厂商，系统设备制造商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中间件制造商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应用开发者。</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由于这些参与者的市场覆盖范围和影响力巨大，</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一发布就成了一个重要的标准。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543" name="Picture 32"/>
          <p:cNvPicPr/>
          <p:nvPr/>
        </p:nvPicPr>
        <p:blipFill>
          <a:blip r:embed="rId2"/>
          <a:stretch/>
        </p:blipFill>
        <p:spPr>
          <a:xfrm>
            <a:off x="3933720" y="5613480"/>
            <a:ext cx="847080" cy="578880"/>
          </a:xfrm>
          <a:prstGeom prst="rect">
            <a:avLst/>
          </a:prstGeom>
          <a:ln w="9360">
            <a:noFill/>
          </a:ln>
        </p:spPr>
      </p:pic>
      <p:pic>
        <p:nvPicPr>
          <p:cNvPr id="544" name="Picture 33"/>
          <p:cNvPicPr/>
          <p:nvPr/>
        </p:nvPicPr>
        <p:blipFill>
          <a:blip r:embed="rId3"/>
          <a:stretch/>
        </p:blipFill>
        <p:spPr>
          <a:xfrm>
            <a:off x="320760" y="5024520"/>
            <a:ext cx="797760" cy="426240"/>
          </a:xfrm>
          <a:prstGeom prst="rect">
            <a:avLst/>
          </a:prstGeom>
          <a:ln w="9360">
            <a:noFill/>
          </a:ln>
        </p:spPr>
      </p:pic>
      <p:pic>
        <p:nvPicPr>
          <p:cNvPr id="545" name="Picture 34"/>
          <p:cNvPicPr/>
          <p:nvPr/>
        </p:nvPicPr>
        <p:blipFill>
          <a:blip r:embed="rId4"/>
          <a:stretch/>
        </p:blipFill>
        <p:spPr>
          <a:xfrm>
            <a:off x="5829480" y="3935160"/>
            <a:ext cx="853200" cy="212040"/>
          </a:xfrm>
          <a:prstGeom prst="rect">
            <a:avLst/>
          </a:prstGeom>
          <a:ln w="9360">
            <a:noFill/>
          </a:ln>
        </p:spPr>
      </p:pic>
      <p:pic>
        <p:nvPicPr>
          <p:cNvPr id="546" name="Picture 35"/>
          <p:cNvPicPr/>
          <p:nvPr/>
        </p:nvPicPr>
        <p:blipFill>
          <a:blip r:embed="rId5"/>
          <a:stretch/>
        </p:blipFill>
        <p:spPr>
          <a:xfrm>
            <a:off x="6432480" y="5721120"/>
            <a:ext cx="1232640" cy="361080"/>
          </a:xfrm>
          <a:prstGeom prst="rect">
            <a:avLst/>
          </a:prstGeom>
          <a:ln w="9360">
            <a:noFill/>
          </a:ln>
        </p:spPr>
      </p:pic>
      <p:pic>
        <p:nvPicPr>
          <p:cNvPr id="547" name="Picture 36"/>
          <p:cNvPicPr/>
          <p:nvPr/>
        </p:nvPicPr>
        <p:blipFill>
          <a:blip r:embed="rId6"/>
          <a:stretch/>
        </p:blipFill>
        <p:spPr>
          <a:xfrm>
            <a:off x="1682640" y="4487760"/>
            <a:ext cx="1499400" cy="297720"/>
          </a:xfrm>
          <a:prstGeom prst="rect">
            <a:avLst/>
          </a:prstGeom>
          <a:ln w="9360">
            <a:noFill/>
          </a:ln>
        </p:spPr>
      </p:pic>
      <p:pic>
        <p:nvPicPr>
          <p:cNvPr id="548" name="Picture 37"/>
          <p:cNvPicPr/>
          <p:nvPr/>
        </p:nvPicPr>
        <p:blipFill>
          <a:blip r:embed="rId7"/>
          <a:stretch/>
        </p:blipFill>
        <p:spPr>
          <a:xfrm>
            <a:off x="6694560" y="4898880"/>
            <a:ext cx="1044000" cy="677160"/>
          </a:xfrm>
          <a:prstGeom prst="rect">
            <a:avLst/>
          </a:prstGeom>
          <a:ln w="9360">
            <a:noFill/>
          </a:ln>
        </p:spPr>
      </p:pic>
      <p:pic>
        <p:nvPicPr>
          <p:cNvPr id="549" name="Picture 38"/>
          <p:cNvPicPr/>
          <p:nvPr/>
        </p:nvPicPr>
        <p:blipFill>
          <a:blip r:embed="rId8"/>
          <a:stretch/>
        </p:blipFill>
        <p:spPr>
          <a:xfrm>
            <a:off x="320760" y="4486320"/>
            <a:ext cx="1151640" cy="299160"/>
          </a:xfrm>
          <a:prstGeom prst="rect">
            <a:avLst/>
          </a:prstGeom>
          <a:ln w="9360">
            <a:noFill/>
          </a:ln>
        </p:spPr>
      </p:pic>
      <p:pic>
        <p:nvPicPr>
          <p:cNvPr id="550" name="Picture 39"/>
          <p:cNvPicPr/>
          <p:nvPr/>
        </p:nvPicPr>
        <p:blipFill>
          <a:blip r:embed="rId9"/>
          <a:stretch/>
        </p:blipFill>
        <p:spPr>
          <a:xfrm>
            <a:off x="6654960" y="4459320"/>
            <a:ext cx="1018440" cy="356400"/>
          </a:xfrm>
          <a:prstGeom prst="rect">
            <a:avLst/>
          </a:prstGeom>
          <a:ln w="9360">
            <a:noFill/>
          </a:ln>
        </p:spPr>
      </p:pic>
      <p:pic>
        <p:nvPicPr>
          <p:cNvPr id="551" name="Picture 40"/>
          <p:cNvPicPr/>
          <p:nvPr/>
        </p:nvPicPr>
        <p:blipFill>
          <a:blip r:embed="rId10"/>
          <a:srcRect t="15419"/>
          <a:stretch/>
        </p:blipFill>
        <p:spPr>
          <a:xfrm>
            <a:off x="3895560" y="3867120"/>
            <a:ext cx="1523160" cy="348480"/>
          </a:xfrm>
          <a:prstGeom prst="rect">
            <a:avLst/>
          </a:prstGeom>
          <a:ln w="9360">
            <a:noFill/>
          </a:ln>
        </p:spPr>
      </p:pic>
      <p:pic>
        <p:nvPicPr>
          <p:cNvPr id="552" name="Picture 41"/>
          <p:cNvPicPr/>
          <p:nvPr/>
        </p:nvPicPr>
        <p:blipFill>
          <a:blip r:embed="rId11"/>
          <a:srcRect t="38514" b="42263"/>
          <a:stretch/>
        </p:blipFill>
        <p:spPr>
          <a:xfrm>
            <a:off x="5294160" y="5137200"/>
            <a:ext cx="1250280" cy="200880"/>
          </a:xfrm>
          <a:prstGeom prst="rect">
            <a:avLst/>
          </a:prstGeom>
          <a:ln w="9360">
            <a:noFill/>
          </a:ln>
        </p:spPr>
      </p:pic>
      <p:pic>
        <p:nvPicPr>
          <p:cNvPr id="553" name="Picture 42"/>
          <p:cNvPicPr/>
          <p:nvPr/>
        </p:nvPicPr>
        <p:blipFill>
          <a:blip r:embed="rId12"/>
          <a:srcRect l="3779" t="7647" r="5573" b="7647"/>
          <a:stretch/>
        </p:blipFill>
        <p:spPr>
          <a:xfrm>
            <a:off x="3449520" y="4998960"/>
            <a:ext cx="856440" cy="475560"/>
          </a:xfrm>
          <a:prstGeom prst="rect">
            <a:avLst/>
          </a:prstGeom>
          <a:ln w="9360">
            <a:noFill/>
          </a:ln>
        </p:spPr>
      </p:pic>
      <p:pic>
        <p:nvPicPr>
          <p:cNvPr id="554" name="Picture 43"/>
          <p:cNvPicPr/>
          <p:nvPr/>
        </p:nvPicPr>
        <p:blipFill>
          <a:blip r:embed="rId13"/>
          <a:stretch/>
        </p:blipFill>
        <p:spPr>
          <a:xfrm>
            <a:off x="3392640" y="4419360"/>
            <a:ext cx="1393200" cy="432720"/>
          </a:xfrm>
          <a:prstGeom prst="rect">
            <a:avLst/>
          </a:prstGeom>
          <a:ln w="9360">
            <a:noFill/>
          </a:ln>
        </p:spPr>
      </p:pic>
      <p:pic>
        <p:nvPicPr>
          <p:cNvPr id="555" name="Picture 44"/>
          <p:cNvPicPr/>
          <p:nvPr/>
        </p:nvPicPr>
        <p:blipFill>
          <a:blip r:embed="rId14"/>
          <a:stretch/>
        </p:blipFill>
        <p:spPr>
          <a:xfrm>
            <a:off x="1268280" y="4925880"/>
            <a:ext cx="510480" cy="624600"/>
          </a:xfrm>
          <a:prstGeom prst="rect">
            <a:avLst/>
          </a:prstGeom>
          <a:ln w="9360">
            <a:noFill/>
          </a:ln>
        </p:spPr>
      </p:pic>
      <p:pic>
        <p:nvPicPr>
          <p:cNvPr id="556" name="Picture 45"/>
          <p:cNvPicPr/>
          <p:nvPr/>
        </p:nvPicPr>
        <p:blipFill>
          <a:blip r:embed="rId15"/>
          <a:stretch/>
        </p:blipFill>
        <p:spPr>
          <a:xfrm>
            <a:off x="7889760" y="5068800"/>
            <a:ext cx="948600" cy="337320"/>
          </a:xfrm>
          <a:prstGeom prst="rect">
            <a:avLst/>
          </a:prstGeom>
          <a:ln w="9360">
            <a:noFill/>
          </a:ln>
        </p:spPr>
      </p:pic>
      <p:pic>
        <p:nvPicPr>
          <p:cNvPr id="557" name="Picture 46"/>
          <p:cNvPicPr/>
          <p:nvPr/>
        </p:nvPicPr>
        <p:blipFill>
          <a:blip r:embed="rId16"/>
          <a:stretch/>
        </p:blipFill>
        <p:spPr>
          <a:xfrm>
            <a:off x="320760" y="5656320"/>
            <a:ext cx="1713960" cy="285120"/>
          </a:xfrm>
          <a:prstGeom prst="rect">
            <a:avLst/>
          </a:prstGeom>
          <a:ln w="9360">
            <a:noFill/>
          </a:ln>
        </p:spPr>
      </p:pic>
      <p:pic>
        <p:nvPicPr>
          <p:cNvPr id="558" name="Picture 47"/>
          <p:cNvPicPr/>
          <p:nvPr/>
        </p:nvPicPr>
        <p:blipFill>
          <a:blip r:embed="rId17"/>
          <a:srcRect l="6462" t="22426" r="4840" b="25149"/>
          <a:stretch/>
        </p:blipFill>
        <p:spPr>
          <a:xfrm>
            <a:off x="2324160" y="5713200"/>
            <a:ext cx="1318320" cy="380160"/>
          </a:xfrm>
          <a:prstGeom prst="rect">
            <a:avLst/>
          </a:prstGeom>
          <a:ln w="9360">
            <a:noFill/>
          </a:ln>
        </p:spPr>
      </p:pic>
      <p:pic>
        <p:nvPicPr>
          <p:cNvPr id="559" name="Picture 48"/>
          <p:cNvPicPr/>
          <p:nvPr/>
        </p:nvPicPr>
        <p:blipFill>
          <a:blip r:embed="rId18"/>
          <a:stretch/>
        </p:blipFill>
        <p:spPr>
          <a:xfrm>
            <a:off x="7954920" y="5597280"/>
            <a:ext cx="883440" cy="610560"/>
          </a:xfrm>
          <a:prstGeom prst="rect">
            <a:avLst/>
          </a:prstGeom>
          <a:ln w="9360">
            <a:noFill/>
          </a:ln>
        </p:spPr>
      </p:pic>
      <p:pic>
        <p:nvPicPr>
          <p:cNvPr id="560" name="Picture 49"/>
          <p:cNvPicPr/>
          <p:nvPr/>
        </p:nvPicPr>
        <p:blipFill>
          <a:blip r:embed="rId19"/>
          <a:stretch/>
        </p:blipFill>
        <p:spPr>
          <a:xfrm>
            <a:off x="320760" y="3890880"/>
            <a:ext cx="990000" cy="302400"/>
          </a:xfrm>
          <a:prstGeom prst="rect">
            <a:avLst/>
          </a:prstGeom>
          <a:ln w="9360">
            <a:noFill/>
          </a:ln>
        </p:spPr>
      </p:pic>
      <p:pic>
        <p:nvPicPr>
          <p:cNvPr id="561" name="Picture 50"/>
          <p:cNvPicPr/>
          <p:nvPr/>
        </p:nvPicPr>
        <p:blipFill>
          <a:blip r:embed="rId20"/>
          <a:srcRect l="12020"/>
          <a:stretch/>
        </p:blipFill>
        <p:spPr>
          <a:xfrm>
            <a:off x="8358120" y="3852720"/>
            <a:ext cx="480240" cy="377280"/>
          </a:xfrm>
          <a:prstGeom prst="rect">
            <a:avLst/>
          </a:prstGeom>
          <a:ln w="3240">
            <a:noFill/>
          </a:ln>
        </p:spPr>
      </p:pic>
      <p:pic>
        <p:nvPicPr>
          <p:cNvPr id="562" name="Picture 52"/>
          <p:cNvPicPr/>
          <p:nvPr/>
        </p:nvPicPr>
        <p:blipFill>
          <a:blip r:embed="rId21"/>
          <a:stretch/>
        </p:blipFill>
        <p:spPr>
          <a:xfrm>
            <a:off x="4457880" y="4949640"/>
            <a:ext cx="686520" cy="575640"/>
          </a:xfrm>
          <a:prstGeom prst="rect">
            <a:avLst/>
          </a:prstGeom>
          <a:ln w="3240">
            <a:noFill/>
          </a:ln>
        </p:spPr>
      </p:pic>
      <p:pic>
        <p:nvPicPr>
          <p:cNvPr id="563" name="Picture 53"/>
          <p:cNvPicPr/>
          <p:nvPr/>
        </p:nvPicPr>
        <p:blipFill>
          <a:blip r:embed="rId22"/>
          <a:stretch/>
        </p:blipFill>
        <p:spPr>
          <a:xfrm>
            <a:off x="1719360" y="3811320"/>
            <a:ext cx="1767600" cy="461160"/>
          </a:xfrm>
          <a:prstGeom prst="rect">
            <a:avLst/>
          </a:prstGeom>
          <a:ln w="9360">
            <a:noFill/>
          </a:ln>
        </p:spPr>
      </p:pic>
      <p:pic>
        <p:nvPicPr>
          <p:cNvPr id="564" name="Picture 54"/>
          <p:cNvPicPr/>
          <p:nvPr/>
        </p:nvPicPr>
        <p:blipFill>
          <a:blip r:embed="rId23"/>
          <a:srcRect t="20278" b="26210"/>
          <a:stretch/>
        </p:blipFill>
        <p:spPr>
          <a:xfrm>
            <a:off x="7091280" y="3851280"/>
            <a:ext cx="856440" cy="381960"/>
          </a:xfrm>
          <a:prstGeom prst="rect">
            <a:avLst/>
          </a:prstGeom>
          <a:ln w="9360">
            <a:noFill/>
          </a:ln>
        </p:spPr>
      </p:pic>
      <p:pic>
        <p:nvPicPr>
          <p:cNvPr id="565" name="Picture 55"/>
          <p:cNvPicPr/>
          <p:nvPr/>
        </p:nvPicPr>
        <p:blipFill>
          <a:blip r:embed="rId24"/>
          <a:stretch/>
        </p:blipFill>
        <p:spPr>
          <a:xfrm>
            <a:off x="5694480" y="4473360"/>
            <a:ext cx="750240" cy="326160"/>
          </a:xfrm>
          <a:prstGeom prst="rect">
            <a:avLst/>
          </a:prstGeom>
          <a:ln w="9360">
            <a:noFill/>
          </a:ln>
        </p:spPr>
      </p:pic>
      <p:pic>
        <p:nvPicPr>
          <p:cNvPr id="566" name="Picture 56"/>
          <p:cNvPicPr/>
          <p:nvPr/>
        </p:nvPicPr>
        <p:blipFill>
          <a:blip r:embed="rId25"/>
          <a:stretch/>
        </p:blipFill>
        <p:spPr>
          <a:xfrm>
            <a:off x="5072040" y="5792760"/>
            <a:ext cx="1071000" cy="218520"/>
          </a:xfrm>
          <a:prstGeom prst="rect">
            <a:avLst/>
          </a:prstGeom>
          <a:ln w="9360">
            <a:noFill/>
          </a:ln>
        </p:spPr>
      </p:pic>
      <p:pic>
        <p:nvPicPr>
          <p:cNvPr id="567" name="Picture 57"/>
          <p:cNvPicPr/>
          <p:nvPr/>
        </p:nvPicPr>
        <p:blipFill>
          <a:blip r:embed="rId26"/>
          <a:stretch/>
        </p:blipFill>
        <p:spPr>
          <a:xfrm>
            <a:off x="7883640" y="4378320"/>
            <a:ext cx="937440" cy="516960"/>
          </a:xfrm>
          <a:prstGeom prst="rect">
            <a:avLst/>
          </a:prstGeom>
          <a:ln w="9360">
            <a:noFill/>
          </a:ln>
        </p:spPr>
      </p:pic>
      <p:pic>
        <p:nvPicPr>
          <p:cNvPr id="568" name="Picture 105"/>
          <p:cNvPicPr/>
          <p:nvPr/>
        </p:nvPicPr>
        <p:blipFill>
          <a:blip r:embed="rId27"/>
          <a:srcRect t="-7152" r="72929" b="-7152"/>
          <a:stretch/>
        </p:blipFill>
        <p:spPr>
          <a:xfrm>
            <a:off x="4995720" y="4406760"/>
            <a:ext cx="488160" cy="461160"/>
          </a:xfrm>
          <a:prstGeom prst="rect">
            <a:avLst/>
          </a:prstGeom>
          <a:ln w="9360">
            <a:noFill/>
          </a:ln>
        </p:spPr>
      </p:pic>
      <p:pic>
        <p:nvPicPr>
          <p:cNvPr id="569" name="Picture 32"/>
          <p:cNvPicPr/>
          <p:nvPr/>
        </p:nvPicPr>
        <p:blipFill>
          <a:blip r:embed="rId28"/>
          <a:srcRect l="831" t="14709" r="8390" b="14709"/>
          <a:stretch/>
        </p:blipFill>
        <p:spPr>
          <a:xfrm>
            <a:off x="1928880" y="5022720"/>
            <a:ext cx="1370880" cy="428040"/>
          </a:xfrm>
          <a:prstGeom prst="rect">
            <a:avLst/>
          </a:prstGeom>
          <a:ln w="9360">
            <a:noFill/>
          </a:ln>
        </p:spPr>
      </p:pic>
      <p:pic>
        <p:nvPicPr>
          <p:cNvPr id="570" name="Picture 5"/>
          <p:cNvPicPr/>
          <p:nvPr/>
        </p:nvPicPr>
        <p:blipFill>
          <a:blip r:embed="rId29"/>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dirty="0">
                <a:solidFill>
                  <a:srgbClr val="000000"/>
                </a:solidFill>
                <a:latin typeface="Trebuchet MS"/>
              </a:rPr>
              <a:t>OpenCL </a:t>
            </a:r>
            <a:r>
              <a:rPr lang="zh-CN" altLang="en-US" sz="4000" b="1" strike="noStrike" cap="all" spc="-1" dirty="0">
                <a:solidFill>
                  <a:srgbClr val="000000"/>
                </a:solidFill>
                <a:latin typeface="Trebuchet MS"/>
              </a:rPr>
              <a:t>事件模型（</a:t>
            </a:r>
            <a:r>
              <a:rPr lang="en-US" altLang="zh-CN" sz="4000" b="1" strike="noStrike" cap="all" spc="-1" dirty="0">
                <a:solidFill>
                  <a:srgbClr val="000000"/>
                </a:solidFill>
                <a:latin typeface="Trebuchet MS"/>
              </a:rPr>
              <a:t>Event Model</a:t>
            </a:r>
            <a:r>
              <a:rPr lang="zh-CN" altLang="en-US" sz="4000" b="1" strike="noStrike" cap="all" spc="-1" dirty="0">
                <a:solidFill>
                  <a:srgbClr val="000000"/>
                </a:solidFill>
                <a:latin typeface="Trebuchet MS"/>
              </a:rPr>
              <a:t>）</a:t>
            </a:r>
            <a:endParaRPr lang="en-US" sz="4000" b="0" strike="noStrike" spc="-1" dirty="0">
              <a:latin typeface="Arial"/>
            </a:endParaRPr>
          </a:p>
        </p:txBody>
      </p:sp>
      <p:sp>
        <p:nvSpPr>
          <p:cNvPr id="219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B</a:t>
            </a:r>
            <a:endParaRPr lang="en-US" sz="2000" b="0" strike="noStrike" spc="-1" dirty="0">
              <a:latin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Events</a:t>
            </a:r>
            <a:endParaRPr lang="en-US" sz="4400" b="0" strike="noStrike" spc="-1">
              <a:latin typeface="Arial"/>
            </a:endParaRPr>
          </a:p>
        </p:txBody>
      </p:sp>
      <p:sp>
        <p:nvSpPr>
          <p:cNvPr id="2193" name="CustomShape 2"/>
          <p:cNvSpPr/>
          <p:nvPr/>
        </p:nvSpPr>
        <p:spPr>
          <a:xfrm>
            <a:off x="179640" y="980640"/>
            <a:ext cx="8784360" cy="42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An event is an object that communicates the status of commands in OpenCL … legal values for an event:</a:t>
            </a:r>
            <a:endParaRPr lang="en-US" sz="32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CL_QUEUED</a:t>
            </a:r>
            <a:r>
              <a:rPr lang="en-US" sz="2800" b="0" strike="noStrike" spc="-1">
                <a:solidFill>
                  <a:srgbClr val="000000"/>
                </a:solidFill>
                <a:latin typeface="Trebuchet MS"/>
              </a:rPr>
              <a:t>:      command has been enqueued. </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CL_SUBMITTED</a:t>
            </a:r>
            <a:r>
              <a:rPr lang="en-US" sz="2800" b="0" strike="noStrike" spc="-1">
                <a:solidFill>
                  <a:srgbClr val="000000"/>
                </a:solidFill>
                <a:latin typeface="Trebuchet MS"/>
              </a:rPr>
              <a:t>:  command has been submitted to the </a:t>
            </a:r>
            <a:br/>
            <a:r>
              <a:rPr lang="en-US" sz="2800" b="0" strike="noStrike" spc="-1">
                <a:solidFill>
                  <a:srgbClr val="000000"/>
                </a:solidFill>
                <a:latin typeface="Trebuchet MS"/>
              </a:rPr>
              <a:t>                         compute device</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CL_RUNNING</a:t>
            </a:r>
            <a:r>
              <a:rPr lang="en-US" sz="2800" b="0" strike="noStrike" spc="-1">
                <a:solidFill>
                  <a:srgbClr val="000000"/>
                </a:solidFill>
                <a:latin typeface="Trebuchet MS"/>
              </a:rPr>
              <a:t>:    compute device is executing the command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CL_COMPLETE</a:t>
            </a:r>
            <a:r>
              <a:rPr lang="en-US" sz="2800" b="0" strike="noStrike" spc="-1">
                <a:solidFill>
                  <a:srgbClr val="000000"/>
                </a:solidFill>
                <a:latin typeface="Trebuchet MS"/>
              </a:rPr>
              <a:t>:  command has completed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ERROR_CODE</a:t>
            </a:r>
            <a:r>
              <a:rPr lang="en-US" sz="2800" b="0" strike="noStrike" spc="-1">
                <a:solidFill>
                  <a:srgbClr val="000000"/>
                </a:solidFill>
                <a:latin typeface="Trebuchet MS"/>
              </a:rPr>
              <a:t>:   a negative value indicates an error condition </a:t>
            </a:r>
            <a:br/>
            <a:r>
              <a:rPr lang="en-US" sz="2800" b="0" strike="noStrike" spc="-1">
                <a:solidFill>
                  <a:srgbClr val="000000"/>
                </a:solidFill>
                <a:latin typeface="Trebuchet MS"/>
              </a:rPr>
              <a:t>                        occurred.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Can query the value of an event from the host … for example to track the progress of a command.</a:t>
            </a:r>
            <a:endParaRPr lang="en-US" sz="3200" b="0" strike="noStrike" spc="-1">
              <a:latin typeface="Arial"/>
            </a:endParaRPr>
          </a:p>
          <a:p>
            <a:pPr>
              <a:lnSpc>
                <a:spcPct val="110000"/>
              </a:lnSpc>
              <a:spcBef>
                <a:spcPts val="641"/>
              </a:spcBef>
            </a:pPr>
            <a:endParaRPr lang="en-US" sz="3200" b="0" strike="noStrike" spc="-1">
              <a:latin typeface="Arial"/>
            </a:endParaRPr>
          </a:p>
        </p:txBody>
      </p:sp>
      <p:sp>
        <p:nvSpPr>
          <p:cNvPr id="2194" name="CustomShape 3"/>
          <p:cNvSpPr/>
          <p:nvPr/>
        </p:nvSpPr>
        <p:spPr>
          <a:xfrm>
            <a:off x="107640" y="5715360"/>
            <a:ext cx="597600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cl_int clGetEventInfo (</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cl_event event,    cl_event_info param_name,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 void *param_value,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*param_value_size_ret)</a:t>
            </a:r>
            <a:endParaRPr lang="en-US" sz="1400" b="0" strike="noStrike" spc="-1">
              <a:latin typeface="Arial"/>
            </a:endParaRPr>
          </a:p>
        </p:txBody>
      </p:sp>
      <p:sp>
        <p:nvSpPr>
          <p:cNvPr id="2195" name="CustomShape 4"/>
          <p:cNvSpPr/>
          <p:nvPr/>
        </p:nvSpPr>
        <p:spPr>
          <a:xfrm>
            <a:off x="4615560" y="4851720"/>
            <a:ext cx="4831560" cy="1156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Examples:</a:t>
            </a:r>
            <a:endParaRPr lang="en-US" sz="18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CL_EVENT_CONTEXT</a:t>
            </a:r>
            <a:endParaRPr lang="en-US" sz="1800" b="0" strike="noStrike" spc="-1">
              <a:latin typeface="Arial"/>
            </a:endParaRPr>
          </a:p>
          <a:p>
            <a:pPr marL="285840" indent="-285120">
              <a:lnSpc>
                <a:spcPct val="100000"/>
              </a:lnSpc>
              <a:buClr>
                <a:srgbClr val="4F81BD"/>
              </a:buClr>
              <a:buFont typeface="Arial"/>
              <a:buChar char="•"/>
            </a:pPr>
            <a:r>
              <a:rPr lang="en-US" sz="1600" b="0" strike="noStrike" spc="-1">
                <a:solidFill>
                  <a:srgbClr val="4F81BD"/>
                </a:solidFill>
                <a:latin typeface="Trebuchet MS"/>
                <a:ea typeface="DejaVu Sans"/>
              </a:rPr>
              <a:t>CL_EVENT_COMMAND_EXECUTION_STATUS</a:t>
            </a:r>
            <a:endParaRPr lang="en-US" sz="16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CL_EVENT_COMMAND_TYPE</a:t>
            </a:r>
            <a:endParaRPr lang="en-US" sz="1800" b="0" strike="noStrike" spc="-1">
              <a:latin typeface="Arial"/>
            </a:endParaRPr>
          </a:p>
        </p:txBody>
      </p:sp>
      <p:sp>
        <p:nvSpPr>
          <p:cNvPr id="2196" name="CustomShape 5"/>
          <p:cNvSpPr/>
          <p:nvPr/>
        </p:nvSpPr>
        <p:spPr>
          <a:xfrm flipH="1">
            <a:off x="4355280" y="5364360"/>
            <a:ext cx="503280" cy="5839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Generating and consuming events</a:t>
            </a:r>
            <a:endParaRPr lang="en-US" sz="4400" b="0" strike="noStrike" spc="-1">
              <a:latin typeface="Arial"/>
            </a:endParaRPr>
          </a:p>
        </p:txBody>
      </p:sp>
      <p:sp>
        <p:nvSpPr>
          <p:cNvPr id="2198" name="CustomShape 2"/>
          <p:cNvSpPr/>
          <p:nvPr/>
        </p:nvSpPr>
        <p:spPr>
          <a:xfrm>
            <a:off x="179640" y="1412640"/>
            <a:ext cx="8784360" cy="74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command to enqueue a kernel.  The last three arguments optionally expose events (NULL otherwise).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99" name="CustomShape 3"/>
          <p:cNvSpPr/>
          <p:nvPr/>
        </p:nvSpPr>
        <p:spPr>
          <a:xfrm>
            <a:off x="467640" y="2709000"/>
            <a:ext cx="5400000" cy="276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cl_int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9BBB59"/>
                </a:solidFill>
                <a:latin typeface="Courier New Bold"/>
                <a:ea typeface="DejaVu Sans"/>
              </a:rPr>
              <a:t>     </a:t>
            </a:r>
            <a:r>
              <a:rPr lang="en-US" sz="1600" b="1" strike="noStrike" spc="-1">
                <a:solidFill>
                  <a:srgbClr val="8064A2"/>
                </a:solidFill>
                <a:latin typeface="Courier New Bold"/>
                <a:ea typeface="DejaVu Sans"/>
              </a:rPr>
              <a:t>cl_command_queue </a:t>
            </a:r>
            <a:r>
              <a:rPr lang="en-US" sz="1600" b="1" strike="noStrike" spc="-1">
                <a:solidFill>
                  <a:srgbClr val="000000"/>
                </a:solidFill>
                <a:latin typeface="Courier New Bold"/>
                <a:ea typeface="DejaVu Sans"/>
              </a:rPr>
              <a:t>command_queue,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cl_kernel </a:t>
            </a:r>
            <a:r>
              <a:rPr lang="en-US" sz="1600" b="1" strike="noStrike" spc="-1">
                <a:solidFill>
                  <a:srgbClr val="000000"/>
                </a:solidFill>
                <a:latin typeface="Courier New Bold"/>
                <a:ea typeface="DejaVu Sans"/>
              </a:rPr>
              <a:t>kernel,</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work_dim,</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*global_work_offset,     </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*global_work_size,</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a:t>
            </a:r>
            <a:r>
              <a:rPr lang="en-US" sz="1600" b="1" strike="noStrike" spc="-1">
                <a:solidFill>
                  <a:srgbClr val="000000"/>
                </a:solidFill>
                <a:latin typeface="Courier New Bold"/>
                <a:ea typeface="DejaVu Sans"/>
              </a:rPr>
              <a:t> *local_work_size,</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num_events_in_wait_list,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C0504D"/>
                </a:solidFill>
                <a:latin typeface="Courier New Bold"/>
                <a:ea typeface="DejaVu Sans"/>
              </a:rPr>
              <a:t>const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a:t>
            </a:r>
            <a:endParaRPr lang="en-US" sz="1600" b="0" strike="noStrike" spc="-1">
              <a:latin typeface="Arial"/>
            </a:endParaRPr>
          </a:p>
          <a:p>
            <a:pPr>
              <a:lnSpc>
                <a:spcPct val="100000"/>
              </a:lnSpc>
            </a:pPr>
            <a:endParaRPr lang="en-US" sz="1600" b="0" strike="noStrike" spc="-1">
              <a:latin typeface="Arial"/>
            </a:endParaRPr>
          </a:p>
        </p:txBody>
      </p:sp>
      <p:sp>
        <p:nvSpPr>
          <p:cNvPr id="2200" name="CustomShape 4"/>
          <p:cNvSpPr/>
          <p:nvPr/>
        </p:nvSpPr>
        <p:spPr>
          <a:xfrm>
            <a:off x="467640" y="5983200"/>
            <a:ext cx="35276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an </a:t>
            </a:r>
            <a:r>
              <a:rPr lang="en-US" sz="1800" b="0" strike="noStrike" spc="-1">
                <a:solidFill>
                  <a:srgbClr val="9BBB59"/>
                </a:solidFill>
                <a:latin typeface="Trebuchet MS"/>
                <a:ea typeface="DejaVu Sans"/>
              </a:rPr>
              <a:t>event object </a:t>
            </a:r>
            <a:r>
              <a:rPr lang="en-US" sz="1800" b="0" strike="noStrike" spc="-1">
                <a:solidFill>
                  <a:srgbClr val="4F81BD"/>
                </a:solidFill>
                <a:latin typeface="Trebuchet MS"/>
                <a:ea typeface="DejaVu Sans"/>
              </a:rPr>
              <a:t>generated by this command</a:t>
            </a:r>
            <a:endParaRPr lang="en-US" sz="1800" b="0" strike="noStrike" spc="-1">
              <a:latin typeface="Arial"/>
            </a:endParaRPr>
          </a:p>
        </p:txBody>
      </p:sp>
      <p:sp>
        <p:nvSpPr>
          <p:cNvPr id="2201" name="CustomShape 5"/>
          <p:cNvSpPr/>
          <p:nvPr/>
        </p:nvSpPr>
        <p:spPr>
          <a:xfrm flipV="1">
            <a:off x="2231640" y="5228640"/>
            <a:ext cx="395280" cy="753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2" name="CustomShape 6"/>
          <p:cNvSpPr/>
          <p:nvPr/>
        </p:nvSpPr>
        <p:spPr>
          <a:xfrm>
            <a:off x="4860000" y="5229360"/>
            <a:ext cx="3527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Array of pointers to the events being waited upon </a:t>
            </a:r>
            <a:r>
              <a:rPr lang="en-US" sz="1800" b="0" strike="noStrike" spc="-1">
                <a:solidFill>
                  <a:srgbClr val="4F81BD"/>
                </a:solidFill>
                <a:latin typeface="Trebuchet MS"/>
                <a:ea typeface="DejaVu Sans"/>
              </a:rPr>
              <a:t>… Command queue and events must share a context.</a:t>
            </a:r>
            <a:endParaRPr lang="en-US" sz="1800" b="0" strike="noStrike" spc="-1">
              <a:latin typeface="Arial"/>
            </a:endParaRPr>
          </a:p>
        </p:txBody>
      </p:sp>
      <p:sp>
        <p:nvSpPr>
          <p:cNvPr id="2203" name="CustomShape 7"/>
          <p:cNvSpPr/>
          <p:nvPr/>
        </p:nvSpPr>
        <p:spPr>
          <a:xfrm flipH="1" flipV="1">
            <a:off x="5147280" y="4868280"/>
            <a:ext cx="1810080" cy="37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4" name="CustomShape 8"/>
          <p:cNvSpPr/>
          <p:nvPr/>
        </p:nvSpPr>
        <p:spPr>
          <a:xfrm>
            <a:off x="5310000" y="2923560"/>
            <a:ext cx="352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Number of events </a:t>
            </a:r>
            <a:r>
              <a:rPr lang="en-US" sz="1800" b="0" strike="noStrike" spc="-1">
                <a:solidFill>
                  <a:srgbClr val="4F81BD"/>
                </a:solidFill>
                <a:latin typeface="Trebuchet MS"/>
                <a:ea typeface="DejaVu Sans"/>
              </a:rPr>
              <a:t>this command is waiting to complete </a:t>
            </a:r>
            <a:r>
              <a:rPr lang="en-US" sz="1800" b="0" strike="noStrike" spc="-1">
                <a:solidFill>
                  <a:srgbClr val="C0504D"/>
                </a:solidFill>
                <a:latin typeface="Trebuchet MS"/>
                <a:ea typeface="DejaVu Sans"/>
              </a:rPr>
              <a:t>before</a:t>
            </a:r>
            <a:r>
              <a:rPr lang="en-US" sz="1800" b="0" strike="noStrike" spc="-1">
                <a:solidFill>
                  <a:srgbClr val="4F81BD"/>
                </a:solidFill>
                <a:latin typeface="Trebuchet MS"/>
                <a:ea typeface="DejaVu Sans"/>
              </a:rPr>
              <a:t> executing</a:t>
            </a:r>
            <a:endParaRPr lang="en-US" sz="1800" b="0" strike="noStrike" spc="-1">
              <a:latin typeface="Arial"/>
            </a:endParaRPr>
          </a:p>
        </p:txBody>
      </p:sp>
      <p:sp>
        <p:nvSpPr>
          <p:cNvPr id="2205" name="CustomShape 9"/>
          <p:cNvSpPr/>
          <p:nvPr/>
        </p:nvSpPr>
        <p:spPr>
          <a:xfrm flipH="1">
            <a:off x="5003280" y="3717000"/>
            <a:ext cx="1943640" cy="791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Event: basic event usage</a:t>
            </a:r>
            <a:endParaRPr lang="en-US" sz="4400" b="0" strike="noStrike" spc="-1">
              <a:latin typeface="Arial"/>
            </a:endParaRPr>
          </a:p>
        </p:txBody>
      </p:sp>
      <p:sp>
        <p:nvSpPr>
          <p:cNvPr id="2207" name="CustomShape 2"/>
          <p:cNvSpPr/>
          <p:nvPr/>
        </p:nvSpPr>
        <p:spPr>
          <a:xfrm>
            <a:off x="179640" y="1240200"/>
            <a:ext cx="8784360" cy="154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can be used to </a:t>
            </a:r>
            <a:r>
              <a:rPr lang="en-US" sz="3200" b="0" strike="noStrike" spc="-1">
                <a:solidFill>
                  <a:srgbClr val="4F81BD"/>
                </a:solidFill>
                <a:latin typeface="Trebuchet MS"/>
              </a:rPr>
              <a:t>impose order constraints</a:t>
            </a:r>
            <a:r>
              <a:rPr lang="en-US" sz="3200" b="0" strike="noStrike" spc="-1">
                <a:solidFill>
                  <a:srgbClr val="000000"/>
                </a:solidFill>
                <a:latin typeface="Trebuchet MS"/>
              </a:rPr>
              <a:t> on kernel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Very useful with </a:t>
            </a:r>
            <a:r>
              <a:rPr lang="en-US" sz="3200" b="0" strike="noStrike" spc="-1">
                <a:solidFill>
                  <a:srgbClr val="C0504D"/>
                </a:solidFill>
                <a:latin typeface="Trebuchet MS"/>
              </a:rPr>
              <a:t>out-of-order queues</a:t>
            </a:r>
            <a:r>
              <a:rPr lang="en-US" sz="3200" b="0" strike="noStrike" spc="-1">
                <a:solidFill>
                  <a:srgbClr val="000000"/>
                </a:solidFill>
                <a:latin typeface="Trebuchet MS"/>
              </a:rPr>
              <a:t>.</a:t>
            </a:r>
            <a:endParaRPr lang="en-US" sz="3200" b="0" strike="noStrike" spc="-1">
              <a:latin typeface="Arial"/>
            </a:endParaRPr>
          </a:p>
        </p:txBody>
      </p:sp>
      <p:sp>
        <p:nvSpPr>
          <p:cNvPr id="2208" name="CustomShape 3"/>
          <p:cNvSpPr/>
          <p:nvPr/>
        </p:nvSpPr>
        <p:spPr>
          <a:xfrm>
            <a:off x="179640" y="3189240"/>
            <a:ext cx="7200000" cy="252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cl_event</a:t>
            </a:r>
            <a:r>
              <a:rPr lang="en-US" sz="1600" b="1" strike="noStrike" spc="-1">
                <a:solidFill>
                  <a:srgbClr val="000000"/>
                </a:solidFill>
                <a:latin typeface="Courier New Bold"/>
                <a:ea typeface="DejaVu Sans"/>
              </a:rPr>
              <a:t>    k_events[2];</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kernel1,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&amp;k_events[0]);</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kernel2,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kernel3, 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2, k_events, NULL);</a:t>
            </a:r>
            <a:endParaRPr lang="en-US" sz="1600" b="0" strike="noStrike" spc="-1">
              <a:latin typeface="Arial"/>
            </a:endParaRPr>
          </a:p>
        </p:txBody>
      </p:sp>
      <p:sp>
        <p:nvSpPr>
          <p:cNvPr id="2209" name="CustomShape 4"/>
          <p:cNvSpPr/>
          <p:nvPr/>
        </p:nvSpPr>
        <p:spPr>
          <a:xfrm>
            <a:off x="7065000" y="4038480"/>
            <a:ext cx="201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Enqueue two kernels that expose events</a:t>
            </a:r>
            <a:endParaRPr lang="en-US" sz="1800" b="0" strike="noStrike" spc="-1">
              <a:latin typeface="Arial"/>
            </a:endParaRPr>
          </a:p>
        </p:txBody>
      </p:sp>
      <p:sp>
        <p:nvSpPr>
          <p:cNvPr id="2210" name="CustomShape 5"/>
          <p:cNvSpPr/>
          <p:nvPr/>
        </p:nvSpPr>
        <p:spPr>
          <a:xfrm flipH="1" flipV="1">
            <a:off x="6371640" y="4076280"/>
            <a:ext cx="691920" cy="42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1" name="CustomShape 6"/>
          <p:cNvSpPr/>
          <p:nvPr/>
        </p:nvSpPr>
        <p:spPr>
          <a:xfrm flipH="1">
            <a:off x="6443640" y="4500000"/>
            <a:ext cx="619920" cy="15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2" name="CustomShape 7"/>
          <p:cNvSpPr/>
          <p:nvPr/>
        </p:nvSpPr>
        <p:spPr>
          <a:xfrm>
            <a:off x="5731920" y="5870160"/>
            <a:ext cx="21218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to execute until two previous events complete</a:t>
            </a:r>
            <a:endParaRPr lang="en-US" sz="1800" b="0" strike="noStrike" spc="-1">
              <a:latin typeface="Arial"/>
            </a:endParaRPr>
          </a:p>
        </p:txBody>
      </p:sp>
      <p:sp>
        <p:nvSpPr>
          <p:cNvPr id="2213" name="CustomShape 8"/>
          <p:cNvSpPr/>
          <p:nvPr/>
        </p:nvSpPr>
        <p:spPr>
          <a:xfrm flipH="1" flipV="1">
            <a:off x="4355280" y="5732640"/>
            <a:ext cx="1375200" cy="597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synchronization: queues &amp; events</a:t>
            </a:r>
            <a:endParaRPr lang="en-US" sz="3600" b="0" strike="noStrike" spc="-1">
              <a:latin typeface="Arial"/>
            </a:endParaRPr>
          </a:p>
        </p:txBody>
      </p:sp>
      <p:sp>
        <p:nvSpPr>
          <p:cNvPr id="2215" name="CustomShape 2"/>
          <p:cNvSpPr/>
          <p:nvPr/>
        </p:nvSpPr>
        <p:spPr>
          <a:xfrm>
            <a:off x="107640" y="908640"/>
            <a:ext cx="8928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connect command invocations. Can be used to synchronize executions inside out-of-order queues or between queues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2 queues with 2 devices</a:t>
            </a:r>
            <a:endParaRPr lang="en-US" sz="3200" b="0" strike="noStrike" spc="-1">
              <a:latin typeface="Arial"/>
            </a:endParaRPr>
          </a:p>
        </p:txBody>
      </p:sp>
      <p:sp>
        <p:nvSpPr>
          <p:cNvPr id="2216" name="CustomShape 3"/>
          <p:cNvSpPr/>
          <p:nvPr/>
        </p:nvSpPr>
        <p:spPr>
          <a:xfrm>
            <a:off x="25164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7" name="CustomShape 4"/>
          <p:cNvSpPr/>
          <p:nvPr/>
        </p:nvSpPr>
        <p:spPr>
          <a:xfrm>
            <a:off x="25164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18" name="CustomShape 5"/>
          <p:cNvSpPr/>
          <p:nvPr/>
        </p:nvSpPr>
        <p:spPr>
          <a:xfrm>
            <a:off x="507600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9" name="CustomShape 6"/>
          <p:cNvSpPr/>
          <p:nvPr/>
        </p:nvSpPr>
        <p:spPr>
          <a:xfrm>
            <a:off x="507600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20" name="CustomShape 7"/>
          <p:cNvSpPr/>
          <p:nvPr/>
        </p:nvSpPr>
        <p:spPr>
          <a:xfrm>
            <a:off x="179640" y="651600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1" name="CustomShape 8"/>
          <p:cNvSpPr/>
          <p:nvPr/>
        </p:nvSpPr>
        <p:spPr>
          <a:xfrm>
            <a:off x="971640" y="670068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2" name="CustomShape 9"/>
          <p:cNvSpPr/>
          <p:nvPr/>
        </p:nvSpPr>
        <p:spPr>
          <a:xfrm>
            <a:off x="5079600" y="651672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3" name="CustomShape 10"/>
          <p:cNvSpPr/>
          <p:nvPr/>
        </p:nvSpPr>
        <p:spPr>
          <a:xfrm>
            <a:off x="5871600" y="670140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4" name="CustomShape 11"/>
          <p:cNvSpPr/>
          <p:nvPr/>
        </p:nvSpPr>
        <p:spPr>
          <a:xfrm>
            <a:off x="99684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25" name="CustomShape 12"/>
          <p:cNvSpPr/>
          <p:nvPr/>
        </p:nvSpPr>
        <p:spPr>
          <a:xfrm>
            <a:off x="1339920" y="412344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26" name="CustomShape 13"/>
          <p:cNvSpPr/>
          <p:nvPr/>
        </p:nvSpPr>
        <p:spPr>
          <a:xfrm>
            <a:off x="251640" y="519048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7" name="CustomShape 14"/>
          <p:cNvSpPr/>
          <p:nvPr/>
        </p:nvSpPr>
        <p:spPr>
          <a:xfrm>
            <a:off x="251640" y="342900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8" name="CustomShape 15"/>
          <p:cNvSpPr/>
          <p:nvPr/>
        </p:nvSpPr>
        <p:spPr>
          <a:xfrm>
            <a:off x="5079600" y="522936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9" name="CustomShape 16"/>
          <p:cNvSpPr/>
          <p:nvPr/>
        </p:nvSpPr>
        <p:spPr>
          <a:xfrm>
            <a:off x="5079600" y="346752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30" name="CustomShape 17"/>
          <p:cNvSpPr/>
          <p:nvPr/>
        </p:nvSpPr>
        <p:spPr>
          <a:xfrm>
            <a:off x="286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1" name="CustomShape 18"/>
          <p:cNvSpPr/>
          <p:nvPr/>
        </p:nvSpPr>
        <p:spPr>
          <a:xfrm>
            <a:off x="75564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2" name="CustomShape 19"/>
          <p:cNvSpPr/>
          <p:nvPr/>
        </p:nvSpPr>
        <p:spPr>
          <a:xfrm rot="16200000">
            <a:off x="-14148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33" name="CustomShape 20"/>
          <p:cNvSpPr/>
          <p:nvPr/>
        </p:nvSpPr>
        <p:spPr>
          <a:xfrm rot="16200000">
            <a:off x="321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34" name="CustomShape 21"/>
          <p:cNvSpPr/>
          <p:nvPr/>
        </p:nvSpPr>
        <p:spPr>
          <a:xfrm>
            <a:off x="1572840" y="1989000"/>
            <a:ext cx="23504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starts before the results from Kernel 1 are ready</a:t>
            </a:r>
            <a:endParaRPr lang="en-US" sz="1800" b="0" strike="noStrike" spc="-1">
              <a:latin typeface="Arial"/>
            </a:endParaRPr>
          </a:p>
        </p:txBody>
      </p:sp>
      <p:sp>
        <p:nvSpPr>
          <p:cNvPr id="2235" name="CustomShape 22"/>
          <p:cNvSpPr/>
          <p:nvPr/>
        </p:nvSpPr>
        <p:spPr>
          <a:xfrm>
            <a:off x="578448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36" name="CustomShape 23"/>
          <p:cNvSpPr/>
          <p:nvPr/>
        </p:nvSpPr>
        <p:spPr>
          <a:xfrm>
            <a:off x="7233840" y="407952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37" name="CustomShape 24"/>
          <p:cNvSpPr/>
          <p:nvPr/>
        </p:nvSpPr>
        <p:spPr>
          <a:xfrm>
            <a:off x="5074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8" name="CustomShape 25"/>
          <p:cNvSpPr/>
          <p:nvPr/>
        </p:nvSpPr>
        <p:spPr>
          <a:xfrm>
            <a:off x="554328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9" name="CustomShape 26"/>
          <p:cNvSpPr/>
          <p:nvPr/>
        </p:nvSpPr>
        <p:spPr>
          <a:xfrm rot="16200000">
            <a:off x="464580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40" name="CustomShape 27"/>
          <p:cNvSpPr/>
          <p:nvPr/>
        </p:nvSpPr>
        <p:spPr>
          <a:xfrm rot="16200000">
            <a:off x="5109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41" name="CustomShape 28"/>
          <p:cNvSpPr/>
          <p:nvPr/>
        </p:nvSpPr>
        <p:spPr>
          <a:xfrm>
            <a:off x="6360480" y="1989000"/>
            <a:ext cx="2350440" cy="200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waits for an event from Kernel 1 and does not start until the results are ready</a:t>
            </a:r>
            <a:endParaRPr lang="en-US" sz="1800" b="0" strike="noStrike" spc="-1">
              <a:latin typeface="Arial"/>
            </a:endParaRPr>
          </a:p>
        </p:txBody>
      </p:sp>
      <p:sp>
        <p:nvSpPr>
          <p:cNvPr id="2242" name="CustomShape 29"/>
          <p:cNvSpPr/>
          <p:nvPr/>
        </p:nvSpPr>
        <p:spPr>
          <a:xfrm flipV="1">
            <a:off x="6936480" y="3682800"/>
            <a:ext cx="360" cy="2408760"/>
          </a:xfrm>
          <a:custGeom>
            <a:avLst/>
            <a:gdLst/>
            <a:ahLst/>
            <a:cxnLst/>
            <a:rect l="l" t="t" r="r" b="b"/>
            <a:pathLst>
              <a:path w="21600" h="21600">
                <a:moveTo>
                  <a:pt x="0" y="0"/>
                </a:moveTo>
                <a:lnTo>
                  <a:pt x="21600" y="21600"/>
                </a:lnTo>
              </a:path>
            </a:pathLst>
          </a:custGeom>
          <a:noFill/>
          <a:ln w="5724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243" name="CustomShape 30"/>
          <p:cNvSpPr/>
          <p:nvPr/>
        </p:nvSpPr>
        <p:spPr>
          <a:xfrm>
            <a:off x="6936480" y="3683520"/>
            <a:ext cx="296640" cy="610920"/>
          </a:xfrm>
          <a:custGeom>
            <a:avLst/>
            <a:gdLst/>
            <a:ahLst/>
            <a:cxnLst/>
            <a:rect l="l" t="t" r="r" b="b"/>
            <a:pathLst>
              <a:path w="21600" h="21600">
                <a:moveTo>
                  <a:pt x="0" y="0"/>
                </a:moveTo>
                <a:lnTo>
                  <a:pt x="21600" y="21600"/>
                </a:lnTo>
              </a:path>
            </a:pathLst>
          </a:custGeom>
          <a:noFill/>
          <a:ln w="5724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32"/>
                                        </p:tgtEl>
                                        <p:attrNameLst>
                                          <p:attrName>style.visibility</p:attrName>
                                        </p:attrNameLst>
                                      </p:cBhvr>
                                      <p:to>
                                        <p:strVal val="visible"/>
                                      </p:to>
                                    </p:set>
                                  </p:childTnLst>
                                </p:cTn>
                              </p:par>
                              <p:par>
                                <p:cTn id="7" presetID="1" presetClass="entr" fill="hold" nodeType="withEffect">
                                  <p:stCondLst>
                                    <p:cond delay="700"/>
                                  </p:stCondLst>
                                  <p:childTnLst>
                                    <p:set>
                                      <p:cBhvr>
                                        <p:cTn id="8" dur="1" fill="hold">
                                          <p:stCondLst>
                                            <p:cond delay="0"/>
                                          </p:stCondLst>
                                        </p:cTn>
                                        <p:tgtEl>
                                          <p:spTgt spid="2233"/>
                                        </p:tgtEl>
                                        <p:attrNameLst>
                                          <p:attrName>style.visibility</p:attrName>
                                        </p:attrNameLst>
                                      </p:cBhvr>
                                      <p:to>
                                        <p:strVal val="visible"/>
                                      </p:to>
                                    </p:set>
                                  </p:childTnLst>
                                </p:cTn>
                              </p:par>
                              <p:par>
                                <p:cTn id="9" presetID="10" presetClass="entr" fill="hold" nodeType="withEffect">
                                  <p:stCondLst>
                                    <p:cond delay="800"/>
                                  </p:stCondLst>
                                  <p:childTnLst>
                                    <p:set>
                                      <p:cBhvr>
                                        <p:cTn id="10" dur="1" fill="hold">
                                          <p:stCondLst>
                                            <p:cond delay="0"/>
                                          </p:stCondLst>
                                        </p:cTn>
                                        <p:tgtEl>
                                          <p:spTgt spid="2231"/>
                                        </p:tgtEl>
                                        <p:attrNameLst>
                                          <p:attrName>style.visibility</p:attrName>
                                        </p:attrNameLst>
                                      </p:cBhvr>
                                      <p:to>
                                        <p:strVal val="visible"/>
                                      </p:to>
                                    </p:set>
                                    <p:animEffect transition="in" filter="fade">
                                      <p:cBhvr additive="repl">
                                        <p:cTn id="11" dur="500"/>
                                        <p:tgtEl>
                                          <p:spTgt spid="2231"/>
                                        </p:tgtEl>
                                      </p:cBhvr>
                                    </p:animEffect>
                                  </p:childTnLst>
                                </p:cTn>
                              </p:par>
                              <p:par>
                                <p:cTn id="12" presetID="22" presetClass="entr" presetSubtype="8" fill="hold" nodeType="withEffect">
                                  <p:stCondLst>
                                    <p:cond delay="1400"/>
                                  </p:stCondLst>
                                  <p:childTnLst>
                                    <p:set>
                                      <p:cBhvr>
                                        <p:cTn id="13" dur="1" fill="hold">
                                          <p:stCondLst>
                                            <p:cond delay="0"/>
                                          </p:stCondLst>
                                        </p:cTn>
                                        <p:tgtEl>
                                          <p:spTgt spid="2225"/>
                                        </p:tgtEl>
                                        <p:attrNameLst>
                                          <p:attrName>style.visibility</p:attrName>
                                        </p:attrNameLst>
                                      </p:cBhvr>
                                      <p:to>
                                        <p:strVal val="visible"/>
                                      </p:to>
                                    </p:set>
                                    <p:animEffect transition="in" filter="wipe(left)">
                                      <p:cBhvr additive="repl">
                                        <p:cTn id="14" dur="1000"/>
                                        <p:tgtEl>
                                          <p:spTgt spid="2225"/>
                                        </p:tgtEl>
                                      </p:cBhvr>
                                    </p:animEffect>
                                  </p:childTnLst>
                                </p:cTn>
                              </p:par>
                              <p:par>
                                <p:cTn id="15" presetID="10" presetClass="entr" fill="hold" nodeType="withEffect">
                                  <p:stCondLst>
                                    <p:cond delay="200"/>
                                  </p:stCondLst>
                                  <p:childTnLst>
                                    <p:set>
                                      <p:cBhvr>
                                        <p:cTn id="16" dur="1" fill="hold">
                                          <p:stCondLst>
                                            <p:cond delay="0"/>
                                          </p:stCondLst>
                                        </p:cTn>
                                        <p:tgtEl>
                                          <p:spTgt spid="2230"/>
                                        </p:tgtEl>
                                        <p:attrNameLst>
                                          <p:attrName>style.visibility</p:attrName>
                                        </p:attrNameLst>
                                      </p:cBhvr>
                                      <p:to>
                                        <p:strVal val="visible"/>
                                      </p:to>
                                    </p:set>
                                    <p:animEffect transition="in" filter="fade">
                                      <p:cBhvr additive="repl">
                                        <p:cTn id="17" dur="500"/>
                                        <p:tgtEl>
                                          <p:spTgt spid="2230"/>
                                        </p:tgtEl>
                                      </p:cBhvr>
                                    </p:animEffect>
                                  </p:childTnLst>
                                </p:cTn>
                              </p:par>
                              <p:par>
                                <p:cTn id="18" presetID="22" presetClass="entr" presetSubtype="8" fill="hold" nodeType="withEffect">
                                  <p:stCondLst>
                                    <p:cond delay="900"/>
                                  </p:stCondLst>
                                  <p:childTnLst>
                                    <p:set>
                                      <p:cBhvr>
                                        <p:cTn id="19" dur="1" fill="hold">
                                          <p:stCondLst>
                                            <p:cond delay="0"/>
                                          </p:stCondLst>
                                        </p:cTn>
                                        <p:tgtEl>
                                          <p:spTgt spid="2224"/>
                                        </p:tgtEl>
                                        <p:attrNameLst>
                                          <p:attrName>style.visibility</p:attrName>
                                        </p:attrNameLst>
                                      </p:cBhvr>
                                      <p:to>
                                        <p:strVal val="visible"/>
                                      </p:to>
                                    </p:set>
                                    <p:animEffect transition="in" filter="wipe(left)">
                                      <p:cBhvr additive="repl">
                                        <p:cTn id="20" dur="1000"/>
                                        <p:tgtEl>
                                          <p:spTgt spid="22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2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239"/>
                                        </p:tgtEl>
                                        <p:attrNameLst>
                                          <p:attrName>style.visibility</p:attrName>
                                        </p:attrNameLst>
                                      </p:cBhvr>
                                      <p:to>
                                        <p:strVal val="visible"/>
                                      </p:to>
                                    </p:set>
                                  </p:childTnLst>
                                </p:cTn>
                              </p:par>
                              <p:par>
                                <p:cTn id="29" presetID="1" presetClass="entr" fill="hold" nodeType="withEffect">
                                  <p:stCondLst>
                                    <p:cond delay="700"/>
                                  </p:stCondLst>
                                  <p:childTnLst>
                                    <p:set>
                                      <p:cBhvr>
                                        <p:cTn id="30" dur="1" fill="hold">
                                          <p:stCondLst>
                                            <p:cond delay="0"/>
                                          </p:stCondLst>
                                        </p:cTn>
                                        <p:tgtEl>
                                          <p:spTgt spid="2240"/>
                                        </p:tgtEl>
                                        <p:attrNameLst>
                                          <p:attrName>style.visibility</p:attrName>
                                        </p:attrNameLst>
                                      </p:cBhvr>
                                      <p:to>
                                        <p:strVal val="visible"/>
                                      </p:to>
                                    </p:set>
                                  </p:childTnLst>
                                </p:cTn>
                              </p:par>
                              <p:par>
                                <p:cTn id="31" presetID="10" presetClass="entr" fill="hold" nodeType="withEffect">
                                  <p:stCondLst>
                                    <p:cond delay="800"/>
                                  </p:stCondLst>
                                  <p:childTnLst>
                                    <p:set>
                                      <p:cBhvr>
                                        <p:cTn id="32" dur="1" fill="hold">
                                          <p:stCondLst>
                                            <p:cond delay="0"/>
                                          </p:stCondLst>
                                        </p:cTn>
                                        <p:tgtEl>
                                          <p:spTgt spid="2238"/>
                                        </p:tgtEl>
                                        <p:attrNameLst>
                                          <p:attrName>style.visibility</p:attrName>
                                        </p:attrNameLst>
                                      </p:cBhvr>
                                      <p:to>
                                        <p:strVal val="visible"/>
                                      </p:to>
                                    </p:set>
                                    <p:animEffect transition="in" filter="fade">
                                      <p:cBhvr additive="repl">
                                        <p:cTn id="33" dur="500"/>
                                        <p:tgtEl>
                                          <p:spTgt spid="2238"/>
                                        </p:tgtEl>
                                      </p:cBhvr>
                                    </p:animEffect>
                                  </p:childTnLst>
                                </p:cTn>
                              </p:par>
                              <p:par>
                                <p:cTn id="34" presetID="22" presetClass="entr" presetSubtype="8" fill="hold" nodeType="withEffect">
                                  <p:stCondLst>
                                    <p:cond delay="2000"/>
                                  </p:stCondLst>
                                  <p:childTnLst>
                                    <p:set>
                                      <p:cBhvr>
                                        <p:cTn id="35" dur="1" fill="hold">
                                          <p:stCondLst>
                                            <p:cond delay="0"/>
                                          </p:stCondLst>
                                        </p:cTn>
                                        <p:tgtEl>
                                          <p:spTgt spid="2236"/>
                                        </p:tgtEl>
                                        <p:attrNameLst>
                                          <p:attrName>style.visibility</p:attrName>
                                        </p:attrNameLst>
                                      </p:cBhvr>
                                      <p:to>
                                        <p:strVal val="visible"/>
                                      </p:to>
                                    </p:set>
                                    <p:animEffect transition="in" filter="wipe(left)">
                                      <p:cBhvr additive="repl">
                                        <p:cTn id="36" dur="1000"/>
                                        <p:tgtEl>
                                          <p:spTgt spid="2236"/>
                                        </p:tgtEl>
                                      </p:cBhvr>
                                    </p:animEffect>
                                  </p:childTnLst>
                                </p:cTn>
                              </p:par>
                              <p:par>
                                <p:cTn id="37" presetID="10" presetClass="entr" fill="hold" nodeType="withEffect">
                                  <p:stCondLst>
                                    <p:cond delay="200"/>
                                  </p:stCondLst>
                                  <p:childTnLst>
                                    <p:set>
                                      <p:cBhvr>
                                        <p:cTn id="38" dur="1" fill="hold">
                                          <p:stCondLst>
                                            <p:cond delay="0"/>
                                          </p:stCondLst>
                                        </p:cTn>
                                        <p:tgtEl>
                                          <p:spTgt spid="2237"/>
                                        </p:tgtEl>
                                        <p:attrNameLst>
                                          <p:attrName>style.visibility</p:attrName>
                                        </p:attrNameLst>
                                      </p:cBhvr>
                                      <p:to>
                                        <p:strVal val="visible"/>
                                      </p:to>
                                    </p:set>
                                    <p:animEffect transition="in" filter="fade">
                                      <p:cBhvr additive="repl">
                                        <p:cTn id="39" dur="500"/>
                                        <p:tgtEl>
                                          <p:spTgt spid="2237"/>
                                        </p:tgtEl>
                                      </p:cBhvr>
                                    </p:animEffect>
                                  </p:childTnLst>
                                </p:cTn>
                              </p:par>
                              <p:par>
                                <p:cTn id="40" presetID="22" presetClass="entr" presetSubtype="8" fill="hold" nodeType="withEffect">
                                  <p:stCondLst>
                                    <p:cond delay="900"/>
                                  </p:stCondLst>
                                  <p:childTnLst>
                                    <p:set>
                                      <p:cBhvr>
                                        <p:cTn id="41" dur="1" fill="hold">
                                          <p:stCondLst>
                                            <p:cond delay="0"/>
                                          </p:stCondLst>
                                        </p:cTn>
                                        <p:tgtEl>
                                          <p:spTgt spid="2235"/>
                                        </p:tgtEl>
                                        <p:attrNameLst>
                                          <p:attrName>style.visibility</p:attrName>
                                        </p:attrNameLst>
                                      </p:cBhvr>
                                      <p:to>
                                        <p:strVal val="visible"/>
                                      </p:to>
                                    </p:set>
                                    <p:animEffect transition="in" filter="wipe(left)">
                                      <p:cBhvr additive="repl">
                                        <p:cTn id="42" dur="1000"/>
                                        <p:tgtEl>
                                          <p:spTgt spid="2235"/>
                                        </p:tgtEl>
                                      </p:cBhvr>
                                    </p:animEffect>
                                  </p:childTnLst>
                                </p:cTn>
                              </p:par>
                              <p:par>
                                <p:cTn id="43" presetID="1" presetClass="entr" fill="hold" nodeType="withEffect">
                                  <p:stCondLst>
                                    <p:cond delay="1900"/>
                                  </p:stCondLst>
                                  <p:childTnLst>
                                    <p:set>
                                      <p:cBhvr>
                                        <p:cTn id="44" dur="1" fill="hold">
                                          <p:stCondLst>
                                            <p:cond delay="0"/>
                                          </p:stCondLst>
                                        </p:cTn>
                                        <p:tgtEl>
                                          <p:spTgt spid="2243"/>
                                        </p:tgtEl>
                                        <p:attrNameLst>
                                          <p:attrName>style.visibility</p:attrName>
                                        </p:attrNameLst>
                                      </p:cBhvr>
                                      <p:to>
                                        <p:strVal val="visible"/>
                                      </p:to>
                                    </p:set>
                                  </p:childTnLst>
                                </p:cTn>
                              </p:par>
                              <p:par>
                                <p:cTn id="45" presetID="1" presetClass="entr" fill="hold" nodeType="withEffect">
                                  <p:stCondLst>
                                    <p:cond delay="1900"/>
                                  </p:stCondLst>
                                  <p:childTnLst>
                                    <p:set>
                                      <p:cBhvr>
                                        <p:cTn id="46" dur="1" fill="hold">
                                          <p:stCondLst>
                                            <p:cond delay="0"/>
                                          </p:stCondLst>
                                        </p:cTn>
                                        <p:tgtEl>
                                          <p:spTgt spid="22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2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Why Events? Won’t a barrier do?</a:t>
            </a:r>
            <a:endParaRPr lang="en-US" sz="4400" b="0" strike="noStrike" spc="-1">
              <a:latin typeface="Arial"/>
            </a:endParaRPr>
          </a:p>
        </p:txBody>
      </p:sp>
      <p:sp>
        <p:nvSpPr>
          <p:cNvPr id="2245" name="CustomShape 2"/>
          <p:cNvSpPr/>
          <p:nvPr/>
        </p:nvSpPr>
        <p:spPr>
          <a:xfrm>
            <a:off x="-36360" y="908640"/>
            <a:ext cx="596520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A barrier defines a synchronization point … commands following a barrier wait to execute until all prior enqueued commands complete</a:t>
            </a:r>
            <a:endParaRPr lang="en-US" sz="2800" b="0" strike="noStrike" spc="-1">
              <a:latin typeface="Arial"/>
            </a:endParaRPr>
          </a:p>
          <a:p>
            <a:pPr marL="457200">
              <a:lnSpc>
                <a:spcPct val="100000"/>
              </a:lnSpc>
              <a:spcBef>
                <a:spcPts val="380"/>
              </a:spcBef>
            </a:pPr>
            <a:r>
              <a:rPr lang="en-US" sz="1900" b="1" strike="noStrike" spc="-1">
                <a:solidFill>
                  <a:srgbClr val="9BBB59"/>
                </a:solidFill>
                <a:latin typeface="Courier New Bold"/>
              </a:rPr>
              <a:t>cl_int</a:t>
            </a:r>
            <a:r>
              <a:rPr lang="en-US" sz="1900" b="1" strike="noStrike" spc="-1">
                <a:solidFill>
                  <a:srgbClr val="000000"/>
                </a:solidFill>
                <a:latin typeface="Courier New Bold"/>
              </a:rPr>
              <a:t> </a:t>
            </a:r>
            <a:r>
              <a:rPr lang="en-US" sz="1900" b="1" strike="noStrike" spc="-1">
                <a:solidFill>
                  <a:srgbClr val="17375E"/>
                </a:solidFill>
                <a:latin typeface="Courier New Bold"/>
              </a:rPr>
              <a:t>clEnqueueBarrier</a:t>
            </a:r>
            <a:r>
              <a:rPr lang="en-US" sz="1900" b="1" strike="noStrike" spc="-1">
                <a:solidFill>
                  <a:srgbClr val="000000"/>
                </a:solidFill>
                <a:latin typeface="Courier New Bold"/>
              </a:rPr>
              <a:t>(</a:t>
            </a:r>
            <a:r>
              <a:rPr lang="en-US" sz="1900" b="1" strike="noStrike" spc="-1">
                <a:solidFill>
                  <a:srgbClr val="9BBB59"/>
                </a:solidFill>
                <a:latin typeface="Courier New Bold"/>
              </a:rPr>
              <a:t>cl_command_queue</a:t>
            </a:r>
            <a:r>
              <a:rPr lang="en-US" sz="1900" b="1" strike="noStrike" spc="-1">
                <a:solidFill>
                  <a:srgbClr val="000000"/>
                </a:solidFill>
                <a:latin typeface="Courier New Bold"/>
              </a:rPr>
              <a:t> queue)</a:t>
            </a:r>
            <a:endParaRPr lang="en-US" sz="19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provide </a:t>
            </a:r>
            <a:r>
              <a:rPr lang="en-US" sz="2800" b="0" strike="noStrike" spc="-1">
                <a:solidFill>
                  <a:srgbClr val="4F81BD"/>
                </a:solidFill>
                <a:latin typeface="Trebuchet MS"/>
              </a:rPr>
              <a:t>fine grained control </a:t>
            </a:r>
            <a:r>
              <a:rPr lang="en-US" sz="2800" b="0" strike="noStrike" spc="-1">
                <a:solidFill>
                  <a:srgbClr val="000000"/>
                </a:solidFill>
                <a:latin typeface="Trebuchet MS"/>
              </a:rPr>
              <a:t>… this can really matter with an out-of-order queue.</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work between commands in the </a:t>
            </a:r>
            <a:r>
              <a:rPr lang="en-US" sz="2800" b="0" strike="noStrike" spc="-1">
                <a:solidFill>
                  <a:srgbClr val="4F81BD"/>
                </a:solidFill>
                <a:latin typeface="Trebuchet MS"/>
              </a:rPr>
              <a:t>different queues </a:t>
            </a:r>
            <a:r>
              <a:rPr lang="en-US" sz="2800" b="0" strike="noStrike" spc="-1">
                <a:solidFill>
                  <a:srgbClr val="000000"/>
                </a:solidFill>
                <a:latin typeface="Trebuchet MS"/>
              </a:rPr>
              <a:t>… as long as they </a:t>
            </a:r>
            <a:r>
              <a:rPr lang="en-US" sz="2800" b="0" strike="noStrike" spc="-1">
                <a:solidFill>
                  <a:srgbClr val="C0504D"/>
                </a:solidFill>
                <a:latin typeface="Trebuchet MS"/>
              </a:rPr>
              <a:t>share a context</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convey more information than a barrier … provide info on state of a command, not just whether it’s complete or not.</a:t>
            </a:r>
            <a:endParaRPr lang="en-US" sz="2800" b="0" strike="noStrike" spc="-1">
              <a:latin typeface="Arial"/>
            </a:endParaRPr>
          </a:p>
        </p:txBody>
      </p:sp>
      <p:grpSp>
        <p:nvGrpSpPr>
          <p:cNvPr id="2246" name="Group 3"/>
          <p:cNvGrpSpPr/>
          <p:nvPr/>
        </p:nvGrpSpPr>
        <p:grpSpPr>
          <a:xfrm>
            <a:off x="5899680" y="2853000"/>
            <a:ext cx="3208320" cy="3956400"/>
            <a:chOff x="5899680" y="2853000"/>
            <a:chExt cx="3208320" cy="3956400"/>
          </a:xfrm>
        </p:grpSpPr>
        <p:sp>
          <p:nvSpPr>
            <p:cNvPr id="2247" name="CustomShape 4"/>
            <p:cNvSpPr/>
            <p:nvPr/>
          </p:nvSpPr>
          <p:spPr>
            <a:xfrm>
              <a:off x="5899680" y="2853000"/>
              <a:ext cx="3208320" cy="3593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248" name="Picture 5"/>
            <p:cNvPicPr/>
            <p:nvPr/>
          </p:nvPicPr>
          <p:blipFill>
            <a:blip r:embed="rId2"/>
            <a:stretch/>
          </p:blipFill>
          <p:spPr>
            <a:xfrm>
              <a:off x="6032520" y="4232160"/>
              <a:ext cx="1425240" cy="2577240"/>
            </a:xfrm>
            <a:prstGeom prst="rect">
              <a:avLst/>
            </a:prstGeom>
            <a:ln w="25560">
              <a:noFill/>
            </a:ln>
          </p:spPr>
        </p:pic>
        <p:pic>
          <p:nvPicPr>
            <p:cNvPr id="2249" name="Picture 6"/>
            <p:cNvPicPr/>
            <p:nvPr/>
          </p:nvPicPr>
          <p:blipFill>
            <a:blip r:embed="rId2"/>
            <a:stretch/>
          </p:blipFill>
          <p:spPr>
            <a:xfrm>
              <a:off x="7669080" y="4232160"/>
              <a:ext cx="1425240" cy="2577240"/>
            </a:xfrm>
            <a:prstGeom prst="rect">
              <a:avLst/>
            </a:prstGeom>
            <a:ln w="25560">
              <a:noFill/>
            </a:ln>
          </p:spPr>
        </p:pic>
        <p:sp>
          <p:nvSpPr>
            <p:cNvPr id="2250" name="CustomShape 5"/>
            <p:cNvSpPr/>
            <p:nvPr/>
          </p:nvSpPr>
          <p:spPr>
            <a:xfrm>
              <a:off x="634896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1" name="CustomShape 6"/>
            <p:cNvSpPr/>
            <p:nvPr/>
          </p:nvSpPr>
          <p:spPr>
            <a:xfrm>
              <a:off x="798552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2" name="CustomShape 7"/>
            <p:cNvSpPr/>
            <p:nvPr/>
          </p:nvSpPr>
          <p:spPr>
            <a:xfrm>
              <a:off x="7057440" y="609300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2253" name="CustomShape 8"/>
            <p:cNvSpPr/>
            <p:nvPr/>
          </p:nvSpPr>
          <p:spPr>
            <a:xfrm>
              <a:off x="620424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2254" name="CustomShape 9"/>
            <p:cNvSpPr/>
            <p:nvPr/>
          </p:nvSpPr>
          <p:spPr>
            <a:xfrm>
              <a:off x="783288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
        <p:nvSpPr>
          <p:cNvPr id="2255" name="CustomShape 10"/>
          <p:cNvSpPr/>
          <p:nvPr/>
        </p:nvSpPr>
        <p:spPr>
          <a:xfrm>
            <a:off x="6394680" y="530136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8032680" y="561204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948360" y="5366880"/>
            <a:ext cx="1083960" cy="309960"/>
          </a:xfrm>
          <a:custGeom>
            <a:avLst/>
            <a:gdLst/>
            <a:ahLst/>
            <a:cxnLst/>
            <a:rect l="l" t="t" r="r" b="b"/>
            <a:pathLst>
              <a:path w="21600" h="21600">
                <a:moveTo>
                  <a:pt x="0" y="0"/>
                </a:moveTo>
                <a:lnTo>
                  <a:pt x="21600" y="21600"/>
                </a:lnTo>
              </a:path>
            </a:pathLst>
          </a:custGeom>
          <a:noFill/>
          <a:ln w="2844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58" name="CustomShape 13"/>
          <p:cNvSpPr/>
          <p:nvPr/>
        </p:nvSpPr>
        <p:spPr>
          <a:xfrm>
            <a:off x="7057440" y="499608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Event</a:t>
            </a:r>
            <a:endParaRPr lang="en-US" sz="1800" b="0" strike="noStrike" spc="-1">
              <a:latin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CustomShape 1"/>
          <p:cNvSpPr/>
          <p:nvPr/>
        </p:nvSpPr>
        <p:spPr>
          <a:xfrm>
            <a:off x="4885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0"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clEnqueueBarrier doesn’t work</a:t>
            </a:r>
            <a:endParaRPr lang="en-US" sz="2400" b="0" strike="noStrike" spc="-1">
              <a:latin typeface="Arial"/>
            </a:endParaRPr>
          </a:p>
        </p:txBody>
      </p:sp>
      <p:sp>
        <p:nvSpPr>
          <p:cNvPr id="2261" name="CustomShape 3"/>
          <p:cNvSpPr/>
          <p:nvPr/>
        </p:nvSpPr>
        <p:spPr>
          <a:xfrm>
            <a:off x="50760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2" name="CustomShape 4"/>
          <p:cNvSpPr/>
          <p:nvPr/>
        </p:nvSpPr>
        <p:spPr>
          <a:xfrm>
            <a:off x="592308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63" name="CustomShape 5"/>
          <p:cNvSpPr/>
          <p:nvPr/>
        </p:nvSpPr>
        <p:spPr>
          <a:xfrm>
            <a:off x="5869800" y="4060440"/>
            <a:ext cx="208584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64"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5"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6" name="CustomShape 8"/>
          <p:cNvSpPr/>
          <p:nvPr/>
        </p:nvSpPr>
        <p:spPr>
          <a:xfrm>
            <a:off x="641160" y="3154680"/>
            <a:ext cx="7362000" cy="7192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67" name="CustomShape 9"/>
          <p:cNvSpPr/>
          <p:nvPr/>
        </p:nvSpPr>
        <p:spPr>
          <a:xfrm>
            <a:off x="1460160" y="3337560"/>
            <a:ext cx="2047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8" name="CustomShape 10"/>
          <p:cNvSpPr/>
          <p:nvPr/>
        </p:nvSpPr>
        <p:spPr>
          <a:xfrm>
            <a:off x="5746320" y="3337560"/>
            <a:ext cx="1849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9" name="Line 11"/>
          <p:cNvSpPr/>
          <p:nvPr/>
        </p:nvSpPr>
        <p:spPr>
          <a:xfrm flipV="1">
            <a:off x="3831840" y="2480040"/>
            <a:ext cx="923760" cy="196596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0" name="Line 12"/>
          <p:cNvSpPr/>
          <p:nvPr/>
        </p:nvSpPr>
        <p:spPr>
          <a:xfrm flipH="1" flipV="1">
            <a:off x="3822120" y="2444040"/>
            <a:ext cx="981360" cy="203652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1" name="CustomShape 13"/>
          <p:cNvSpPr/>
          <p:nvPr/>
        </p:nvSpPr>
        <p:spPr>
          <a:xfrm>
            <a:off x="13698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2" name="CustomShape 14"/>
          <p:cNvSpPr/>
          <p:nvPr/>
        </p:nvSpPr>
        <p:spPr>
          <a:xfrm>
            <a:off x="1316160" y="4060440"/>
            <a:ext cx="20307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 name="CustomShape 1"/>
          <p:cNvSpPr/>
          <p:nvPr/>
        </p:nvSpPr>
        <p:spPr>
          <a:xfrm>
            <a:off x="4939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4"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this works!</a:t>
            </a:r>
            <a:endParaRPr lang="en-US" sz="2400" b="0" strike="noStrike" spc="-1">
              <a:latin typeface="Arial"/>
            </a:endParaRPr>
          </a:p>
        </p:txBody>
      </p:sp>
      <p:sp>
        <p:nvSpPr>
          <p:cNvPr id="2275" name="CustomShape 3"/>
          <p:cNvSpPr/>
          <p:nvPr/>
        </p:nvSpPr>
        <p:spPr>
          <a:xfrm>
            <a:off x="50814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6" name="CustomShape 4"/>
          <p:cNvSpPr/>
          <p:nvPr/>
        </p:nvSpPr>
        <p:spPr>
          <a:xfrm>
            <a:off x="593964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7" name="CustomShape 5"/>
          <p:cNvSpPr/>
          <p:nvPr/>
        </p:nvSpPr>
        <p:spPr>
          <a:xfrm>
            <a:off x="5914080" y="4060440"/>
            <a:ext cx="2113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78"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79"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80" name="CustomShape 8"/>
          <p:cNvSpPr/>
          <p:nvPr/>
        </p:nvSpPr>
        <p:spPr>
          <a:xfrm>
            <a:off x="641160" y="2955240"/>
            <a:ext cx="7674480" cy="11044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81" name="CustomShape 9"/>
          <p:cNvSpPr/>
          <p:nvPr/>
        </p:nvSpPr>
        <p:spPr>
          <a:xfrm>
            <a:off x="1187640" y="3239640"/>
            <a:ext cx="283284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a:p>
            <a:pPr>
              <a:lnSpc>
                <a:spcPct val="99000"/>
              </a:lnSpc>
            </a:pPr>
            <a:r>
              <a:rPr lang="en-US" sz="1200" b="0" strike="noStrike" spc="-1">
                <a:solidFill>
                  <a:srgbClr val="000000"/>
                </a:solidFill>
                <a:latin typeface="Courier New Bold"/>
                <a:ea typeface="DejaVu Sans"/>
              </a:rPr>
              <a:t>clEnqueueWaitForEvent(event)</a:t>
            </a:r>
            <a:endParaRPr lang="en-US" sz="1200" b="0" strike="noStrike" spc="-1">
              <a:latin typeface="Arial"/>
            </a:endParaRPr>
          </a:p>
        </p:txBody>
      </p:sp>
      <p:sp>
        <p:nvSpPr>
          <p:cNvPr id="2282" name="CustomShape 10"/>
          <p:cNvSpPr/>
          <p:nvPr/>
        </p:nvSpPr>
        <p:spPr>
          <a:xfrm>
            <a:off x="5749560" y="3337560"/>
            <a:ext cx="230364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clEnqueueMarker(event)</a:t>
            </a:r>
            <a:endParaRPr lang="en-US" sz="1200" b="0" strike="noStrike" spc="-1">
              <a:latin typeface="Arial"/>
            </a:endParaRPr>
          </a:p>
        </p:txBody>
      </p:sp>
      <p:sp>
        <p:nvSpPr>
          <p:cNvPr id="2283" name="CustomShape 11"/>
          <p:cNvSpPr/>
          <p:nvPr/>
        </p:nvSpPr>
        <p:spPr>
          <a:xfrm>
            <a:off x="13842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84" name="CustomShape 12"/>
          <p:cNvSpPr/>
          <p:nvPr/>
        </p:nvSpPr>
        <p:spPr>
          <a:xfrm>
            <a:off x="1330920" y="4060440"/>
            <a:ext cx="20163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85" name="CustomShape 13"/>
          <p:cNvSpPr/>
          <p:nvPr/>
        </p:nvSpPr>
        <p:spPr>
          <a:xfrm flipV="1">
            <a:off x="3708000" y="3336840"/>
            <a:ext cx="3887640" cy="456480"/>
          </a:xfrm>
          <a:prstGeom prst="bentConnector3">
            <a:avLst>
              <a:gd name="adj1" fmla="val 50000"/>
            </a:avLst>
          </a:prstGeom>
          <a:noFill/>
          <a:ln w="38160">
            <a:solidFill>
              <a:schemeClr val="accent2"/>
            </a:solidFill>
            <a:round/>
            <a:headEnd type="oval" w="med" len="med"/>
            <a:tailEnd type="oval"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CustomShape 1"/>
          <p:cNvSpPr/>
          <p:nvPr/>
        </p:nvSpPr>
        <p:spPr>
          <a:xfrm>
            <a:off x="107640" y="44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Host generated events influencing execution of commands: User events</a:t>
            </a:r>
            <a:endParaRPr lang="en-US" sz="3200" b="0" strike="noStrike" spc="-1">
              <a:latin typeface="Arial"/>
            </a:endParaRPr>
          </a:p>
        </p:txBody>
      </p:sp>
      <p:sp>
        <p:nvSpPr>
          <p:cNvPr id="2287" name="CustomShape 2"/>
          <p:cNvSpPr/>
          <p:nvPr/>
        </p:nvSpPr>
        <p:spPr>
          <a:xfrm>
            <a:off x="107640" y="1268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“user code” running on a host thread can generate event objects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cl_event</a:t>
            </a:r>
            <a:r>
              <a:rPr lang="en-US" sz="2200" b="1" strike="noStrike" spc="-1">
                <a:solidFill>
                  <a:srgbClr val="000000"/>
                </a:solidFill>
                <a:latin typeface="Courier New Bold"/>
              </a:rPr>
              <a:t> </a:t>
            </a:r>
            <a:r>
              <a:rPr lang="en-US" sz="2200" b="1" strike="noStrike" spc="-1">
                <a:solidFill>
                  <a:srgbClr val="17375E"/>
                </a:solidFill>
                <a:latin typeface="Courier New Bold"/>
              </a:rPr>
              <a:t>clCreateUserEvent</a:t>
            </a:r>
            <a:r>
              <a:rPr lang="en-US" sz="2200" b="1" strike="noStrike" spc="-1">
                <a:solidFill>
                  <a:srgbClr val="000000"/>
                </a:solidFill>
                <a:latin typeface="Courier New Bold"/>
              </a:rPr>
              <a:t>(</a:t>
            </a:r>
            <a:r>
              <a:rPr lang="en-US" sz="2200" b="1" strike="noStrike" spc="-1">
                <a:solidFill>
                  <a:srgbClr val="9BBB59"/>
                </a:solidFill>
                <a:latin typeface="Courier New Bold"/>
              </a:rPr>
              <a:t>cl_context</a:t>
            </a:r>
            <a:r>
              <a:rPr lang="en-US" sz="2200" b="1" strike="noStrike" spc="-1">
                <a:solidFill>
                  <a:srgbClr val="000000"/>
                </a:solidFill>
                <a:latin typeface="Courier New Bold"/>
              </a:rPr>
              <a:t> context, </a:t>
            </a:r>
            <a:r>
              <a:rPr lang="en-US" sz="2200" b="1" strike="noStrike" spc="-1">
                <a:solidFill>
                  <a:srgbClr val="9BBB59"/>
                </a:solidFill>
                <a:latin typeface="Courier New Bold"/>
              </a:rPr>
              <a:t>cl_int</a:t>
            </a:r>
            <a:r>
              <a:rPr lang="en-US" sz="2200" b="1" strike="noStrike" spc="-1">
                <a:solidFill>
                  <a:srgbClr val="000000"/>
                </a:solidFill>
                <a:latin typeface="Courier New Bold"/>
              </a:rPr>
              <a:t> *errcode_ret)</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Created with value CL_SUBMITTED.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It’s just another event to enqueued commands.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set the event to one of the legal event values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cl_int</a:t>
            </a:r>
            <a:r>
              <a:rPr lang="en-US" sz="2200" b="1" strike="noStrike" spc="-1">
                <a:solidFill>
                  <a:srgbClr val="000000"/>
                </a:solidFill>
                <a:latin typeface="Courier New Bold"/>
              </a:rPr>
              <a:t> </a:t>
            </a:r>
            <a:r>
              <a:rPr lang="en-US" sz="2200" b="1" strike="noStrike" spc="-1">
                <a:solidFill>
                  <a:srgbClr val="17375E"/>
                </a:solidFill>
                <a:latin typeface="Courier New Bold"/>
              </a:rPr>
              <a:t>clSetUserEventStatus</a:t>
            </a:r>
            <a:r>
              <a:rPr lang="en-US" sz="2200" b="1" strike="noStrike" spc="-1">
                <a:solidFill>
                  <a:srgbClr val="000000"/>
                </a:solidFill>
                <a:latin typeface="Courier New Bold"/>
              </a:rPr>
              <a:t>(</a:t>
            </a:r>
            <a:r>
              <a:rPr lang="en-US" sz="2200" b="1" strike="noStrike" spc="-1">
                <a:solidFill>
                  <a:srgbClr val="9BBB59"/>
                </a:solidFill>
                <a:latin typeface="Courier New Bold"/>
              </a:rPr>
              <a:t>cl_event</a:t>
            </a:r>
            <a:r>
              <a:rPr lang="en-US" sz="2200" b="1" strike="noStrike" spc="-1">
                <a:solidFill>
                  <a:srgbClr val="000000"/>
                </a:solidFill>
                <a:latin typeface="Courier New Bold"/>
              </a:rPr>
              <a:t> event, </a:t>
            </a:r>
            <a:r>
              <a:rPr lang="en-US" sz="2200" b="1" strike="noStrike" spc="-1">
                <a:solidFill>
                  <a:srgbClr val="9BBB59"/>
                </a:solidFill>
                <a:latin typeface="Courier New Bold"/>
              </a:rPr>
              <a:t>cl_int</a:t>
            </a:r>
            <a:r>
              <a:rPr lang="en-US" sz="2200" b="1" strike="noStrike" spc="-1">
                <a:solidFill>
                  <a:srgbClr val="000000"/>
                </a:solidFill>
                <a:latin typeface="Courier New Bold"/>
              </a:rPr>
              <a:t> execution_status)</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Queue up block of commands that wait on user input to finalize state of memory objects before proceeding.</a:t>
            </a:r>
            <a:endParaRPr lang="en-US" sz="3200" b="0" strike="noStrike" spc="-1">
              <a:latin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a:solidFill>
                  <a:srgbClr val="000000"/>
                </a:solidFill>
                <a:latin typeface="Trebuchet MS"/>
              </a:rPr>
              <a:t>Command generated events influencing execution of host code</a:t>
            </a:r>
            <a:endParaRPr lang="en-US" sz="3600" b="0" strike="noStrike" spc="-1">
              <a:latin typeface="Arial"/>
            </a:endParaRPr>
          </a:p>
        </p:txBody>
      </p:sp>
      <p:sp>
        <p:nvSpPr>
          <p:cNvPr id="2289"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thread running on the host can pause waiting on a list of events to complete. This can be done with the function:</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cl_int </a:t>
            </a:r>
            <a:r>
              <a:rPr lang="en-US" sz="2800" b="1" strike="noStrike" spc="-1">
                <a:solidFill>
                  <a:srgbClr val="17375E"/>
                </a:solidFill>
                <a:latin typeface="Courier New Bold"/>
              </a:rPr>
              <a:t>clWaitForEvents</a:t>
            </a:r>
            <a:r>
              <a:rPr lang="en-US" sz="2800" b="1" strike="noStrike" spc="-1">
                <a:solidFill>
                  <a:srgbClr val="000000"/>
                </a:solidFill>
                <a:latin typeface="Courier New Bold"/>
              </a:rPr>
              <a:t>(</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cl_uint </a:t>
            </a:r>
            <a:r>
              <a:rPr lang="en-US" sz="2800" b="1" strike="noStrike" spc="-1">
                <a:solidFill>
                  <a:srgbClr val="000000"/>
                </a:solidFill>
                <a:latin typeface="Courier New Bold"/>
              </a:rPr>
              <a:t>num_events,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a:t>
            </a:r>
            <a:r>
              <a:rPr lang="en-US" sz="2800" b="1" strike="noStrike" spc="-1">
                <a:solidFill>
                  <a:srgbClr val="000000"/>
                </a:solidFill>
                <a:latin typeface="Courier New Bold"/>
              </a:rPr>
              <a:t> </a:t>
            </a:r>
            <a:r>
              <a:rPr lang="en-US" sz="2800" b="1" strike="noStrike" spc="-1">
                <a:solidFill>
                  <a:srgbClr val="8064A2"/>
                </a:solidFill>
                <a:latin typeface="Courier New Bold"/>
              </a:rPr>
              <a:t>cl_event </a:t>
            </a:r>
            <a:r>
              <a:rPr lang="en-US" sz="2800" b="1" strike="noStrike" spc="-1">
                <a:solidFill>
                  <a:srgbClr val="000000"/>
                </a:solidFill>
                <a:latin typeface="Courier New Bold"/>
              </a:rPr>
              <a:t>*event_list)</a:t>
            </a:r>
            <a:endParaRPr lang="en-US" sz="2800" b="0" strike="noStrike" spc="-1">
              <a:latin typeface="Arial"/>
            </a:endParaRPr>
          </a:p>
          <a:p>
            <a:pPr marL="45720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Host code waiting for an event to complete before extracting information from the event.</a:t>
            </a:r>
            <a:endParaRPr lang="en-US" sz="3200" b="0" strike="noStrike" spc="-1">
              <a:latin typeface="Arial"/>
            </a:endParaRPr>
          </a:p>
        </p:txBody>
      </p:sp>
      <p:sp>
        <p:nvSpPr>
          <p:cNvPr id="2290" name="CustomShape 3"/>
          <p:cNvSpPr/>
          <p:nvPr/>
        </p:nvSpPr>
        <p:spPr>
          <a:xfrm>
            <a:off x="5580000" y="3357000"/>
            <a:ext cx="367164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Number of events to wait on</a:t>
            </a:r>
            <a:endParaRPr lang="en-US" sz="2000" b="0" strike="noStrike" spc="-1">
              <a:latin typeface="Arial"/>
            </a:endParaRPr>
          </a:p>
        </p:txBody>
      </p:sp>
      <p:sp>
        <p:nvSpPr>
          <p:cNvPr id="2291" name="CustomShape 4"/>
          <p:cNvSpPr/>
          <p:nvPr/>
        </p:nvSpPr>
        <p:spPr>
          <a:xfrm flipH="1">
            <a:off x="5003280" y="3557160"/>
            <a:ext cx="575280" cy="87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92" name="CustomShape 5"/>
          <p:cNvSpPr/>
          <p:nvPr/>
        </p:nvSpPr>
        <p:spPr>
          <a:xfrm>
            <a:off x="6156000" y="4305240"/>
            <a:ext cx="269208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An array of pointers to event object</a:t>
            </a:r>
            <a:endParaRPr lang="en-US" sz="2000" b="0" strike="noStrike" spc="-1">
              <a:latin typeface="Arial"/>
            </a:endParaRPr>
          </a:p>
        </p:txBody>
      </p:sp>
      <p:sp>
        <p:nvSpPr>
          <p:cNvPr id="2293" name="CustomShape 6"/>
          <p:cNvSpPr/>
          <p:nvPr/>
        </p:nvSpPr>
        <p:spPr>
          <a:xfrm flipH="1" flipV="1">
            <a:off x="5362560" y="4455000"/>
            <a:ext cx="792360" cy="2026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时间线</a:t>
            </a:r>
            <a:endParaRPr lang="en-US" sz="4400" b="0" strike="noStrike" spc="-1" dirty="0">
              <a:latin typeface="Arial"/>
            </a:endParaRPr>
          </a:p>
        </p:txBody>
      </p:sp>
      <p:sp>
        <p:nvSpPr>
          <p:cNvPr id="573"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b="0" strike="noStrike"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
        <p:nvSpPr>
          <p:cNvPr id="574" name="Line 3"/>
          <p:cNvSpPr/>
          <p:nvPr/>
        </p:nvSpPr>
        <p:spPr>
          <a:xfrm>
            <a:off x="190800" y="5350320"/>
            <a:ext cx="6649200" cy="7920"/>
          </a:xfrm>
          <a:prstGeom prst="line">
            <a:avLst/>
          </a:prstGeom>
          <a:ln w="28440">
            <a:solidFill>
              <a:schemeClr val="tx2"/>
            </a:solidFill>
            <a:round/>
          </a:ln>
        </p:spPr>
        <p:style>
          <a:lnRef idx="0">
            <a:scrgbClr r="0" g="0" b="0"/>
          </a:lnRef>
          <a:fillRef idx="0">
            <a:scrgbClr r="0" g="0" b="0"/>
          </a:fillRef>
          <a:effectRef idx="0">
            <a:scrgbClr r="0" g="0" b="0"/>
          </a:effectRef>
          <a:fontRef idx="minor"/>
        </p:style>
      </p:sp>
      <p:sp>
        <p:nvSpPr>
          <p:cNvPr id="575" name="CustomShape 4"/>
          <p:cNvSpPr/>
          <p:nvPr/>
        </p:nvSpPr>
        <p:spPr>
          <a:xfrm>
            <a:off x="-36360" y="5701320"/>
            <a:ext cx="2435040" cy="82260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a:t>
            </a:r>
            <a:r>
              <a:rPr lang="en-US" sz="2000" b="1" strike="noStrike" spc="-1" dirty="0">
                <a:solidFill>
                  <a:srgbClr val="17375E"/>
                </a:solidFill>
                <a:latin typeface="Trebuchet MS"/>
                <a:ea typeface="DejaVu Sans"/>
              </a:rPr>
              <a:t>OpenCL 1.0  </a:t>
            </a:r>
            <a:r>
              <a:rPr lang="zh-CN" altLang="en-US" sz="2000" strike="noStrike" spc="-1" dirty="0">
                <a:solidFill>
                  <a:srgbClr val="17375E"/>
                </a:solidFill>
                <a:latin typeface="Trebuchet MS"/>
                <a:ea typeface="DejaVu Sans"/>
              </a:rPr>
              <a:t>细节</a:t>
            </a:r>
            <a:r>
              <a:rPr lang="zh-CN" altLang="en-US" sz="2000" b="0" strike="noStrike" spc="-1" dirty="0">
                <a:solidFill>
                  <a:srgbClr val="17375E"/>
                </a:solidFill>
                <a:latin typeface="Trebuchet MS"/>
                <a:ea typeface="DejaVu Sans"/>
              </a:rPr>
              <a:t>参数</a:t>
            </a:r>
            <a:endParaRPr lang="en-US" sz="2000" b="0" strike="noStrike" spc="-1" dirty="0">
              <a:latin typeface="Arial"/>
            </a:endParaRPr>
          </a:p>
        </p:txBody>
      </p:sp>
      <p:sp>
        <p:nvSpPr>
          <p:cNvPr id="576" name="CustomShape 5"/>
          <p:cNvSpPr/>
          <p:nvPr/>
        </p:nvSpPr>
        <p:spPr>
          <a:xfrm>
            <a:off x="1230120" y="4045320"/>
            <a:ext cx="4298400" cy="1066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1" strike="noStrike" spc="-1" dirty="0">
                <a:solidFill>
                  <a:srgbClr val="C0504D"/>
                </a:solidFill>
                <a:latin typeface="Trebuchet MS"/>
                <a:ea typeface="DejaVu Sans"/>
              </a:rPr>
              <a:t>2009</a:t>
            </a:r>
            <a:r>
              <a:rPr lang="zh-CN" altLang="en-US" sz="2000" b="1" strike="noStrike" spc="-1" dirty="0">
                <a:solidFill>
                  <a:srgbClr val="C0504D"/>
                </a:solidFill>
                <a:latin typeface="Trebuchet MS"/>
                <a:ea typeface="DejaVu Sans"/>
              </a:rPr>
              <a:t>年</a:t>
            </a:r>
            <a:endParaRPr lang="en-US" sz="2000" b="0" strike="noStrike" spc="-1" dirty="0">
              <a:latin typeface="Arial"/>
            </a:endParaRPr>
          </a:p>
          <a:p>
            <a:pPr algn="ctr">
              <a:lnSpc>
                <a:spcPct val="80000"/>
              </a:lnSpc>
            </a:pPr>
            <a:r>
              <a:rPr lang="zh-CN" altLang="en-US" sz="2000" b="0" strike="noStrike" spc="-1" dirty="0">
                <a:solidFill>
                  <a:srgbClr val="17375E"/>
                </a:solidFill>
                <a:latin typeface="Trebuchet MS"/>
                <a:ea typeface="DejaVu Sans"/>
              </a:rPr>
              <a:t>多个平台实现多个同样实现</a:t>
            </a:r>
            <a:endParaRPr lang="en-US" sz="2000" b="0" strike="noStrike" spc="-1" dirty="0">
              <a:latin typeface="Arial"/>
            </a:endParaRPr>
          </a:p>
        </p:txBody>
      </p:sp>
      <p:sp>
        <p:nvSpPr>
          <p:cNvPr id="577" name="Line 6"/>
          <p:cNvSpPr/>
          <p:nvPr/>
        </p:nvSpPr>
        <p:spPr>
          <a:xfrm flipV="1">
            <a:off x="118728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78" name="CustomShape 7"/>
          <p:cNvSpPr/>
          <p:nvPr/>
        </p:nvSpPr>
        <p:spPr>
          <a:xfrm>
            <a:off x="685800" y="4945320"/>
            <a:ext cx="10706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2008</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12</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79" name="CustomShape 8"/>
          <p:cNvSpPr/>
          <p:nvPr/>
        </p:nvSpPr>
        <p:spPr>
          <a:xfrm>
            <a:off x="5191920" y="4920840"/>
            <a:ext cx="99288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2010</a:t>
            </a:r>
            <a:r>
              <a:rPr lang="zh-CN" altLang="en-US" sz="2000" b="1" strike="noStrike" spc="-1" dirty="0">
                <a:solidFill>
                  <a:srgbClr val="C0504D"/>
                </a:solidFill>
                <a:latin typeface="Trebuchet MS"/>
                <a:ea typeface="DejaVu Sans"/>
              </a:rPr>
              <a:t>年</a:t>
            </a:r>
            <a:r>
              <a:rPr lang="en-US" sz="2000" b="1" strike="noStrike" spc="-1" dirty="0">
                <a:solidFill>
                  <a:srgbClr val="C0504D"/>
                </a:solidFill>
                <a:latin typeface="Trebuchet MS"/>
                <a:ea typeface="DejaVu Sans"/>
              </a:rPr>
              <a:t>7</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0" name="Line 9"/>
          <p:cNvSpPr/>
          <p:nvPr/>
        </p:nvSpPr>
        <p:spPr>
          <a:xfrm flipV="1">
            <a:off x="558000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1" name="Line 10"/>
          <p:cNvSpPr/>
          <p:nvPr/>
        </p:nvSpPr>
        <p:spPr>
          <a:xfrm>
            <a:off x="3457080" y="50929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2" name="CustomShape 11"/>
          <p:cNvSpPr/>
          <p:nvPr/>
        </p:nvSpPr>
        <p:spPr>
          <a:xfrm>
            <a:off x="3780000" y="5664240"/>
            <a:ext cx="3567240" cy="1309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公布了正式版 </a:t>
            </a:r>
            <a:r>
              <a:rPr lang="en-US" sz="2000" b="1" strike="noStrike" spc="-1" dirty="0">
                <a:solidFill>
                  <a:srgbClr val="17375E"/>
                </a:solidFill>
                <a:latin typeface="Trebuchet MS"/>
                <a:ea typeface="DejaVu Sans"/>
              </a:rPr>
              <a:t>OpenCL 1.1  </a:t>
            </a:r>
            <a:r>
              <a:rPr lang="zh-CN" altLang="en-US" sz="2000" b="0" strike="noStrike" spc="-1" dirty="0">
                <a:solidFill>
                  <a:srgbClr val="17375E"/>
                </a:solidFill>
                <a:latin typeface="Trebuchet MS"/>
                <a:ea typeface="DejaVu Sans"/>
              </a:rPr>
              <a:t>细节参数，</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不久后就可以得到实现</a:t>
            </a:r>
            <a:endParaRPr lang="en-US" sz="2000" b="0" strike="noStrike" spc="-1" dirty="0">
              <a:latin typeface="Arial"/>
            </a:endParaRPr>
          </a:p>
        </p:txBody>
      </p:sp>
      <p:sp>
        <p:nvSpPr>
          <p:cNvPr id="583" name="CustomShape 12"/>
          <p:cNvSpPr/>
          <p:nvPr/>
        </p:nvSpPr>
        <p:spPr>
          <a:xfrm>
            <a:off x="7542720" y="4907160"/>
            <a:ext cx="10904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2011</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11</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4" name="Line 13"/>
          <p:cNvSpPr/>
          <p:nvPr/>
        </p:nvSpPr>
        <p:spPr>
          <a:xfrm flipV="1">
            <a:off x="810036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5" name="CustomShape 14"/>
          <p:cNvSpPr/>
          <p:nvPr/>
        </p:nvSpPr>
        <p:spPr>
          <a:xfrm>
            <a:off x="7291440" y="5662080"/>
            <a:ext cx="1851840" cy="57888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zh-CN" altLang="en-US" sz="2000" b="0" strike="noStrike" spc="-1" dirty="0">
                <a:solidFill>
                  <a:srgbClr val="17375E"/>
                </a:solidFill>
                <a:latin typeface="Trebuchet MS"/>
                <a:ea typeface="DejaVu Sans"/>
              </a:rPr>
              <a:t>发布了 </a:t>
            </a:r>
            <a:r>
              <a:rPr lang="en-US" sz="2000" b="1" strike="noStrike" spc="-1" dirty="0">
                <a:solidFill>
                  <a:srgbClr val="17375E"/>
                </a:solidFill>
                <a:latin typeface="Trebuchet MS"/>
                <a:ea typeface="DejaVu Sans"/>
              </a:rPr>
              <a:t>OpenCL 1.2</a:t>
            </a:r>
            <a:endParaRPr lang="en-US" sz="2000" b="0" strike="noStrike" spc="-1" dirty="0">
              <a:latin typeface="Arial"/>
            </a:endParaRPr>
          </a:p>
        </p:txBody>
      </p:sp>
      <p:sp>
        <p:nvSpPr>
          <p:cNvPr id="586" name="Line 15"/>
          <p:cNvSpPr/>
          <p:nvPr/>
        </p:nvSpPr>
        <p:spPr>
          <a:xfrm>
            <a:off x="7061040" y="5358240"/>
            <a:ext cx="178632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rot="16200000" flipH="1">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rot="16200000" flipH="1">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with Events</a:t>
            </a:r>
            <a:endParaRPr lang="en-US" sz="4400" b="0" strike="noStrike" spc="-1">
              <a:latin typeface="Arial"/>
            </a:endParaRPr>
          </a:p>
        </p:txBody>
      </p:sp>
      <p:sp>
        <p:nvSpPr>
          <p:cNvPr id="229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is a performance oriented language … Hence performance analysis is an essential part of OpenCL programming.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specification defines a portable way to collect profiling data.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be used with most commands placed on the command queue … includes: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read, write, map or copy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enqueue kernels, tasks, and native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Acquire or Release OpenGL objects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works by turning an event into an opaque object to hold timing data.  </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the Profiling interface</a:t>
            </a:r>
            <a:endParaRPr lang="en-US" sz="4400" b="0" strike="noStrike" spc="-1">
              <a:latin typeface="Arial"/>
            </a:endParaRPr>
          </a:p>
        </p:txBody>
      </p:sp>
      <p:sp>
        <p:nvSpPr>
          <p:cNvPr id="2297" name="CustomShape 2"/>
          <p:cNvSpPr/>
          <p:nvPr/>
        </p:nvSpPr>
        <p:spPr>
          <a:xfrm>
            <a:off x="179640" y="1168200"/>
            <a:ext cx="8784360" cy="139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is enabled when a queue is created with the CL_QUEUE_PROFILING_ENABLE  flag  set.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profiling is enabled, the following function is used to extract the timing data</a:t>
            </a:r>
            <a:endParaRPr lang="en-US" sz="3200" b="0" strike="noStrike" spc="-1">
              <a:latin typeface="Arial"/>
            </a:endParaRPr>
          </a:p>
        </p:txBody>
      </p:sp>
      <p:sp>
        <p:nvSpPr>
          <p:cNvPr id="2298" name="CustomShape 3"/>
          <p:cNvSpPr/>
          <p:nvPr/>
        </p:nvSpPr>
        <p:spPr>
          <a:xfrm>
            <a:off x="1619640" y="3290040"/>
            <a:ext cx="5688000" cy="191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cl_int </a:t>
            </a:r>
            <a:r>
              <a:rPr lang="en-US" sz="2000" b="1" strike="noStrike" spc="-1">
                <a:solidFill>
                  <a:srgbClr val="17375E"/>
                </a:solidFill>
                <a:latin typeface="Courier New Bold"/>
                <a:ea typeface="DejaVu Sans"/>
              </a:rPr>
              <a:t>clGetEventProfilingInfo</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cl_event </a:t>
            </a:r>
            <a:r>
              <a:rPr lang="en-US" sz="2000" b="1" strike="noStrike" spc="-1">
                <a:solidFill>
                  <a:srgbClr val="000000"/>
                </a:solidFill>
                <a:latin typeface="Courier New Bold"/>
                <a:ea typeface="DejaVu Sans"/>
              </a:rPr>
              <a:t>event,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cl_profiling_info </a:t>
            </a:r>
            <a:r>
              <a:rPr lang="en-US" sz="2000" b="1" strike="noStrike" spc="-1">
                <a:solidFill>
                  <a:srgbClr val="000000"/>
                </a:solidFill>
                <a:latin typeface="Courier New Bold"/>
                <a:ea typeface="DejaVu Sans"/>
              </a:rPr>
              <a:t>param_name,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*param_value,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*param_value_size_ret)</a:t>
            </a:r>
            <a:endParaRPr lang="en-US" sz="2000" b="0" strike="noStrike" spc="-1">
              <a:latin typeface="Arial"/>
            </a:endParaRPr>
          </a:p>
        </p:txBody>
      </p:sp>
      <p:sp>
        <p:nvSpPr>
          <p:cNvPr id="2299" name="CustomShape 4"/>
          <p:cNvSpPr/>
          <p:nvPr/>
        </p:nvSpPr>
        <p:spPr>
          <a:xfrm>
            <a:off x="251640" y="4223160"/>
            <a:ext cx="1655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Expected and actual size of profiling data.</a:t>
            </a:r>
            <a:endParaRPr lang="en-US" sz="1800" b="0" strike="noStrike" spc="-1">
              <a:latin typeface="Arial"/>
            </a:endParaRPr>
          </a:p>
        </p:txBody>
      </p:sp>
      <p:sp>
        <p:nvSpPr>
          <p:cNvPr id="2300" name="CustomShape 5"/>
          <p:cNvSpPr/>
          <p:nvPr/>
        </p:nvSpPr>
        <p:spPr>
          <a:xfrm flipV="1">
            <a:off x="1835640" y="4436280"/>
            <a:ext cx="689400" cy="159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1" name="CustomShape 6"/>
          <p:cNvSpPr/>
          <p:nvPr/>
        </p:nvSpPr>
        <p:spPr>
          <a:xfrm>
            <a:off x="1835640" y="4596840"/>
            <a:ext cx="689400" cy="46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2" name="CustomShape 7"/>
          <p:cNvSpPr/>
          <p:nvPr/>
        </p:nvSpPr>
        <p:spPr>
          <a:xfrm>
            <a:off x="6840720" y="2781000"/>
            <a:ext cx="165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Profiling data to query (see next slide)</a:t>
            </a:r>
            <a:endParaRPr lang="en-US" sz="1800" b="0" strike="noStrike" spc="-1">
              <a:latin typeface="Arial"/>
            </a:endParaRPr>
          </a:p>
        </p:txBody>
      </p:sp>
      <p:sp>
        <p:nvSpPr>
          <p:cNvPr id="2303" name="CustomShape 8"/>
          <p:cNvSpPr/>
          <p:nvPr/>
        </p:nvSpPr>
        <p:spPr>
          <a:xfrm flipH="1">
            <a:off x="6083280" y="3357000"/>
            <a:ext cx="756000" cy="6897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4" name="CustomShape 9"/>
          <p:cNvSpPr/>
          <p:nvPr/>
        </p:nvSpPr>
        <p:spPr>
          <a:xfrm>
            <a:off x="7354080" y="4223160"/>
            <a:ext cx="165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memory to hold results</a:t>
            </a:r>
            <a:endParaRPr lang="en-US" sz="1800" b="0" strike="noStrike" spc="-1">
              <a:latin typeface="Arial"/>
            </a:endParaRPr>
          </a:p>
        </p:txBody>
      </p:sp>
      <p:sp>
        <p:nvSpPr>
          <p:cNvPr id="2305" name="CustomShape 10"/>
          <p:cNvSpPr/>
          <p:nvPr/>
        </p:nvSpPr>
        <p:spPr>
          <a:xfrm flipH="1" flipV="1">
            <a:off x="5435280" y="4724280"/>
            <a:ext cx="1917360" cy="298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cl_profiling_info values</a:t>
            </a:r>
            <a:endParaRPr lang="en-US" sz="4400" b="0" strike="noStrike" spc="-1">
              <a:latin typeface="Arial"/>
            </a:endParaRPr>
          </a:p>
        </p:txBody>
      </p:sp>
      <p:sp>
        <p:nvSpPr>
          <p:cNvPr id="2307" name="CustomShape 2"/>
          <p:cNvSpPr/>
          <p:nvPr/>
        </p:nvSpPr>
        <p:spPr>
          <a:xfrm>
            <a:off x="179640" y="1600200"/>
            <a:ext cx="8712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CL_PROFILING_COMMAND_QUEUED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enqueued in a command-queue by the host.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CL_PROFILING_COMMAND_SUBMIT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submitted to compute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CL_PROFILING_COMMAND_START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starts execution on the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CL_PROFILING_COMMAND_END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has finished execution on the device. (cl_ulong)</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Examples</a:t>
            </a:r>
            <a:endParaRPr lang="en-US" sz="4400" b="0" strike="noStrike" spc="-1">
              <a:latin typeface="Arial"/>
            </a:endParaRPr>
          </a:p>
        </p:txBody>
      </p:sp>
      <p:sp>
        <p:nvSpPr>
          <p:cNvPr id="2309" name="CustomShape 2"/>
          <p:cNvSpPr/>
          <p:nvPr/>
        </p:nvSpPr>
        <p:spPr>
          <a:xfrm>
            <a:off x="10764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pPr>
            <a:r>
              <a:rPr lang="en-US" sz="1600" b="1" strike="noStrike" spc="-1">
                <a:solidFill>
                  <a:srgbClr val="9BBB59"/>
                </a:solidFill>
                <a:latin typeface="Courier New Bold"/>
              </a:rPr>
              <a:t>cl_event </a:t>
            </a:r>
            <a:r>
              <a:rPr lang="en-US" sz="1600" b="1" strike="noStrike" spc="-1">
                <a:solidFill>
                  <a:srgbClr val="000000"/>
                </a:solidFill>
                <a:latin typeface="Courier New Bold"/>
              </a:rPr>
              <a:t>prof_event;</a:t>
            </a:r>
            <a:endParaRPr lang="en-US" sz="1600" b="0" strike="noStrike" spc="-1">
              <a:latin typeface="Arial"/>
            </a:endParaRPr>
          </a:p>
          <a:p>
            <a:pPr>
              <a:lnSpc>
                <a:spcPct val="100000"/>
              </a:lnSpc>
              <a:spcBef>
                <a:spcPts val="320"/>
              </a:spcBef>
            </a:pPr>
            <a:r>
              <a:rPr lang="en-US" sz="1600" b="1" strike="noStrike" spc="-1">
                <a:solidFill>
                  <a:srgbClr val="9BBB59"/>
                </a:solidFill>
                <a:latin typeface="Courier New Bold"/>
              </a:rPr>
              <a:t>cl_command_queue </a:t>
            </a:r>
            <a:r>
              <a:rPr lang="en-US" sz="1600" b="1" strike="noStrike" spc="-1">
                <a:solidFill>
                  <a:srgbClr val="000000"/>
                </a:solidFill>
                <a:latin typeface="Courier New Bold"/>
              </a:rPr>
              <a:t>comm; </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comm = </a:t>
            </a:r>
            <a:r>
              <a:rPr lang="en-US" sz="1600" b="1" strike="noStrike" spc="-1">
                <a:solidFill>
                  <a:srgbClr val="17375E"/>
                </a:solidFill>
                <a:latin typeface="Courier New Bold"/>
              </a:rPr>
              <a:t>clCreateCommandQueue</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context, device_id,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CL_QUEUE_PROFILING_ENABLE,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&amp;err);</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clEnqueueNDRangeKernel</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comm, kernel,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nd, NULL, global, NULL,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0, NULL,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17375E"/>
                </a:solidFill>
                <a:latin typeface="Courier New Bold"/>
              </a:rPr>
              <a:t>clFinish</a:t>
            </a:r>
            <a:r>
              <a:rPr lang="en-US" sz="1600" b="1" strike="noStrike" spc="-1">
                <a:solidFill>
                  <a:srgbClr val="000000"/>
                </a:solidFill>
                <a:latin typeface="Courier New Bold"/>
              </a:rPr>
              <a:t>(comm);</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clWaitForEvents</a:t>
            </a:r>
            <a:r>
              <a:rPr lang="en-US" sz="1600" b="1" strike="noStrike" spc="-1">
                <a:solidFill>
                  <a:srgbClr val="000000"/>
                </a:solidFill>
                <a:latin typeface="Courier New Bold"/>
              </a:rPr>
              <a:t>(1, &amp;prof_event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0" name="CustomShape 3"/>
          <p:cNvSpPr/>
          <p:nvPr/>
        </p:nvSpPr>
        <p:spPr>
          <a:xfrm>
            <a:off x="464832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320"/>
              </a:spcBef>
            </a:pPr>
            <a:r>
              <a:rPr lang="en-US" sz="1600" b="1" strike="noStrike" spc="-1">
                <a:solidFill>
                  <a:srgbClr val="9BBB59"/>
                </a:solidFill>
                <a:latin typeface="Courier New Bold"/>
              </a:rPr>
              <a:t>cl_ulong </a:t>
            </a:r>
            <a:r>
              <a:rPr lang="en-US" sz="1600" b="1" strike="noStrike" spc="-1">
                <a:solidFill>
                  <a:srgbClr val="000000"/>
                </a:solidFill>
                <a:latin typeface="Courier New Bold"/>
              </a:rPr>
              <a:t>start_time, end_time;</a:t>
            </a:r>
            <a:endParaRPr lang="en-US" sz="1600" b="0" strike="noStrike" spc="-1">
              <a:latin typeface="Arial"/>
            </a:endParaRPr>
          </a:p>
          <a:p>
            <a:pPr>
              <a:lnSpc>
                <a:spcPct val="100000"/>
              </a:lnSpc>
              <a:spcBef>
                <a:spcPts val="320"/>
              </a:spcBef>
            </a:pPr>
            <a:r>
              <a:rPr lang="en-US" sz="1600" b="1" strike="noStrike" spc="-1">
                <a:solidFill>
                  <a:srgbClr val="C0504D"/>
                </a:solidFill>
                <a:latin typeface="Courier New Bold"/>
              </a:rPr>
              <a:t>size_t </a:t>
            </a:r>
            <a:r>
              <a:rPr lang="en-US" sz="1600" b="1" strike="noStrike" spc="-1">
                <a:solidFill>
                  <a:srgbClr val="000000"/>
                </a:solidFill>
                <a:latin typeface="Courier New Bold"/>
              </a:rPr>
              <a:t>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CL_PROFILING_COMMAND_QUEUED,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&amp;start_time,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CL_PROFILING_COMMAND_END,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&amp;end_time,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run_time =(</a:t>
            </a:r>
            <a:r>
              <a:rPr lang="en-US" sz="1600" b="1" strike="noStrike" spc="-1">
                <a:solidFill>
                  <a:srgbClr val="C0504D"/>
                </a:solidFill>
                <a:latin typeface="Courier New Bold"/>
              </a:rPr>
              <a:t>double</a:t>
            </a:r>
            <a:r>
              <a:rPr lang="en-US" sz="1600" b="1" strike="noStrike" spc="-1">
                <a:solidFill>
                  <a:srgbClr val="000000"/>
                </a:solidFill>
                <a:latin typeface="Courier New Bold"/>
              </a:rPr>
              <a:t>)(end_time - start_time);</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1" name="CustomShape 4"/>
          <p:cNvSpPr/>
          <p:nvPr/>
        </p:nvSpPr>
        <p:spPr>
          <a:xfrm>
            <a:off x="539640" y="2493000"/>
            <a:ext cx="367164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2" name="CustomShape 5"/>
          <p:cNvSpPr/>
          <p:nvPr/>
        </p:nvSpPr>
        <p:spPr>
          <a:xfrm>
            <a:off x="2483640" y="4221000"/>
            <a:ext cx="129528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3" name="CustomShape 6"/>
          <p:cNvSpPr/>
          <p:nvPr/>
        </p:nvSpPr>
        <p:spPr>
          <a:xfrm>
            <a:off x="4212000" y="1664640"/>
            <a:ext cx="4607640" cy="2231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4" name="CustomShape 7"/>
          <p:cNvSpPr/>
          <p:nvPr/>
        </p:nvSpPr>
        <p:spPr>
          <a:xfrm>
            <a:off x="3996000" y="3944160"/>
            <a:ext cx="5184000" cy="201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Events inside Kernels … Async. copy</a:t>
            </a:r>
            <a:endParaRPr lang="en-US" sz="4400" b="0" strike="noStrike" spc="-1">
              <a:latin typeface="Arial"/>
            </a:endParaRPr>
          </a:p>
        </p:txBody>
      </p:sp>
      <p:sp>
        <p:nvSpPr>
          <p:cNvPr id="2316" name="CustomShape 2"/>
          <p:cNvSpPr/>
          <p:nvPr/>
        </p:nvSpPr>
        <p:spPr>
          <a:xfrm>
            <a:off x="107640" y="980640"/>
            <a:ext cx="5832000" cy="514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 B, C kernel args … global  buffers.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Bwrk is a local buffer</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(k=0;k&lt;Pdim;k++)</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Awrk[k] = A[i*Ndim+k];  </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(j=0;j&lt;Mdim;j++){</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event_t ev_cp  = </a:t>
            </a:r>
            <a:r>
              <a:rPr lang="en-US" sz="1400" b="1" strike="noStrike" spc="-1">
                <a:solidFill>
                  <a:srgbClr val="17375E"/>
                </a:solidFill>
                <a:latin typeface="Courier New Bold"/>
              </a:rPr>
              <a:t>async_work_group_copy</a:t>
            </a: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9BBB59"/>
                </a:solidFill>
                <a:latin typeface="Courier New Bold"/>
              </a:rPr>
              <a:t>__local</a:t>
            </a:r>
            <a:r>
              <a:rPr lang="en-US" sz="1400" b="1" strike="noStrike" spc="-1">
                <a:solidFill>
                  <a:srgbClr val="000000"/>
                </a:solidFill>
                <a:latin typeface="Courier New Bold"/>
              </a:rPr>
              <a:t> </a:t>
            </a:r>
            <a:r>
              <a:rPr lang="en-US" sz="1400" b="1" strike="noStrike" spc="-1">
                <a:solidFill>
                  <a:srgbClr val="C0504D"/>
                </a:solidFill>
                <a:latin typeface="Courier New Bold"/>
              </a:rPr>
              <a:t>float</a:t>
            </a:r>
            <a:r>
              <a:rPr lang="en-US" sz="1400" b="1" strike="noStrike" spc="-1">
                <a:solidFill>
                  <a:srgbClr val="000000"/>
                </a:solidFill>
                <a:latin typeface="Courier New Bold"/>
              </a:rPr>
              <a:t>*) Bwrk, (</a:t>
            </a:r>
            <a:r>
              <a:rPr lang="en-US" sz="1400" b="1" strike="noStrike" spc="-1">
                <a:solidFill>
                  <a:srgbClr val="9BBB59"/>
                </a:solidFill>
                <a:latin typeface="Courier New Bold"/>
              </a:rPr>
              <a:t>__global</a:t>
            </a:r>
            <a:r>
              <a:rPr lang="en-US" sz="1400" b="1" strike="noStrike" spc="-1">
                <a:solidFill>
                  <a:srgbClr val="C0504D"/>
                </a:solidFill>
                <a:latin typeface="Courier New Bold"/>
              </a:rPr>
              <a:t> float</a:t>
            </a:r>
            <a:r>
              <a:rPr lang="en-US" sz="1400" b="1" strike="noStrike" spc="-1">
                <a:solidFill>
                  <a:srgbClr val="000000"/>
                </a:solidFill>
                <a:latin typeface="Courier New Bold"/>
              </a:rPr>
              <a:t>*) 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size_t</a:t>
            </a:r>
            <a:r>
              <a:rPr lang="en-US" sz="1400" b="1" strike="noStrike" spc="-1">
                <a:solidFill>
                  <a:srgbClr val="000000"/>
                </a:solidFill>
                <a:latin typeface="Courier New Bold"/>
              </a:rPr>
              <a:t>) Pdim, (</a:t>
            </a:r>
            <a:r>
              <a:rPr lang="en-US" sz="1400" b="1" strike="noStrike" spc="-1">
                <a:solidFill>
                  <a:srgbClr val="9BBB59"/>
                </a:solidFill>
                <a:latin typeface="Courier New Bold"/>
              </a:rPr>
              <a:t>event_t</a:t>
            </a:r>
            <a:r>
              <a:rPr lang="en-US" sz="1400" b="1" strike="noStrike" spc="-1">
                <a:solidFill>
                  <a:srgbClr val="000000"/>
                </a:solidFill>
                <a:latin typeface="Courier New Bold"/>
              </a:rPr>
              <a:t>) 0);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wait_group_events</a:t>
            </a:r>
            <a:r>
              <a:rPr lang="en-US" sz="1400" b="1" strike="noStrike" spc="-1">
                <a:solidFill>
                  <a:srgbClr val="000000"/>
                </a:solidFill>
                <a:latin typeface="Courier New Bold"/>
              </a:rPr>
              <a:t>(1, &amp;ev_cp);</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for</a:t>
            </a:r>
            <a:r>
              <a:rPr lang="en-US" sz="1400" b="1" strike="noStrike" spc="-1">
                <a:solidFill>
                  <a:srgbClr val="000000"/>
                </a:solidFill>
                <a:latin typeface="Courier New Bold"/>
              </a:rPr>
              <a:t>(k=0, tmp= 0.0;k&lt;Pdim;k++)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tmp  += Awrk[k] *  Bwrk[k];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C[i*Ndim+j] = tmp;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p:txBody>
      </p:sp>
      <p:sp>
        <p:nvSpPr>
          <p:cNvPr id="2317" name="CustomShape 3"/>
          <p:cNvSpPr/>
          <p:nvPr/>
        </p:nvSpPr>
        <p:spPr>
          <a:xfrm>
            <a:off x="4428000" y="1052640"/>
            <a:ext cx="446364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rPr>
              <a:t>Compute a row of C = A * B</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1 A col.per work-item</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Work group shares rows of B</a:t>
            </a:r>
            <a:endParaRPr lang="en-US" sz="2000" b="0" strike="noStrike" spc="-1">
              <a:latin typeface="Arial"/>
            </a:endParaRPr>
          </a:p>
        </p:txBody>
      </p:sp>
      <p:sp>
        <p:nvSpPr>
          <p:cNvPr id="2318" name="CustomShape 4"/>
          <p:cNvSpPr/>
          <p:nvPr/>
        </p:nvSpPr>
        <p:spPr>
          <a:xfrm>
            <a:off x="6084000" y="2738880"/>
            <a:ext cx="259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Start an async. copy for row of B returning an event to track progress.</a:t>
            </a:r>
            <a:endParaRPr lang="en-US" sz="1800" b="0" strike="noStrike" spc="-1">
              <a:latin typeface="Arial"/>
            </a:endParaRPr>
          </a:p>
        </p:txBody>
      </p:sp>
      <p:sp>
        <p:nvSpPr>
          <p:cNvPr id="2319" name="CustomShape 5"/>
          <p:cNvSpPr/>
          <p:nvPr/>
        </p:nvSpPr>
        <p:spPr>
          <a:xfrm flipH="1" flipV="1">
            <a:off x="5075280" y="2924280"/>
            <a:ext cx="1007280" cy="143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0" name="CustomShape 6"/>
          <p:cNvSpPr/>
          <p:nvPr/>
        </p:nvSpPr>
        <p:spPr>
          <a:xfrm>
            <a:off x="5926320" y="4149000"/>
            <a:ext cx="259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for async. copy to complete before proceeding.</a:t>
            </a:r>
            <a:endParaRPr lang="en-US" sz="1800" b="0" strike="noStrike" spc="-1">
              <a:latin typeface="Arial"/>
            </a:endParaRPr>
          </a:p>
        </p:txBody>
      </p:sp>
      <p:sp>
        <p:nvSpPr>
          <p:cNvPr id="2321" name="CustomShape 7"/>
          <p:cNvSpPr/>
          <p:nvPr/>
        </p:nvSpPr>
        <p:spPr>
          <a:xfrm flipH="1" flipV="1">
            <a:off x="3756960" y="4199040"/>
            <a:ext cx="2167920" cy="410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2" name="CustomShape 8"/>
          <p:cNvSpPr/>
          <p:nvPr/>
        </p:nvSpPr>
        <p:spPr>
          <a:xfrm>
            <a:off x="3636000" y="5301360"/>
            <a:ext cx="259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Compute element of C using </a:t>
            </a:r>
            <a:r>
              <a:rPr lang="en-US" sz="1800" b="0" strike="noStrike" spc="-1">
                <a:solidFill>
                  <a:srgbClr val="C0504D"/>
                </a:solidFill>
                <a:latin typeface="Trebuchet MS"/>
                <a:ea typeface="DejaVu Sans"/>
              </a:rPr>
              <a:t>A</a:t>
            </a:r>
            <a:r>
              <a:rPr lang="en-US" sz="1800" b="0" strike="noStrike" spc="-1">
                <a:solidFill>
                  <a:srgbClr val="4F81BD"/>
                </a:solidFill>
                <a:latin typeface="Trebuchet MS"/>
                <a:ea typeface="DejaVu Sans"/>
              </a:rPr>
              <a:t> from </a:t>
            </a:r>
            <a:r>
              <a:rPr lang="en-US" sz="1800" b="0" strike="noStrike" spc="-1">
                <a:solidFill>
                  <a:srgbClr val="C0504D"/>
                </a:solidFill>
                <a:latin typeface="Trebuchet MS"/>
                <a:ea typeface="DejaVu Sans"/>
              </a:rPr>
              <a:t>private</a:t>
            </a:r>
            <a:r>
              <a:rPr lang="en-US" sz="1800" b="0" strike="noStrike" spc="-1">
                <a:solidFill>
                  <a:srgbClr val="E6B9B8"/>
                </a:solidFill>
                <a:latin typeface="Trebuchet MS"/>
                <a:ea typeface="DejaVu Sans"/>
              </a:rPr>
              <a:t> </a:t>
            </a:r>
            <a:r>
              <a:rPr lang="en-US" sz="1800" b="0" strike="noStrike" spc="-1">
                <a:solidFill>
                  <a:srgbClr val="4F81BD"/>
                </a:solidFill>
                <a:latin typeface="Trebuchet MS"/>
                <a:ea typeface="DejaVu Sans"/>
              </a:rPr>
              <a:t>memory and </a:t>
            </a:r>
            <a:r>
              <a:rPr lang="en-US" sz="1800" b="0" strike="noStrike" spc="-1">
                <a:solidFill>
                  <a:srgbClr val="E46C0A"/>
                </a:solidFill>
                <a:latin typeface="Trebuchet MS"/>
                <a:ea typeface="DejaVu Sans"/>
              </a:rPr>
              <a:t>B </a:t>
            </a:r>
            <a:r>
              <a:rPr lang="en-US" sz="1800" b="0" strike="noStrike" spc="-1">
                <a:solidFill>
                  <a:srgbClr val="4F81BD"/>
                </a:solidFill>
                <a:latin typeface="Trebuchet MS"/>
                <a:ea typeface="DejaVu Sans"/>
              </a:rPr>
              <a:t>from </a:t>
            </a:r>
            <a:r>
              <a:rPr lang="en-US" sz="1800" b="0" strike="noStrike" spc="-1">
                <a:solidFill>
                  <a:srgbClr val="E46C0A"/>
                </a:solidFill>
                <a:latin typeface="Trebuchet MS"/>
                <a:ea typeface="DejaVu Sans"/>
              </a:rPr>
              <a:t>local </a:t>
            </a:r>
            <a:r>
              <a:rPr lang="en-US" sz="1800" b="0" strike="noStrike" spc="-1">
                <a:solidFill>
                  <a:srgbClr val="4F81BD"/>
                </a:solidFill>
                <a:latin typeface="Trebuchet MS"/>
                <a:ea typeface="DejaVu Sans"/>
              </a:rPr>
              <a:t>memory.</a:t>
            </a:r>
            <a:endParaRPr lang="en-US" sz="1800" b="0" strike="noStrike" spc="-1">
              <a:latin typeface="Arial"/>
            </a:endParaRPr>
          </a:p>
        </p:txBody>
      </p:sp>
      <p:sp>
        <p:nvSpPr>
          <p:cNvPr id="2323" name="CustomShape 9"/>
          <p:cNvSpPr/>
          <p:nvPr/>
        </p:nvSpPr>
        <p:spPr>
          <a:xfrm flipH="1" flipV="1">
            <a:off x="2626920" y="5300640"/>
            <a:ext cx="1007280" cy="5994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Events and the C++ interface</a:t>
            </a:r>
            <a:br/>
            <a:r>
              <a:rPr lang="en-US" sz="4400" b="0" strike="noStrike" spc="-1">
                <a:solidFill>
                  <a:srgbClr val="000000"/>
                </a:solidFill>
                <a:latin typeface="Trebuchet MS"/>
              </a:rPr>
              <a:t>(for profiling)</a:t>
            </a:r>
            <a:endParaRPr lang="en-US" sz="4400" b="0" strike="noStrike" spc="-1">
              <a:latin typeface="Arial"/>
            </a:endParaRPr>
          </a:p>
        </p:txBody>
      </p:sp>
      <p:sp>
        <p:nvSpPr>
          <p:cNvPr id="2325" name="CustomShape 2"/>
          <p:cNvSpPr/>
          <p:nvPr/>
        </p:nvSpPr>
        <p:spPr>
          <a:xfrm>
            <a:off x="0" y="1340640"/>
            <a:ext cx="914328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Enqueue the kernel with a returned event</a:t>
            </a:r>
            <a:endParaRPr lang="en-US" sz="3200" b="0" strike="noStrike" spc="-1">
              <a:latin typeface="Arial"/>
            </a:endParaRPr>
          </a:p>
          <a:p>
            <a:pPr marL="457200">
              <a:lnSpc>
                <a:spcPct val="100000"/>
              </a:lnSpc>
              <a:spcBef>
                <a:spcPts val="459"/>
              </a:spcBef>
            </a:pPr>
            <a:r>
              <a:rPr lang="en-US" sz="2300" b="1" strike="noStrike" spc="-1">
                <a:solidFill>
                  <a:srgbClr val="9BBB59"/>
                </a:solidFill>
                <a:latin typeface="Courier New Bold"/>
              </a:rPr>
              <a:t>Event</a:t>
            </a:r>
            <a:r>
              <a:rPr lang="en-US" sz="2300" b="1" strike="noStrike" spc="-1">
                <a:solidFill>
                  <a:srgbClr val="000000"/>
                </a:solidFill>
                <a:latin typeface="Courier New Bold"/>
              </a:rPr>
              <a:t> event =</a:t>
            </a:r>
            <a:endParaRPr lang="en-US" sz="2300" b="0" strike="noStrike" spc="-1">
              <a:latin typeface="Arial"/>
            </a:endParaRPr>
          </a:p>
          <a:p>
            <a:pPr marL="457200">
              <a:lnSpc>
                <a:spcPct val="100000"/>
              </a:lnSpc>
              <a:spcBef>
                <a:spcPts val="459"/>
              </a:spcBef>
            </a:pPr>
            <a:r>
              <a:rPr lang="en-US" sz="2300" b="1" strike="noStrike" spc="-1">
                <a:solidFill>
                  <a:srgbClr val="17375E"/>
                </a:solidFill>
                <a:latin typeface="Courier New Bold"/>
              </a:rPr>
              <a:t>  vadd</a:t>
            </a:r>
            <a:r>
              <a:rPr lang="en-US" sz="2300" b="1" strike="noStrike" spc="-1">
                <a:solidFill>
                  <a:srgbClr val="000000"/>
                </a:solidFill>
                <a:latin typeface="Courier New Bold"/>
              </a:rPr>
              <a:t>(</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EnqueueArgs(commands,NDRange(count), NDRange(local)),</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a_in, b_in, c_out, count);</a:t>
            </a:r>
            <a:endParaRPr lang="en-US" sz="2300" b="0" strike="noStrike" spc="-1">
              <a:latin typeface="Arial"/>
            </a:endParaRPr>
          </a:p>
          <a:p>
            <a:pPr marL="457200">
              <a:lnSpc>
                <a:spcPct val="100000"/>
              </a:lnSpc>
              <a:spcBef>
                <a:spcPts val="561"/>
              </a:spcBef>
            </a:pP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for the command attached to the event to complete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event.wait();</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Extract timing data from the event:</a:t>
            </a:r>
            <a:endParaRPr lang="en-US" sz="3200" b="0" strike="noStrike" spc="-1">
              <a:latin typeface="Arial"/>
            </a:endParaRPr>
          </a:p>
          <a:p>
            <a:pPr>
              <a:lnSpc>
                <a:spcPct val="100000"/>
              </a:lnSpc>
              <a:spcBef>
                <a:spcPts val="519"/>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   </a:t>
            </a:r>
            <a:r>
              <a:rPr lang="en-US" sz="2300" b="1" strike="noStrike" spc="-1">
                <a:solidFill>
                  <a:srgbClr val="9BBB59"/>
                </a:solidFill>
                <a:latin typeface="Courier New Bold"/>
              </a:rPr>
              <a:t>  cl_ulong </a:t>
            </a:r>
            <a:r>
              <a:rPr lang="en-US" sz="2300" b="1" strike="noStrike" spc="-1">
                <a:solidFill>
                  <a:srgbClr val="000000"/>
                </a:solidFill>
                <a:latin typeface="Courier New Bold"/>
              </a:rPr>
              <a:t>ev_start_time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event.getProfilingInfo&lt;CL_PROFILING_COMMAND_START&gt;(); </a:t>
            </a:r>
            <a:endParaRPr lang="en-US" sz="2300" b="0" strike="noStrike" spc="-1">
              <a:latin typeface="Arial"/>
            </a:endParaRPr>
          </a:p>
          <a:p>
            <a:pPr>
              <a:lnSpc>
                <a:spcPct val="100000"/>
              </a:lnSpc>
              <a:spcBef>
                <a:spcPts val="459"/>
              </a:spcBef>
            </a:pP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a:t>
            </a:r>
            <a:r>
              <a:rPr lang="en-US" sz="2300" b="1" strike="noStrike" spc="-1">
                <a:solidFill>
                  <a:srgbClr val="9BBB59"/>
                </a:solidFill>
                <a:latin typeface="Courier New Bold"/>
              </a:rPr>
              <a:t>cl_ulong</a:t>
            </a:r>
            <a:r>
              <a:rPr lang="en-US" sz="2300" b="1" strike="noStrike" spc="-1">
                <a:solidFill>
                  <a:srgbClr val="000000"/>
                </a:solidFill>
                <a:latin typeface="Courier New Bold"/>
              </a:rPr>
              <a:t> ev_end_time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event.getProfilingInfo&lt;CL_PROFILING_COMMAND_END&gt;();</a:t>
            </a:r>
            <a:endParaRPr lang="en-US" sz="2300" b="0" strike="noStrike" spc="-1">
              <a:latin typeface="Arial"/>
            </a:endParaRPr>
          </a:p>
          <a:p>
            <a:pPr>
              <a:lnSpc>
                <a:spcPct val="100000"/>
              </a:lnSpc>
              <a:spcBef>
                <a:spcPts val="621"/>
              </a:spcBef>
            </a:pPr>
            <a:endParaRPr lang="en-US" sz="2300" b="0" strike="noStrike" spc="-1">
              <a:latin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strike="noStrike" cap="all" spc="-1" dirty="0">
                <a:solidFill>
                  <a:srgbClr val="000000"/>
                </a:solidFill>
                <a:latin typeface="Trebuchet MS"/>
              </a:rPr>
              <a:t>固定内存（</a:t>
            </a:r>
            <a:r>
              <a:rPr lang="en-US" sz="4000" b="1" strike="noStrike" cap="all" spc="-1" dirty="0">
                <a:solidFill>
                  <a:srgbClr val="000000"/>
                </a:solidFill>
                <a:latin typeface="Trebuchet MS"/>
              </a:rPr>
              <a:t>Pinned memory</a:t>
            </a:r>
            <a:r>
              <a:rPr lang="zh-CN" altLang="en-US" sz="4000" b="1" cap="all" spc="-1" dirty="0">
                <a:solidFill>
                  <a:srgbClr val="000000"/>
                </a:solidFill>
                <a:latin typeface="Trebuchet MS"/>
              </a:rPr>
              <a:t>）</a:t>
            </a:r>
            <a:endParaRPr lang="en-US" sz="4000" b="0" strike="noStrike" spc="-1" dirty="0">
              <a:latin typeface="Arial"/>
            </a:endParaRPr>
          </a:p>
        </p:txBody>
      </p:sp>
      <p:sp>
        <p:nvSpPr>
          <p:cNvPr id="232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C</a:t>
            </a:r>
            <a:endParaRPr lang="en-US" sz="2000" b="0" strike="noStrike" spc="-1" dirty="0">
              <a:latin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general, the fewer transfers you can do between host and device, the better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some are unavoidable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possible to speed up these transfers, by using </a:t>
            </a:r>
            <a:r>
              <a:rPr lang="en-US" sz="3200" b="1" i="1" u="sng" strike="noStrike" spc="-1">
                <a:solidFill>
                  <a:srgbClr val="0000FF"/>
                </a:solidFill>
                <a:uFillTx/>
                <a:latin typeface="Trebuchet MS"/>
              </a:rPr>
              <a:t>pinned memory</a:t>
            </a:r>
            <a:r>
              <a:rPr lang="en-US" sz="3200" b="0" strike="noStrike" spc="-1">
                <a:solidFill>
                  <a:srgbClr val="000000"/>
                </a:solidFill>
                <a:latin typeface="Trebuchet MS"/>
              </a:rPr>
              <a:t> (also called </a:t>
            </a:r>
            <a:r>
              <a:rPr lang="en-US" sz="3200" b="1" strike="noStrike" spc="-1">
                <a:solidFill>
                  <a:srgbClr val="000000"/>
                </a:solidFill>
                <a:latin typeface="Trebuchet MS"/>
              </a:rPr>
              <a:t>page-locked </a:t>
            </a:r>
            <a:r>
              <a:rPr lang="en-US" sz="3200" b="0" strike="noStrike" spc="-1">
                <a:solidFill>
                  <a:srgbClr val="000000"/>
                </a:solidFill>
                <a:latin typeface="Trebuchet MS"/>
              </a:rPr>
              <a:t>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supported, can enable much faster host &lt;-&gt; device communications</a:t>
            </a:r>
            <a:endParaRPr lang="en-US" sz="3200" b="0" strike="noStrike" spc="-1">
              <a:latin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3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regular enqueueRead/enqueueWrite command might manage ~6GB/s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PCI-E Gen 3.0 can sustain transfer rates of up to 16GB/s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where has our bandwidth gone?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operating system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Why? Let's consider when memory is actually allocated…</a:t>
            </a:r>
            <a:endParaRPr lang="en-US" sz="3200" b="0" strike="noStrike" spc="-1">
              <a:latin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3"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Consider a laptop which has 16GB of RAM.</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What is the output of the code on the right if run on this laptop?</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Bonus Question: if compiled with </a:t>
            </a:r>
            <a:r>
              <a:rPr lang="en-US" sz="2400" b="1" strike="noStrike" spc="-1">
                <a:solidFill>
                  <a:srgbClr val="3366FF"/>
                </a:solidFill>
                <a:latin typeface="Courier New"/>
              </a:rPr>
              <a:t>–m32</a:t>
            </a:r>
            <a:r>
              <a:rPr lang="en-US" sz="2400" b="0" strike="noStrike" spc="-1">
                <a:solidFill>
                  <a:srgbClr val="000000"/>
                </a:solidFill>
                <a:latin typeface="Trebuchet MS"/>
              </a:rPr>
              <a:t>, what will the output be?</a:t>
            </a:r>
            <a:endParaRPr lang="en-US" sz="2400" b="0" strike="noStrike" spc="-1">
              <a:latin typeface="Arial"/>
            </a:endParaRPr>
          </a:p>
        </p:txBody>
      </p:sp>
      <p:sp>
        <p:nvSpPr>
          <p:cNvPr id="2334"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a:t>
            </a:r>
            <a:r>
              <a:rPr lang="zh-CN" altLang="en-US" sz="4400" spc="-1" dirty="0">
                <a:solidFill>
                  <a:srgbClr val="000000"/>
                </a:solidFill>
                <a:latin typeface="Trebuchet MS"/>
              </a:rPr>
              <a:t>时间线</a:t>
            </a:r>
            <a:endParaRPr lang="en-US" altLang="zh-CN" sz="4400" spc="-1" dirty="0"/>
          </a:p>
        </p:txBody>
      </p:sp>
      <p:sp>
        <p:nvSpPr>
          <p:cNvPr id="592" name="Line 3"/>
          <p:cNvSpPr/>
          <p:nvPr/>
        </p:nvSpPr>
        <p:spPr>
          <a:xfrm>
            <a:off x="217800" y="5292000"/>
            <a:ext cx="838188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sp>
        <p:nvSpPr>
          <p:cNvPr id="593" name="CustomShape 4"/>
          <p:cNvSpPr/>
          <p:nvPr/>
        </p:nvSpPr>
        <p:spPr>
          <a:xfrm>
            <a:off x="6840" y="5559480"/>
            <a:ext cx="182808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1.0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4" name="CustomShape 5"/>
          <p:cNvSpPr/>
          <p:nvPr/>
        </p:nvSpPr>
        <p:spPr>
          <a:xfrm>
            <a:off x="243000" y="4876560"/>
            <a:ext cx="10706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2008</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12</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5" name="Line 6"/>
          <p:cNvSpPr/>
          <p:nvPr/>
        </p:nvSpPr>
        <p:spPr>
          <a:xfrm flipV="1">
            <a:off x="751320" y="53258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6" name="CustomShape 7"/>
          <p:cNvSpPr/>
          <p:nvPr/>
        </p:nvSpPr>
        <p:spPr>
          <a:xfrm>
            <a:off x="2131200" y="5276880"/>
            <a:ext cx="99288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2010</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6</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7" name="CustomShape 8"/>
          <p:cNvSpPr/>
          <p:nvPr/>
        </p:nvSpPr>
        <p:spPr>
          <a:xfrm>
            <a:off x="1691640" y="4156560"/>
            <a:ext cx="1799640" cy="12398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1.1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8" name="Line 9"/>
          <p:cNvSpPr/>
          <p:nvPr/>
        </p:nvSpPr>
        <p:spPr>
          <a:xfrm>
            <a:off x="2590920" y="4987800"/>
            <a:ext cx="360" cy="24444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9" name="CustomShape 10"/>
          <p:cNvSpPr/>
          <p:nvPr/>
        </p:nvSpPr>
        <p:spPr>
          <a:xfrm>
            <a:off x="4056480" y="4876560"/>
            <a:ext cx="10904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2011</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1" name="CustomShape 12"/>
          <p:cNvSpPr/>
          <p:nvPr/>
        </p:nvSpPr>
        <p:spPr>
          <a:xfrm>
            <a:off x="3684240" y="5559480"/>
            <a:ext cx="179064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1.2 </a:t>
            </a:r>
            <a:br>
              <a:rPr dirty="0"/>
            </a:b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602" name="CustomShape 13"/>
          <p:cNvSpPr/>
          <p:nvPr/>
        </p:nvSpPr>
        <p:spPr>
          <a:xfrm>
            <a:off x="7595640" y="4861020"/>
            <a:ext cx="1429920" cy="304920"/>
          </a:xfrm>
          <a:prstGeom prst="rect">
            <a:avLst/>
          </a:prstGeom>
          <a:noFill/>
          <a:ln w="3240">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4" name="CustomShape 15"/>
          <p:cNvSpPr/>
          <p:nvPr/>
        </p:nvSpPr>
        <p:spPr>
          <a:xfrm>
            <a:off x="7236360" y="5596560"/>
            <a:ext cx="1862640" cy="10490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最终发布并进行测试</a:t>
            </a:r>
            <a:endParaRPr lang="en-US" sz="1400" b="0" strike="noStrike" spc="-1" dirty="0">
              <a:latin typeface="Arial"/>
            </a:endParaRPr>
          </a:p>
        </p:txBody>
      </p:sp>
      <p:sp>
        <p:nvSpPr>
          <p:cNvPr id="605" name="CustomShape 16"/>
          <p:cNvSpPr/>
          <p:nvPr/>
        </p:nvSpPr>
        <p:spPr>
          <a:xfrm>
            <a:off x="6179040" y="5282640"/>
            <a:ext cx="89856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pc="-1" dirty="0">
                <a:solidFill>
                  <a:srgbClr val="C0504D"/>
                </a:solidFill>
                <a:latin typeface="Trebuchet MS"/>
                <a:ea typeface="Tahoma"/>
              </a:rPr>
              <a:t>7</a:t>
            </a:r>
            <a:r>
              <a:rPr lang="zh-CN" altLang="en-US" sz="2000" b="1" spc="-1" dirty="0">
                <a:solidFill>
                  <a:srgbClr val="C0504D"/>
                </a:solidFill>
                <a:latin typeface="Trebuchet MS"/>
                <a:ea typeface="Tahoma"/>
              </a:rPr>
              <a:t>月</a:t>
            </a:r>
            <a:endParaRPr lang="en-US" sz="2000" b="0" strike="noStrike" spc="-1" dirty="0">
              <a:latin typeface="Arial"/>
            </a:endParaRPr>
          </a:p>
        </p:txBody>
      </p:sp>
      <p:sp>
        <p:nvSpPr>
          <p:cNvPr id="606" name="CustomShape 17"/>
          <p:cNvSpPr/>
          <p:nvPr/>
        </p:nvSpPr>
        <p:spPr>
          <a:xfrm>
            <a:off x="5549040" y="4077000"/>
            <a:ext cx="204660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预览版发布</a:t>
            </a:r>
            <a:endParaRPr lang="en-US" sz="1400" b="0" strike="noStrike" spc="-1" dirty="0">
              <a:latin typeface="Arial"/>
            </a:endParaRPr>
          </a:p>
        </p:txBody>
      </p:sp>
      <p:sp>
        <p:nvSpPr>
          <p:cNvPr id="607" name="Line 18"/>
          <p:cNvSpPr/>
          <p:nvPr/>
        </p:nvSpPr>
        <p:spPr>
          <a:xfrm>
            <a:off x="6629760" y="4993560"/>
            <a:ext cx="360" cy="24408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20" name="CustomShape 2">
            <a:extLst>
              <a:ext uri="{FF2B5EF4-FFF2-40B4-BE49-F238E27FC236}">
                <a16:creationId xmlns:a16="http://schemas.microsoft.com/office/drawing/2014/main" id="{1AA7D198-7449-4971-A3D2-54FF7AC7F233}"/>
              </a:ext>
            </a:extLst>
          </p:cNvPr>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CustomShape 1"/>
          <p:cNvSpPr/>
          <p:nvPr/>
        </p:nvSpPr>
        <p:spPr>
          <a:xfrm>
            <a:off x="1547640" y="2205000"/>
            <a:ext cx="5688000" cy="203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Menlo"/>
                <a:ea typeface="Menlo"/>
              </a:rPr>
              <a:t>% gcc test.c -o test          </a:t>
            </a:r>
            <a:endParaRPr lang="en-US" sz="3200" b="0" strike="noStrike" spc="-1">
              <a:latin typeface="Arial"/>
            </a:endParaRPr>
          </a:p>
          <a:p>
            <a:pPr>
              <a:lnSpc>
                <a:spcPct val="100000"/>
              </a:lnSpc>
            </a:pPr>
            <a:endParaRPr lang="en-US" sz="3200" b="0" strike="noStrike" spc="-1">
              <a:latin typeface="Arial"/>
            </a:endParaRPr>
          </a:p>
          <a:p>
            <a:pPr>
              <a:lnSpc>
                <a:spcPct val="100000"/>
              </a:lnSpc>
            </a:pPr>
            <a:r>
              <a:rPr lang="en-US" sz="3200" b="0" strike="noStrike" spc="-1">
                <a:solidFill>
                  <a:srgbClr val="000000"/>
                </a:solidFill>
                <a:latin typeface="Menlo"/>
                <a:ea typeface="Menlo"/>
              </a:rPr>
              <a:t>% ./test</a:t>
            </a:r>
            <a:endParaRPr lang="en-US" sz="3200" b="0" strike="noStrike" spc="-1">
              <a:latin typeface="Arial"/>
            </a:endParaRPr>
          </a:p>
          <a:p>
            <a:pPr>
              <a:lnSpc>
                <a:spcPct val="100000"/>
              </a:lnSpc>
            </a:pPr>
            <a:r>
              <a:rPr lang="en-US" sz="3200" b="0" strike="noStrike" spc="-1">
                <a:solidFill>
                  <a:srgbClr val="000000"/>
                </a:solidFill>
                <a:latin typeface="Menlo"/>
                <a:ea typeface="Menlo"/>
              </a:rPr>
              <a:t>got ptr 0x7f84b0c03350</a:t>
            </a:r>
            <a:endParaRPr lang="en-US" sz="3200" b="0" strike="noStrike" spc="-1">
              <a:latin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7"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A non-NULL pointer was returned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Both OS X and Linux will </a:t>
            </a:r>
            <a:r>
              <a:rPr lang="en-US" sz="2400" b="0" i="1" strike="noStrike" spc="-1">
                <a:solidFill>
                  <a:srgbClr val="000000"/>
                </a:solidFill>
                <a:latin typeface="Trebuchet MS"/>
              </a:rPr>
              <a:t>oversubscribe</a:t>
            </a:r>
            <a:r>
              <a:rPr lang="en-US" sz="2400" b="0" strike="noStrike" spc="-1">
                <a:solidFill>
                  <a:srgbClr val="000000"/>
                </a:solidFill>
                <a:latin typeface="Trebuchet MS"/>
              </a:rPr>
              <a:t>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When will this memory actually get allocated?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Checking the return value of malloc/calloc is useless – malloc </a:t>
            </a:r>
            <a:r>
              <a:rPr lang="en-US" sz="2400" b="0" i="1" strike="noStrike" spc="-1">
                <a:solidFill>
                  <a:srgbClr val="000000"/>
                </a:solidFill>
                <a:latin typeface="Trebuchet MS"/>
              </a:rPr>
              <a:t>never*</a:t>
            </a:r>
            <a:r>
              <a:rPr lang="en-US" sz="2400" b="0" strike="noStrike" spc="-1">
                <a:solidFill>
                  <a:srgbClr val="000000"/>
                </a:solidFill>
                <a:latin typeface="Trebuchet MS"/>
              </a:rPr>
              <a:t> returns NULL!</a:t>
            </a:r>
            <a:endParaRPr lang="en-US" sz="2400" b="0" strike="noStrike" spc="-1">
              <a:latin typeface="Arial"/>
            </a:endParaRPr>
          </a:p>
        </p:txBody>
      </p:sp>
      <p:sp>
        <p:nvSpPr>
          <p:cNvPr id="2338"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
        <p:nvSpPr>
          <p:cNvPr id="2339" name="CustomShape 4"/>
          <p:cNvSpPr/>
          <p:nvPr/>
        </p:nvSpPr>
        <p:spPr>
          <a:xfrm>
            <a:off x="-189360" y="6488640"/>
            <a:ext cx="5863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This might not be true for an embedded system</a:t>
            </a:r>
            <a:endParaRPr lang="en-US" sz="1800" b="0" strike="noStrike" spc="-1">
              <a:latin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1"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This program does not actually allocate any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call malloc, but we never use it!</a:t>
            </a:r>
            <a:endParaRPr lang="en-US" sz="2400" b="0" strike="noStrike" spc="-1">
              <a:latin typeface="Arial"/>
            </a:endParaRPr>
          </a:p>
        </p:txBody>
      </p:sp>
      <p:sp>
        <p:nvSpPr>
          <p:cNvPr id="2342" name="CustomShape 3"/>
          <p:cNvSpPr/>
          <p:nvPr/>
        </p:nvSpPr>
        <p:spPr>
          <a:xfrm>
            <a:off x="4644000" y="1556640"/>
            <a:ext cx="4391640" cy="32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4"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what happens here?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pointer we got back, when accessed, will trigger a page fault in the kernel.</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kernel will then allocate us some memory, and allow us to write to it.</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But how much was allocated in this code? Only 4096 bytes (one page)</a:t>
            </a:r>
            <a:endParaRPr lang="en-US" sz="2400" b="0" strike="noStrike" spc="-1">
              <a:latin typeface="Arial"/>
            </a:endParaRPr>
          </a:p>
        </p:txBody>
      </p:sp>
      <p:sp>
        <p:nvSpPr>
          <p:cNvPr id="2345" name="CustomShape 3"/>
          <p:cNvSpPr/>
          <p:nvPr/>
        </p:nvSpPr>
        <p:spPr>
          <a:xfrm>
            <a:off x="4644000" y="1556640"/>
            <a:ext cx="439164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buffer[0] = 10.0f;</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7"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4KB pages will be allocated at a time, and can also be swapped to disk dynamically</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In fact, an allocation may not even be contiguous</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So, enqueueRead/enqueueWrite </a:t>
            </a:r>
            <a:r>
              <a:rPr lang="en-US" sz="3200" b="1" i="1" strike="noStrike" spc="-1">
                <a:solidFill>
                  <a:srgbClr val="000000"/>
                </a:solidFill>
                <a:latin typeface="Trebuchet MS"/>
              </a:rPr>
              <a:t>must</a:t>
            </a:r>
            <a:r>
              <a:rPr lang="en-US" sz="3200" b="0" strike="noStrike" spc="-1">
                <a:solidFill>
                  <a:srgbClr val="000000"/>
                </a:solidFill>
                <a:latin typeface="Trebuchet MS"/>
              </a:rPr>
              <a:t> incur an additional host memory to host memory copy, wasting bandwidth and costing performance</a:t>
            </a:r>
            <a:endParaRPr lang="en-US" sz="3200" b="0" strike="noStrike" spc="-1">
              <a:latin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EnqueueWrite</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host data into this contiguous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the DMA engines to start the transfer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EnqueueRead</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DMA engine to start transfer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Wait for interrupt to signal that the transfer has finished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transferred data from the contiguous memory into memory in the host code’s address space</a:t>
            </a:r>
            <a:endParaRPr lang="en-US" sz="2800" b="0" strike="noStrike" spc="-1">
              <a:latin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Pinned memory side-steps this issue by giving the host process </a:t>
            </a:r>
            <a:r>
              <a:rPr lang="en-US" sz="3200" b="0" i="1" strike="noStrike" spc="-1">
                <a:solidFill>
                  <a:srgbClr val="000000"/>
                </a:solidFill>
                <a:latin typeface="Trebuchet MS"/>
              </a:rPr>
              <a:t>direct</a:t>
            </a:r>
            <a:r>
              <a:rPr lang="en-US" sz="3200" b="0" strike="noStrike" spc="-1">
                <a:solidFill>
                  <a:srgbClr val="000000"/>
                </a:solidFill>
                <a:latin typeface="Trebuchet MS"/>
              </a:rPr>
              <a:t> access to the portions of host memory that the DMA engines read and write to.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results in much less time spent waiting for transfers!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Disclaimer: Not all drivers support it, and it makes allocations much more expensive (so it would be slow to continually allocate and free pinned memory!)</a:t>
            </a:r>
            <a:endParaRPr lang="en-US" sz="3200" b="0" strike="noStrike" spc="-1">
              <a:latin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CustomShape 1"/>
          <p:cNvSpPr/>
          <p:nvPr/>
        </p:nvSpPr>
        <p:spPr>
          <a:xfrm>
            <a:off x="467640" y="0"/>
            <a:ext cx="8228880" cy="97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Pinned Memory</a:t>
            </a:r>
            <a:endParaRPr lang="en-US" sz="4400" b="0" strike="noStrike" spc="-1">
              <a:latin typeface="Arial"/>
            </a:endParaRPr>
          </a:p>
        </p:txBody>
      </p:sp>
      <p:sp>
        <p:nvSpPr>
          <p:cNvPr id="2351" name="CustomShape 2"/>
          <p:cNvSpPr/>
          <p:nvPr/>
        </p:nvSpPr>
        <p:spPr>
          <a:xfrm>
            <a:off x="0" y="980640"/>
            <a:ext cx="3779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OpenCL has no official support for pinned memory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e.g. NVIDIA supports pinned memory allocations (</a:t>
            </a:r>
            <a:r>
              <a:rPr lang="en-US" sz="3200" b="1" strike="noStrike" spc="-1">
                <a:solidFill>
                  <a:srgbClr val="3366FF"/>
                </a:solidFill>
                <a:latin typeface="Courier New"/>
              </a:rPr>
              <a:t>CL_MEM_ALLOC_HOST_PTR</a:t>
            </a:r>
            <a:r>
              <a:rPr lang="en-US" sz="3200" b="0" strike="noStrike" spc="-1">
                <a:solidFill>
                  <a:srgbClr val="3366FF"/>
                </a:solidFill>
                <a:latin typeface="Trebuchet MS"/>
              </a:rPr>
              <a:t> </a:t>
            </a:r>
            <a:r>
              <a:rPr lang="en-US" sz="3200" b="0" strike="noStrike" spc="-1">
                <a:solidFill>
                  <a:srgbClr val="000000"/>
                </a:solidFill>
                <a:latin typeface="Trebuchet MS"/>
              </a:rPr>
              <a:t>flag)</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When you allocate a cl_mem object, you also allocate page-locked host memory of the same size</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this does not return the host pointer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Reading and writing data is handled by </a:t>
            </a:r>
            <a:r>
              <a:rPr lang="en-US" sz="3200" b="1" strike="noStrike" spc="-1">
                <a:solidFill>
                  <a:srgbClr val="000000"/>
                </a:solidFill>
                <a:latin typeface="Trebuchet MS"/>
              </a:rPr>
              <a:t>enqueueMapBuffer</a:t>
            </a:r>
            <a:r>
              <a:rPr lang="en-US" sz="3200" b="0" strike="noStrike" spc="-1">
                <a:solidFill>
                  <a:srgbClr val="000000"/>
                </a:solidFill>
                <a:latin typeface="Trebuchet MS"/>
              </a:rPr>
              <a:t>, which </a:t>
            </a:r>
            <a:r>
              <a:rPr lang="en-US" sz="3200" b="0" i="1" strike="noStrike" spc="-1">
                <a:solidFill>
                  <a:srgbClr val="000000"/>
                </a:solidFill>
                <a:latin typeface="Trebuchet MS"/>
              </a:rPr>
              <a:t>does</a:t>
            </a:r>
            <a:r>
              <a:rPr lang="en-US" sz="3200" b="0" strike="noStrike" spc="-1">
                <a:solidFill>
                  <a:srgbClr val="000000"/>
                </a:solidFill>
                <a:latin typeface="Trebuchet MS"/>
              </a:rPr>
              <a:t> return the host pointer</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Eventually call clEnqueueUnmapMemObject when you're done</a:t>
            </a:r>
            <a:endParaRPr lang="en-US" sz="3200" b="0" strike="noStrike" spc="-1">
              <a:latin typeface="Arial"/>
            </a:endParaRPr>
          </a:p>
        </p:txBody>
      </p:sp>
      <p:sp>
        <p:nvSpPr>
          <p:cNvPr id="2352" name="CustomShape 3"/>
          <p:cNvSpPr/>
          <p:nvPr/>
        </p:nvSpPr>
        <p:spPr>
          <a:xfrm>
            <a:off x="4032360" y="836640"/>
            <a:ext cx="5110920" cy="585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pPr>
            <a:r>
              <a:rPr lang="en-US" sz="1400" b="1" strike="noStrike" spc="-1">
                <a:solidFill>
                  <a:srgbClr val="3366FF"/>
                </a:solidFill>
                <a:latin typeface="Courier New"/>
              </a:rPr>
              <a:t>//create device 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cl_mem devPtrA = clCreateBuffer(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context,</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CL_MEM_ALLOC_HOST_PTR, //pinned memory flag</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//host pointer must be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*hostPtrA =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 clEnqueueMapBuffer(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queue,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devPtrA,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CL_TRUE, //blocking map</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CL_MAP_WRITE_INVALIDATE_REGION, //write data</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//offset of region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     //amount of data to be mapped</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NULL, NULL, //event information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//error code pointer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p:txBody>
      </p:sp>
      <p:sp>
        <p:nvSpPr>
          <p:cNvPr id="2353" name="CustomShape 4"/>
          <p:cNvSpPr/>
          <p:nvPr/>
        </p:nvSpPr>
        <p:spPr>
          <a:xfrm>
            <a:off x="4068000" y="6093360"/>
            <a:ext cx="5075280" cy="63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1" strike="noStrike" spc="-1">
                <a:solidFill>
                  <a:srgbClr val="3366FF"/>
                </a:solidFill>
                <a:latin typeface="Courier New"/>
                <a:ea typeface="DejaVu Sans"/>
              </a:rPr>
              <a:t>CL_MAP_WRITE_INVALIDATE_REGION </a:t>
            </a:r>
            <a:r>
              <a:rPr lang="en-US" sz="1200" b="1" strike="noStrike" spc="-1">
                <a:solidFill>
                  <a:srgbClr val="000000"/>
                </a:solidFill>
                <a:latin typeface="Trebuchet MS"/>
                <a:ea typeface="DejaVu Sans"/>
              </a:rPr>
              <a:t>is a v1.2 feature; if using v1.1 or earlier, would have to use </a:t>
            </a:r>
            <a:r>
              <a:rPr lang="en-US" sz="1200" b="1" strike="noStrike" spc="-1">
                <a:solidFill>
                  <a:srgbClr val="3366FF"/>
                </a:solidFill>
                <a:latin typeface="Courier New"/>
                <a:ea typeface="DejaVu Sans"/>
              </a:rPr>
              <a:t>CL_MAP_WRITE </a:t>
            </a:r>
            <a:r>
              <a:rPr lang="en-US" sz="1200" b="1" strike="noStrike" spc="-1">
                <a:solidFill>
                  <a:srgbClr val="000000"/>
                </a:solidFill>
                <a:latin typeface="Trebuchet MS"/>
                <a:ea typeface="DejaVu Sans"/>
              </a:rPr>
              <a:t>instead</a:t>
            </a:r>
            <a:r>
              <a:rPr lang="en-US" sz="1200" b="1" strike="noStrike" spc="-1">
                <a:solidFill>
                  <a:srgbClr val="3366FF"/>
                </a:solidFill>
                <a:latin typeface="Courier New"/>
                <a:ea typeface="DejaVu Sans"/>
              </a:rPr>
              <a:t>.</a:t>
            </a:r>
            <a:endParaRPr lang="en-US" sz="1200" b="0" strike="noStrike" spc="-1">
              <a:latin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Caveats</a:t>
            </a:r>
            <a:endParaRPr lang="en-US" sz="4400" b="0" strike="noStrike" spc="-1">
              <a:latin typeface="Arial"/>
            </a:endParaRPr>
          </a:p>
        </p:txBody>
      </p:sp>
      <p:sp>
        <p:nvSpPr>
          <p:cNvPr id="235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Again, allocating pinned memory is much more expensive (about 100x slower) than regular memory, so frequent allocations will be bad for performance.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However, frequent reads and writes will be much faster!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 all platforms support pinned memory. But, the above method will still work, and at least will not be any slower than regular use</a:t>
            </a:r>
            <a:endParaRPr lang="en-US" sz="3200" b="0" strike="noStrike" spc="-1">
              <a:latin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针对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语言开发者的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指南</a:t>
            </a:r>
            <a:endParaRPr lang="en-US" sz="4000" b="0" strike="noStrike" spc="-1" dirty="0">
              <a:latin typeface="Arial"/>
            </a:endParaRPr>
          </a:p>
        </p:txBody>
      </p:sp>
      <p:sp>
        <p:nvSpPr>
          <p:cNvPr id="235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D</a:t>
            </a:r>
            <a:endParaRPr lang="en-US" sz="20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从手机到超级计算机</a:t>
            </a:r>
            <a:endParaRPr lang="en-US" sz="4400" b="0" strike="noStrike" spc="-1" dirty="0">
              <a:latin typeface="Arial"/>
            </a:endParaRPr>
          </a:p>
        </p:txBody>
      </p:sp>
      <p:sp>
        <p:nvSpPr>
          <p:cNvPr id="609" name="CustomShape 2"/>
          <p:cNvSpPr/>
          <p:nvPr/>
        </p:nvSpPr>
        <p:spPr>
          <a:xfrm>
            <a:off x="107640" y="1412640"/>
            <a:ext cx="504000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嵌入式版本针对移动和嵌入式设备设计</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放宽数据类型和精度要求</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避免需要单独的 </a:t>
            </a:r>
            <a:r>
              <a:rPr lang="en-US" sz="2400" b="0" strike="noStrike" spc="-1" dirty="0">
                <a:solidFill>
                  <a:srgbClr val="000000"/>
                </a:solidFill>
                <a:latin typeface="Trebuchet MS"/>
              </a:rPr>
              <a:t>“</a:t>
            </a:r>
            <a:r>
              <a:rPr lang="zh-CN" altLang="en-US" sz="2400" spc="-1" dirty="0">
                <a:solidFill>
                  <a:srgbClr val="000000"/>
                </a:solidFill>
                <a:latin typeface="Trebuchet MS"/>
              </a:rPr>
              <a:t>嵌入式</a:t>
            </a:r>
            <a:r>
              <a:rPr lang="en-US" sz="2400" b="0" strike="noStrike" spc="-1" dirty="0">
                <a:solidFill>
                  <a:srgbClr val="000000"/>
                </a:solidFill>
                <a:latin typeface="Trebuchet MS"/>
              </a:rPr>
              <a:t>ES”</a:t>
            </a:r>
            <a:r>
              <a:rPr lang="zh-CN" altLang="en-US" sz="2400" b="0" strike="noStrike" spc="-1" dirty="0">
                <a:solidFill>
                  <a:srgbClr val="000000"/>
                </a:solidFill>
                <a:latin typeface="Trebuchet MS"/>
              </a:rPr>
              <a:t>规范</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err="1">
                <a:solidFill>
                  <a:srgbClr val="000000"/>
                </a:solidFill>
                <a:latin typeface="Trebuchet MS"/>
              </a:rPr>
              <a:t>Khronos</a:t>
            </a:r>
            <a:r>
              <a:rPr lang="en-US" sz="2800" b="0" strike="noStrike" spc="-1" dirty="0">
                <a:solidFill>
                  <a:srgbClr val="000000"/>
                </a:solidFill>
                <a:latin typeface="Trebuchet MS"/>
              </a:rPr>
              <a:t> API </a:t>
            </a:r>
            <a:r>
              <a:rPr lang="zh-CN" altLang="en-US" sz="2800" b="0" strike="noStrike" spc="-1" dirty="0">
                <a:solidFill>
                  <a:srgbClr val="000000"/>
                </a:solidFill>
                <a:latin typeface="Trebuchet MS"/>
              </a:rPr>
              <a:t>为图形和图像提供计算支持</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支持高级应用，比如增强现实</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使得新市场领域中的并行计算成为可能</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手机，汽车，航空电子设备</a:t>
            </a:r>
            <a:endParaRPr lang="en-US" sz="2400" b="0" strike="noStrike" spc="-1" dirty="0">
              <a:latin typeface="Arial"/>
            </a:endParaRPr>
          </a:p>
        </p:txBody>
      </p:sp>
      <p:pic>
        <p:nvPicPr>
          <p:cNvPr id="610" name="Picture 2"/>
          <p:cNvPicPr/>
          <p:nvPr/>
        </p:nvPicPr>
        <p:blipFill>
          <a:blip r:embed="rId2"/>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400"/>
              </a:spcBef>
            </a:pPr>
            <a:r>
              <a:rPr lang="zh-CN" altLang="en-US" sz="2000" b="0" strike="noStrike" spc="-1" dirty="0">
                <a:solidFill>
                  <a:srgbClr val="000000"/>
                </a:solidFill>
                <a:latin typeface="Trebuchet MS"/>
                <a:ea typeface="DejaVu Sans"/>
              </a:rPr>
              <a:t>带有</a:t>
            </a:r>
            <a:r>
              <a:rPr lang="en-US" altLang="zh-CN" sz="2000" b="0" strike="noStrike" spc="-1" dirty="0">
                <a:solidFill>
                  <a:srgbClr val="000000"/>
                </a:solidFill>
                <a:latin typeface="Trebuchet MS"/>
                <a:ea typeface="DejaVu Sans"/>
              </a:rPr>
              <a:t>GPS</a:t>
            </a:r>
            <a:r>
              <a:rPr lang="zh-CN" altLang="en-US" sz="2000" b="0" strike="noStrike" spc="-1" dirty="0">
                <a:solidFill>
                  <a:srgbClr val="000000"/>
                </a:solidFill>
                <a:latin typeface="Trebuchet MS"/>
                <a:ea typeface="DejaVu Sans"/>
              </a:rPr>
              <a:t>的照相手机可以识别建筑物然后标记出来，并从互联网上获取相关信息</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 for C programmers</a:t>
            </a:r>
            <a:endParaRPr lang="en-US" sz="4400" b="0" strike="noStrike" spc="-1">
              <a:latin typeface="Arial"/>
            </a:endParaRPr>
          </a:p>
        </p:txBody>
      </p:sp>
      <p:sp>
        <p:nvSpPr>
          <p:cNvPr id="23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This </a:t>
            </a:r>
            <a:r>
              <a:rPr lang="zh-CN" altLang="en-US" sz="3200" b="0" strike="noStrike" spc="-1" dirty="0">
                <a:solidFill>
                  <a:srgbClr val="000000"/>
                </a:solidFill>
                <a:latin typeface="Trebuchet MS"/>
              </a:rPr>
              <a:t>附录</a:t>
            </a:r>
            <a:r>
              <a:rPr lang="en-US" sz="3200" b="0" strike="noStrike" spc="-1" dirty="0">
                <a:solidFill>
                  <a:srgbClr val="000000"/>
                </a:solidFill>
                <a:latin typeface="Trebuchet MS"/>
              </a:rPr>
              <a:t> shows and highlights some of the basic features and principles of C++.</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It is intended for the working C programmer.</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The C++ standards: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ISO/ANSI Standard 1998 (revision 2003)</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ISO/ANSI Standard 2011 (aka C++0x or C++11) </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Comments, includes, and variable definitions</a:t>
            </a:r>
            <a:endParaRPr lang="en-US" sz="4400" b="0" strike="noStrike" spc="-1">
              <a:latin typeface="Arial"/>
            </a:endParaRPr>
          </a:p>
        </p:txBody>
      </p:sp>
      <p:sp>
        <p:nvSpPr>
          <p:cNvPr id="2361" name="CustomShape 2"/>
          <p:cNvSpPr/>
          <p:nvPr/>
        </p:nvSpPr>
        <p:spPr>
          <a:xfrm>
            <a:off x="107640" y="1600200"/>
            <a:ext cx="8928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Single line comments:</a:t>
            </a:r>
            <a:endParaRPr lang="en-US" sz="3200" b="0" strike="noStrike" spc="-1">
              <a:latin typeface="Arial"/>
            </a:endParaRPr>
          </a:p>
          <a:p>
            <a:pPr>
              <a:lnSpc>
                <a:spcPct val="100000"/>
              </a:lnSpc>
              <a:spcBef>
                <a:spcPts val="641"/>
              </a:spcBef>
            </a:pPr>
            <a:r>
              <a:rPr lang="en-US" sz="3200" b="0" strike="noStrike" spc="-1">
                <a:solidFill>
                  <a:srgbClr val="000000"/>
                </a:solidFill>
                <a:latin typeface="Courier New Bold"/>
              </a:rPr>
              <a:t>   </a:t>
            </a:r>
            <a:r>
              <a:rPr lang="en-US" sz="2400" b="0" strike="noStrike" spc="-1">
                <a:solidFill>
                  <a:srgbClr val="000000"/>
                </a:solidFill>
                <a:latin typeface="Courier New Bold"/>
              </a:rPr>
              <a:t>// this is a C++ comment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includes are prefixed with “c”:</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2400" b="0" strike="noStrike" spc="-1">
                <a:solidFill>
                  <a:srgbClr val="000000"/>
                </a:solidFill>
                <a:latin typeface="Trebuchet MS"/>
              </a:rPr>
              <a:t>   </a:t>
            </a:r>
            <a:r>
              <a:rPr lang="en-US" sz="2400" b="0" strike="noStrike" spc="-1">
                <a:solidFill>
                  <a:srgbClr val="000000"/>
                </a:solidFill>
                <a:latin typeface="Courier New Bold"/>
              </a:rPr>
              <a:t>#include &lt;cstdio&gt;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IO from keyboard and to console</a:t>
            </a:r>
            <a:endParaRPr lang="en-US" sz="3200" b="0" strike="noStrike" spc="-1">
              <a:latin typeface="Arial"/>
            </a:endParaRPr>
          </a:p>
          <a:p>
            <a:pPr>
              <a:lnSpc>
                <a:spcPct val="100000"/>
              </a:lnSpc>
              <a:spcBef>
                <a:spcPts val="519"/>
              </a:spcBef>
            </a:pPr>
            <a:r>
              <a:rPr lang="en-US" sz="2600" b="0" strike="noStrike" spc="-1">
                <a:solidFill>
                  <a:srgbClr val="000000"/>
                </a:solidFill>
                <a:latin typeface="Letter Gothic Std"/>
              </a:rPr>
              <a:t>   </a:t>
            </a:r>
            <a:r>
              <a:rPr lang="en-US" sz="2400" b="0" strike="noStrike" spc="-1">
                <a:solidFill>
                  <a:srgbClr val="000000"/>
                </a:solidFill>
                <a:latin typeface="Letter Gothic Std"/>
              </a:rPr>
              <a:t>   </a:t>
            </a:r>
            <a:r>
              <a:rPr lang="en-US" sz="2400" b="0" strike="noStrike" spc="-1">
                <a:solidFill>
                  <a:srgbClr val="000000"/>
                </a:solidFill>
                <a:latin typeface="Courier New Bold"/>
              </a:rPr>
              <a:t>#include &lt;iosteam&gt;</a:t>
            </a:r>
            <a:endParaRPr lang="en-US" sz="2400" b="0" strike="noStrike" spc="-1">
              <a:latin typeface="Arial"/>
            </a:endParaRPr>
          </a:p>
          <a:p>
            <a:pPr>
              <a:lnSpc>
                <a:spcPct val="100000"/>
              </a:lnSpc>
              <a:spcBef>
                <a:spcPts val="479"/>
              </a:spcBef>
            </a:pPr>
            <a:r>
              <a:rPr lang="en-US" sz="2400" b="0" strike="noStrike" spc="-1">
                <a:solidFill>
                  <a:srgbClr val="17375E"/>
                </a:solidFill>
                <a:latin typeface="Courier New Bold"/>
              </a:rPr>
              <a:t>   int</a:t>
            </a:r>
            <a:r>
              <a:rPr lang="en-US" sz="2400" b="0" strike="noStrike" spc="-1">
                <a:solidFill>
                  <a:srgbClr val="C0504D"/>
                </a:solidFill>
                <a:latin typeface="Courier New Bold"/>
              </a:rPr>
              <a:t> </a:t>
            </a:r>
            <a:r>
              <a:rPr lang="en-US" sz="2400" b="0" strike="noStrike" spc="-1">
                <a:solidFill>
                  <a:srgbClr val="000000"/>
                </a:solidFill>
                <a:latin typeface="Courier New Bold"/>
              </a:rPr>
              <a:t>a;  </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std::cin &gt;&gt; a;  // input integer to ‘a’</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std::cout &lt;&lt; a; // outputs ‘a’ to console</a:t>
            </a:r>
            <a:endParaRPr lang="en-US" sz="2400" b="0" strike="noStrike" spc="-1">
              <a:latin typeface="Arial"/>
            </a:endParaRPr>
          </a:p>
          <a:p>
            <a:pPr>
              <a:lnSpc>
                <a:spcPct val="100000"/>
              </a:lnSpc>
              <a:spcBef>
                <a:spcPts val="641"/>
              </a:spcBef>
            </a:pPr>
            <a:endParaRPr lang="en-US" sz="2400" b="0" strike="noStrike" spc="-1">
              <a:latin typeface="Arial"/>
            </a:endParaRPr>
          </a:p>
          <a:p>
            <a:pPr>
              <a:lnSpc>
                <a:spcPct val="100000"/>
              </a:lnSpc>
              <a:spcBef>
                <a:spcPts val="641"/>
              </a:spcBef>
            </a:pPr>
            <a:endParaRPr lang="en-US" sz="2400" b="0" strike="noStrike" spc="-1">
              <a:latin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Namespaces</a:t>
            </a:r>
            <a:endParaRPr lang="en-US" sz="4400" b="0" strike="noStrike" spc="-1">
              <a:latin typeface="Arial"/>
            </a:endParaRPr>
          </a:p>
        </p:txBody>
      </p:sp>
      <p:sp>
        <p:nvSpPr>
          <p:cNvPr id="236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Definitions and variables can be scoped with namespaces.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 :: is used to dereference.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Using namespace opens names space into current scope.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Default namespace is std.</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2900" b="1" strike="noStrike" spc="-1">
                <a:solidFill>
                  <a:srgbClr val="000000"/>
                </a:solidFill>
                <a:latin typeface="Courier New Bold"/>
              </a:rPr>
              <a:t>#</a:t>
            </a:r>
            <a:r>
              <a:rPr lang="en-US" sz="2900" b="1" strike="noStrike" spc="-1">
                <a:solidFill>
                  <a:srgbClr val="C0504D"/>
                </a:solidFill>
                <a:latin typeface="Courier New Bold"/>
              </a:rPr>
              <a:t>include</a:t>
            </a:r>
            <a:r>
              <a:rPr lang="en-US" sz="2900" b="1" strike="noStrike" spc="-1">
                <a:solidFill>
                  <a:srgbClr val="000000"/>
                </a:solidFill>
                <a:latin typeface="Courier New Bold"/>
              </a:rPr>
              <a:t> </a:t>
            </a:r>
            <a:r>
              <a:rPr lang="en-US" sz="2900" b="1" strike="noStrike" spc="-1">
                <a:solidFill>
                  <a:srgbClr val="8064A2"/>
                </a:solidFill>
                <a:latin typeface="Courier New Bold"/>
              </a:rPr>
              <a:t>&lt;iostream&gt; </a:t>
            </a:r>
            <a:r>
              <a:rPr lang="en-US" sz="2900" b="1" strike="noStrike" spc="-1">
                <a:solidFill>
                  <a:srgbClr val="000000"/>
                </a:solidFill>
                <a:latin typeface="Courier New Bold"/>
              </a:rPr>
              <a:t>// definitions in std namespace</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namespace</a:t>
            </a:r>
            <a:r>
              <a:rPr lang="en-US" sz="2900" b="1" strike="noStrike" spc="-1">
                <a:solidFill>
                  <a:srgbClr val="000000"/>
                </a:solidFill>
                <a:latin typeface="Courier New Bold"/>
              </a:rPr>
              <a:t> foo {</a:t>
            </a:r>
            <a:endParaRPr lang="en-US" sz="2900" b="0" strike="noStrike" spc="-1">
              <a:latin typeface="Arial"/>
            </a:endParaRPr>
          </a:p>
          <a:p>
            <a:pPr>
              <a:lnSpc>
                <a:spcPct val="100000"/>
              </a:lnSpc>
              <a:spcBef>
                <a:spcPts val="581"/>
              </a:spcBef>
            </a:pPr>
            <a:r>
              <a:rPr lang="en-US" sz="2900" b="1" strike="noStrike" spc="-1">
                <a:solidFill>
                  <a:srgbClr val="17375E"/>
                </a:solidFill>
                <a:latin typeface="Courier New Bold"/>
              </a:rPr>
              <a:t>              int </a:t>
            </a:r>
            <a:r>
              <a:rPr lang="en-US" sz="2900" b="1" strike="noStrike" spc="-1">
                <a:solidFill>
                  <a:srgbClr val="4F81BD"/>
                </a:solidFill>
                <a:latin typeface="Courier New Bold"/>
              </a:rPr>
              <a:t>id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 </a:t>
            </a:r>
            <a:r>
              <a:rPr lang="en-US" sz="2900" b="1" strike="noStrike" spc="-1">
                <a:solidFill>
                  <a:srgbClr val="C0504D"/>
                </a:solidFill>
                <a:latin typeface="Courier New Bold"/>
              </a:rPr>
              <a:t>return</a:t>
            </a:r>
            <a:r>
              <a:rPr lang="en-US" sz="2900" b="1" strike="noStrike" spc="-1">
                <a:solidFill>
                  <a:srgbClr val="000000"/>
                </a:solidFill>
                <a:latin typeface="Courier New Bold"/>
              </a:rPr>
              <a:t> x;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x = foo::id(10);</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using</a:t>
            </a:r>
            <a:r>
              <a:rPr lang="en-US" sz="2900" b="1" strike="noStrike" spc="-1">
                <a:solidFill>
                  <a:srgbClr val="000000"/>
                </a:solidFill>
                <a:latin typeface="Courier New Bold"/>
              </a:rPr>
              <a:t> namespace std;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cout &lt;&lt; x; // no need to prefix with std::</a:t>
            </a:r>
            <a:endParaRPr lang="en-US" sz="2900" b="0" strike="noStrike" spc="-1">
              <a:latin typeface="Arial"/>
            </a:endParaRPr>
          </a:p>
          <a:p>
            <a:pPr>
              <a:lnSpc>
                <a:spcPct val="100000"/>
              </a:lnSpc>
              <a:spcBef>
                <a:spcPts val="581"/>
              </a:spcBef>
            </a:pPr>
            <a:endParaRPr lang="en-US" sz="2900" b="0" strike="noStrike" spc="-1">
              <a:latin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References in C++ … </a:t>
            </a:r>
            <a:br/>
            <a:r>
              <a:rPr lang="en-US" sz="4400" b="0" strike="noStrike" spc="-1">
                <a:solidFill>
                  <a:srgbClr val="000000"/>
                </a:solidFill>
                <a:latin typeface="Trebuchet MS"/>
              </a:rPr>
              <a:t>a safer way to do pointers</a:t>
            </a:r>
            <a:endParaRPr lang="en-US" sz="4400" b="0" strike="noStrike" spc="-1">
              <a:latin typeface="Arial"/>
            </a:endParaRPr>
          </a:p>
        </p:txBody>
      </p:sp>
      <p:sp>
        <p:nvSpPr>
          <p:cNvPr id="236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References are non-null pointers.  Since they can’t be NULL, you don’t have to check for NULL value all the time (as you do with C)</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in C we need to write: </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C0504D"/>
                </a:solidFill>
                <a:latin typeface="Courier New Bold"/>
              </a:rPr>
              <a:t>int </a:t>
            </a:r>
            <a:r>
              <a:rPr lang="en-US" sz="3200" b="1" strike="noStrike" spc="-1">
                <a:solidFill>
                  <a:srgbClr val="17375E"/>
                </a:solidFill>
                <a:latin typeface="Courier New Bold"/>
              </a:rPr>
              <a:t>foo</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if</a:t>
            </a:r>
            <a:r>
              <a:rPr lang="en-US" sz="3200" b="1" strike="noStrike" spc="-1">
                <a:solidFill>
                  <a:srgbClr val="000000"/>
                </a:solidFill>
                <a:latin typeface="Courier New Bold"/>
              </a:rPr>
              <a:t> (x != NULL)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else return </a:t>
            </a:r>
            <a:r>
              <a:rPr lang="en-US" sz="3200" b="1" strike="noStrike" spc="-1">
                <a:solidFill>
                  <a:srgbClr val="000000"/>
                </a:solidFill>
                <a:latin typeface="Courier New Bold"/>
              </a:rPr>
              <a:t>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C++ we could write:</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4F81BD"/>
                </a:solidFill>
                <a:latin typeface="Courier New Bold"/>
              </a:rPr>
              <a:t>foo</a:t>
            </a:r>
            <a:r>
              <a:rPr lang="en-US" sz="3200" b="1" strike="noStrike" spc="-1">
                <a:solidFill>
                  <a:srgbClr val="000000"/>
                </a:solidFill>
                <a:latin typeface="Courier New Bold"/>
              </a:rPr>
              <a:t>(</a:t>
            </a:r>
            <a:r>
              <a:rPr lang="en-US" sz="3200" b="1" strike="noStrike" spc="-1">
                <a:solidFill>
                  <a:srgbClr val="17375E"/>
                </a:solidFill>
                <a:latin typeface="Courier New Bold"/>
              </a:rPr>
              <a:t>int</a:t>
            </a:r>
            <a:r>
              <a:rPr lang="en-US" sz="3200" b="1" strike="noStrike" spc="-1">
                <a:solidFill>
                  <a:srgbClr val="000000"/>
                </a:solidFill>
                <a:latin typeface="Courier New Bold"/>
              </a:rPr>
              <a:t> &amp;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in both cases the memory address of x is passed (i.e. by reference) and not the value!</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New/Delete Memory allocation</a:t>
            </a:r>
            <a:endParaRPr lang="en-US" sz="4400" b="0" strike="noStrike" spc="-1">
              <a:latin typeface="Arial"/>
            </a:endParaRPr>
          </a:p>
        </p:txBody>
      </p:sp>
      <p:sp>
        <p:nvSpPr>
          <p:cNvPr id="236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provides safe(r) memory allocation</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new</a:t>
            </a:r>
            <a:r>
              <a:rPr lang="en-US" sz="3200" b="0" strike="noStrike" spc="-1">
                <a:solidFill>
                  <a:srgbClr val="000000"/>
                </a:solidFill>
                <a:latin typeface="Trebuchet MS"/>
              </a:rPr>
              <a:t>  and </a:t>
            </a:r>
            <a:r>
              <a:rPr lang="en-US" sz="3200" b="0" strike="noStrike" spc="-1">
                <a:solidFill>
                  <a:srgbClr val="C0504D"/>
                </a:solidFill>
                <a:latin typeface="Trebuchet MS"/>
              </a:rPr>
              <a:t>delete</a:t>
            </a:r>
            <a:r>
              <a:rPr lang="en-US" sz="3200" b="0" strike="noStrike" spc="-1">
                <a:solidFill>
                  <a:srgbClr val="000000"/>
                </a:solidFill>
                <a:latin typeface="Trebuchet MS"/>
              </a:rPr>
              <a:t> operator are defined for each type, including user defined types. No need to multiple by </a:t>
            </a:r>
            <a:r>
              <a:rPr lang="en-US" sz="3200" b="0" strike="noStrike" spc="-1">
                <a:solidFill>
                  <a:srgbClr val="4F81BD"/>
                </a:solidFill>
                <a:latin typeface="Trebuchet MS"/>
              </a:rPr>
              <a:t>sizeof</a:t>
            </a:r>
            <a:r>
              <a:rPr lang="en-US" sz="3200" b="0" strike="noStrike" spc="-1">
                <a:solidFill>
                  <a:srgbClr val="000000"/>
                </a:solidFill>
                <a:latin typeface="Trebuchet MS"/>
              </a:rPr>
              <a:t>(type) as in C.</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x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x;</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multi element allocation (i.e. arrays) we must use delete[].</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array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[100];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array;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Overloading</a:t>
            </a:r>
            <a:endParaRPr lang="en-US" sz="4400" b="0" strike="noStrike" spc="-1">
              <a:latin typeface="Arial"/>
            </a:endParaRPr>
          </a:p>
        </p:txBody>
      </p:sp>
      <p:sp>
        <p:nvSpPr>
          <p:cNvPr id="2369" name="CustomShape 2"/>
          <p:cNvSpPr/>
          <p:nvPr/>
        </p:nvSpPr>
        <p:spPr>
          <a:xfrm>
            <a:off x="107640" y="1412640"/>
            <a:ext cx="8856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allows functions to have the same name but with different argument types.</a:t>
            </a:r>
            <a:endParaRPr lang="en-US" sz="3200" b="0" strike="noStrike" spc="-1">
              <a:latin typeface="Arial"/>
            </a:endParaRPr>
          </a:p>
          <a:p>
            <a:pPr>
              <a:lnSpc>
                <a:spcPct val="100000"/>
              </a:lnSpc>
              <a:spcBef>
                <a:spcPts val="581"/>
              </a:spcBef>
            </a:pPr>
            <a:endParaRPr lang="en-US" sz="3200" b="0" strike="noStrike" spc="-1">
              <a:latin typeface="Arial"/>
            </a:endParaRPr>
          </a:p>
          <a:p>
            <a:pPr>
              <a:lnSpc>
                <a:spcPct val="100000"/>
              </a:lnSpc>
              <a:spcBef>
                <a:spcPts val="581"/>
              </a:spcBef>
            </a:pPr>
            <a:r>
              <a:rPr lang="en-US" sz="2900" b="0" strike="noStrike" spc="-1">
                <a:solidFill>
                  <a:srgbClr val="000000"/>
                </a:solidFill>
                <a:latin typeface="Letter Gothic Std"/>
              </a:rPr>
              <a:t>     </a:t>
            </a:r>
            <a:r>
              <a:rPr lang="en-US" sz="2900" b="1" strike="noStrike" spc="-1">
                <a:solidFill>
                  <a:srgbClr val="17375E"/>
                </a:solidFill>
                <a:latin typeface="Courier New Bold"/>
              </a:rPr>
              <a:t>int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a:t>
            </a:r>
            <a:r>
              <a:rPr lang="en-US" sz="2900" b="1" strike="noStrike" spc="-1">
                <a:solidFill>
                  <a:srgbClr val="17375E"/>
                </a:solidFill>
                <a:latin typeface="Courier New Bold"/>
              </a:rPr>
              <a:t>int </a:t>
            </a:r>
            <a:r>
              <a:rPr lang="en-US" sz="2900" b="1" strike="noStrike" spc="-1">
                <a:solidFill>
                  <a:srgbClr val="000000"/>
                </a:solidFill>
                <a:latin typeface="Courier New Bold"/>
              </a:rPr>
              <a:t>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float</a:t>
            </a:r>
            <a:r>
              <a:rPr lang="en-US" sz="2900" b="1" strike="noStrike" spc="-1">
                <a:solidFill>
                  <a:srgbClr val="000000"/>
                </a:solidFill>
                <a:latin typeface="Courier New Bold"/>
              </a:rPr>
              <a:t> x, </a:t>
            </a:r>
            <a:r>
              <a:rPr lang="en-US" sz="2900" b="1" strike="noStrike" spc="-1">
                <a:solidFill>
                  <a:srgbClr val="17375E"/>
                </a:solidFill>
                <a:latin typeface="Courier New Bold"/>
              </a:rPr>
              <a:t>float</a:t>
            </a:r>
            <a:r>
              <a:rPr lang="en-US" sz="2900" b="1" strike="noStrike" spc="-1">
                <a:solidFill>
                  <a:srgbClr val="000000"/>
                </a:solidFill>
                <a:latin typeface="Courier New Bold"/>
              </a:rPr>
              <a:t> 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float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f = </a:t>
            </a:r>
            <a:r>
              <a:rPr lang="en-US" sz="2900" b="1" strike="noStrike" spc="-1">
                <a:solidFill>
                  <a:srgbClr val="4F81BD"/>
                </a:solidFill>
                <a:latin typeface="Courier New Bold"/>
              </a:rPr>
              <a:t>add</a:t>
            </a:r>
            <a:r>
              <a:rPr lang="en-US" sz="2900" b="1" strike="noStrike" spc="-1">
                <a:solidFill>
                  <a:srgbClr val="000000"/>
                </a:solidFill>
                <a:latin typeface="Courier New Bold"/>
              </a:rPr>
              <a:t>(10.4f, 5.0f);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int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i = </a:t>
            </a:r>
            <a:r>
              <a:rPr lang="en-US" sz="2900" b="1" strike="noStrike" spc="-1">
                <a:solidFill>
                  <a:srgbClr val="4F81BD"/>
                </a:solidFill>
                <a:latin typeface="Courier New Bold"/>
              </a:rPr>
              <a:t>add</a:t>
            </a:r>
            <a:r>
              <a:rPr lang="en-US" sz="2900" b="1" strike="noStrike" spc="-1">
                <a:solidFill>
                  <a:srgbClr val="000000"/>
                </a:solidFill>
                <a:latin typeface="Courier New Bold"/>
              </a:rPr>
              <a:t>(100,20);</a:t>
            </a:r>
            <a:endParaRPr lang="en-US" sz="2900" b="0" strike="noStrike" spc="-1">
              <a:latin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a:t>
            </a:r>
            <a:endParaRPr lang="en-US" sz="4400" b="0" strike="noStrike" spc="-1">
              <a:latin typeface="Arial"/>
            </a:endParaRPr>
          </a:p>
        </p:txBody>
      </p:sp>
      <p:sp>
        <p:nvSpPr>
          <p:cNvPr id="2371" name="CustomShape 2"/>
          <p:cNvSpPr/>
          <p:nvPr/>
        </p:nvSpPr>
        <p:spPr>
          <a:xfrm>
            <a:off x="457200" y="844920"/>
            <a:ext cx="8290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marL="343080" indent="-342360">
              <a:lnSpc>
                <a:spcPct val="100000"/>
              </a:lnSpc>
              <a:spcBef>
                <a:spcPts val="479"/>
              </a:spcBef>
              <a:buClr>
                <a:srgbClr val="000000"/>
              </a:buClr>
              <a:buFont typeface="Arial"/>
              <a:buChar char="•"/>
            </a:pPr>
            <a:r>
              <a:rPr lang="en-US" sz="2400" b="1" strike="noStrike" spc="-1">
                <a:solidFill>
                  <a:srgbClr val="000000"/>
                </a:solidFill>
                <a:latin typeface="Trebuchet MS"/>
              </a:rPr>
              <a:t>C++ classes are an extension of C structs (and unions) that can functions (called member functions) as well as data.</a:t>
            </a:r>
            <a:endParaRPr lang="en-US" sz="2400" b="0" strike="noStrike" spc="-1">
              <a:latin typeface="Arial"/>
            </a:endParaRPr>
          </a:p>
        </p:txBody>
      </p:sp>
      <p:sp>
        <p:nvSpPr>
          <p:cNvPr id="2372" name="CustomShape 3"/>
          <p:cNvSpPr/>
          <p:nvPr/>
        </p:nvSpPr>
        <p:spPr>
          <a:xfrm>
            <a:off x="251640" y="5445360"/>
            <a:ext cx="8675640" cy="125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479"/>
              </a:spcBef>
            </a:pPr>
            <a:r>
              <a:rPr lang="en-US" sz="2400" b="0" strike="noStrike" spc="-1">
                <a:solidFill>
                  <a:srgbClr val="000000"/>
                </a:solidFill>
                <a:latin typeface="Trebuchet MS"/>
              </a:rPr>
              <a:t>The keyword “const” can be applied to member functions such as getX() to state that the particular member function will not modify the internal state of the object, i.e it will not cause any visual effects to someone owning a pointer to the said object. This allows for the compiler to report errors if this is not the case, better static analysis, and to optimize uses of the object , i.e. promote it to a register or set of registers. </a:t>
            </a: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2373" name="CustomShape 4"/>
          <p:cNvSpPr/>
          <p:nvPr/>
        </p:nvSpPr>
        <p:spPr>
          <a:xfrm>
            <a:off x="457200" y="1566000"/>
            <a:ext cx="8506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class</a:t>
            </a:r>
            <a:r>
              <a:rPr lang="en-US" sz="1400" b="1" strike="noStrike" spc="-1">
                <a:solidFill>
                  <a:srgbClr val="000000"/>
                </a:solidFill>
                <a:latin typeface="Courier New Bold"/>
              </a:rPr>
              <a:t> Vector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private:</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x_, y_, z_ ;</a:t>
            </a:r>
            <a:endParaRPr lang="en-US" sz="1400" b="0" strike="noStrike" spc="-1">
              <a:latin typeface="Arial"/>
            </a:endParaRPr>
          </a:p>
          <a:p>
            <a:pPr>
              <a:lnSpc>
                <a:spcPct val="100000"/>
              </a:lnSpc>
              <a:spcBef>
                <a:spcPts val="281"/>
              </a:spcBef>
            </a:pPr>
            <a:r>
              <a:rPr lang="en-US" sz="1400" b="1" strike="noStrike" spc="-1">
                <a:solidFill>
                  <a:srgbClr val="C0504D"/>
                </a:solidFill>
                <a:latin typeface="Courier New Bold"/>
              </a:rPr>
              <a:t>    public:</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Vector</a:t>
            </a: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 </a:t>
            </a:r>
            <a:r>
              <a:rPr lang="en-US" sz="1400" b="1" strike="noStrike" spc="-1">
                <a:solidFill>
                  <a:srgbClr val="17375E"/>
                </a:solidFill>
                <a:latin typeface="Courier New Bold"/>
              </a:rPr>
              <a:t>int </a:t>
            </a:r>
            <a:r>
              <a:rPr lang="en-US" sz="1400" b="1" strike="noStrike" spc="-1">
                <a:solidFill>
                  <a:srgbClr val="000000"/>
                </a:solidFill>
                <a:latin typeface="Courier New Bold"/>
              </a:rPr>
              <a:t>y, </a:t>
            </a:r>
            <a:r>
              <a:rPr lang="en-US" sz="1400" b="1" strike="noStrike" spc="-1">
                <a:solidFill>
                  <a:srgbClr val="17375E"/>
                </a:solidFill>
                <a:latin typeface="Courier New Bold"/>
              </a:rPr>
              <a:t>int </a:t>
            </a:r>
            <a:r>
              <a:rPr lang="en-US" sz="1400" b="1" strike="noStrike" spc="-1">
                <a:solidFill>
                  <a:srgbClr val="000000"/>
                </a:solidFill>
                <a:latin typeface="Courier New Bold"/>
              </a:rPr>
              <a:t>z) : x_(x), y_(y), z_(z) {} // constructor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~Vector // destructor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cout &lt;&lt; “vector destructor”;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4F81BD"/>
                </a:solidFill>
                <a:latin typeface="Courier New Bold"/>
              </a:rPr>
              <a:t>getX</a:t>
            </a:r>
            <a:r>
              <a:rPr lang="en-US" sz="1400" b="1" strike="noStrike" spc="-1">
                <a:solidFill>
                  <a:srgbClr val="000000"/>
                </a:solidFill>
                <a:latin typeface="Courier New Bold"/>
              </a:rPr>
              <a:t>() </a:t>
            </a:r>
            <a:r>
              <a:rPr lang="en-US" sz="1400" b="1" strike="noStrike" spc="-1">
                <a:solidFill>
                  <a:srgbClr val="C0504D"/>
                </a:solidFill>
                <a:latin typeface="Courier New Bold"/>
              </a:rPr>
              <a:t>const </a:t>
            </a:r>
            <a:r>
              <a:rPr lang="en-US" sz="1400" b="1" strike="noStrike" spc="-1">
                <a:solidFill>
                  <a:srgbClr val="000000"/>
                </a:solidFill>
                <a:latin typeface="Courier New Bold"/>
              </a:rPr>
              <a:t>{ </a:t>
            </a:r>
            <a:r>
              <a:rPr lang="en-US" sz="1400" b="1" strike="noStrike" spc="-1">
                <a:solidFill>
                  <a:srgbClr val="C0504D"/>
                </a:solidFill>
                <a:latin typeface="Courier New Bold"/>
              </a:rPr>
              <a:t>return</a:t>
            </a:r>
            <a:r>
              <a:rPr lang="en-US" sz="1400" b="1" strike="noStrike" spc="-1">
                <a:solidFill>
                  <a:srgbClr val="000000"/>
                </a:solidFill>
                <a:latin typeface="Courier New Bold"/>
              </a:rPr>
              <a:t> x_; } // access member function</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p:txBody>
      </p:sp>
      <p:sp>
        <p:nvSpPr>
          <p:cNvPr id="2374" name="CustomShape 5"/>
          <p:cNvSpPr/>
          <p:nvPr/>
        </p:nvSpPr>
        <p:spPr>
          <a:xfrm flipV="1">
            <a:off x="2123640" y="4436280"/>
            <a:ext cx="647280" cy="100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 name="CustomShape 1"/>
          <p:cNvSpPr/>
          <p:nvPr/>
        </p:nvSpPr>
        <p:spPr>
          <a:xfrm>
            <a:off x="0" y="-90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More information about constructors</a:t>
            </a:r>
            <a:endParaRPr lang="en-US" sz="4400" b="0" strike="noStrike" spc="-1">
              <a:latin typeface="Arial"/>
            </a:endParaRPr>
          </a:p>
        </p:txBody>
      </p:sp>
      <p:sp>
        <p:nvSpPr>
          <p:cNvPr id="2376"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constructor from the previous slide …</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Vector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a:t>
            </a:r>
            <a:r>
              <a:rPr lang="en-US" sz="2800" b="1" strike="noStrike" spc="-1">
                <a:solidFill>
                  <a:srgbClr val="17375E"/>
                </a:solidFill>
                <a:latin typeface="Courier New Bold"/>
              </a:rPr>
              <a:t>int </a:t>
            </a:r>
            <a:r>
              <a:rPr lang="en-US" sz="2800" b="1" strike="noStrike" spc="-1">
                <a:solidFill>
                  <a:srgbClr val="000000"/>
                </a:solidFill>
                <a:latin typeface="Courier New Bold"/>
              </a:rPr>
              <a:t>y, </a:t>
            </a:r>
            <a:r>
              <a:rPr lang="en-US" sz="2800" b="1" strike="noStrike" spc="-1">
                <a:solidFill>
                  <a:srgbClr val="17375E"/>
                </a:solidFill>
                <a:latin typeface="Courier New Bold"/>
              </a:rPr>
              <a:t>int </a:t>
            </a:r>
            <a:r>
              <a:rPr lang="en-US" sz="2800" b="1" strike="noStrike" spc="-1">
                <a:solidFill>
                  <a:srgbClr val="000000"/>
                </a:solidFill>
                <a:latin typeface="Courier New Bold"/>
              </a:rPr>
              <a:t>z): x_(x), y_(y), z_(z)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 member data local to a class (or struct) can be initialized using the noation</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data_name(initializer_name),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two semantically equivalent structs in which the constructor sets the data member x_ to the input value x:</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Case B must use a temporary to read the value of x, while this is not so for Case A. This is due to C’s definition of local stack allocation.</a:t>
            </a: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This turns out to be very import in C++11 with its memory model which states that an object is said to exist once inside the body of the constructor and hence thread safety becomes an issue, this is not the case for the constructor initalization list (case A). This means that safe double locking and similar idioms can be implemented using this approach.</a:t>
            </a:r>
            <a:endParaRPr lang="en-US" sz="3200" b="0" strike="noStrike" spc="-1">
              <a:latin typeface="Arial"/>
            </a:endParaRPr>
          </a:p>
        </p:txBody>
      </p:sp>
      <p:sp>
        <p:nvSpPr>
          <p:cNvPr id="2377" name="CustomShape 3"/>
          <p:cNvSpPr/>
          <p:nvPr/>
        </p:nvSpPr>
        <p:spPr>
          <a:xfrm>
            <a:off x="1513080" y="2925000"/>
            <a:ext cx="28627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8" name="CustomShape 4"/>
          <p:cNvSpPr/>
          <p:nvPr/>
        </p:nvSpPr>
        <p:spPr>
          <a:xfrm>
            <a:off x="5256720" y="2925000"/>
            <a:ext cx="30031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 = 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9" name="CustomShape 5"/>
          <p:cNvSpPr/>
          <p:nvPr/>
        </p:nvSpPr>
        <p:spPr>
          <a:xfrm>
            <a:off x="598680" y="2925000"/>
            <a:ext cx="356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A</a:t>
            </a:r>
            <a:endParaRPr lang="en-US" sz="1800" b="0" strike="noStrike" spc="-1">
              <a:latin typeface="Arial"/>
            </a:endParaRPr>
          </a:p>
        </p:txBody>
      </p:sp>
      <p:sp>
        <p:nvSpPr>
          <p:cNvPr id="2380" name="CustomShape 6"/>
          <p:cNvSpPr/>
          <p:nvPr/>
        </p:nvSpPr>
        <p:spPr>
          <a:xfrm>
            <a:off x="4412520" y="2925000"/>
            <a:ext cx="35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B</a:t>
            </a:r>
            <a:endParaRPr lang="en-US" sz="1800" b="0" strike="noStrike" spc="-1">
              <a:latin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block where we construct an object (the vector “v”), use it and then reach the end of the block</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000000"/>
                </a:solidFill>
                <a:latin typeface="Courier New Bold"/>
              </a:rPr>
              <a: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Vector v(10,20,30);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vector {x_ = 10, y_ = 20 , z_ = 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use v</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at this point v’s destructor would be called!</a:t>
            </a:r>
            <a:endParaRPr lang="en-US" sz="2600" b="0" strike="noStrike" spc="-1">
              <a:latin typeface="Arial"/>
            </a:endParaRPr>
          </a:p>
          <a:p>
            <a:pPr>
              <a:lnSpc>
                <a:spcPct val="100000"/>
              </a:lnSpc>
              <a:spcBef>
                <a:spcPts val="641"/>
              </a:spcBef>
            </a:pP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at the end of the block, v is no longer accessible and hence can be destroyed.  At this point, the destructor for v is called.</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to classes, e.g. inheritance but it is all based on this basic notion.</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previous examples adds no additional data or overhead to a traditional C struct, it has just improved software composibility.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 objects</a:t>
            </a:r>
            <a:endParaRPr lang="en-US" sz="4400" b="0" strike="noStrike" spc="-1">
              <a:latin typeface="Arial"/>
            </a:endParaRPr>
          </a:p>
        </p:txBody>
      </p:sp>
      <p:sp>
        <p:nvSpPr>
          <p:cNvPr id="238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application operator can be overloaded to define functor classes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439"/>
              </a:spcBef>
            </a:pPr>
            <a:r>
              <a:rPr lang="en-US" sz="2200" b="0" strike="noStrike" spc="-1">
                <a:solidFill>
                  <a:srgbClr val="000000"/>
                </a:solidFill>
                <a:latin typeface="Letter Gothic Std"/>
              </a:rPr>
              <a:t>   </a:t>
            </a:r>
            <a:r>
              <a:rPr lang="en-US" sz="2200" b="1" strike="noStrike" spc="-1">
                <a:solidFill>
                  <a:srgbClr val="C0504D"/>
                </a:solidFill>
                <a:latin typeface="Courier New Bold"/>
              </a:rPr>
              <a:t>struct </a:t>
            </a:r>
            <a:r>
              <a:rPr lang="en-US" sz="2200" b="1" strike="noStrike" spc="-1">
                <a:solidFill>
                  <a:srgbClr val="000000"/>
                </a:solidFill>
                <a:latin typeface="Courier New Bold"/>
              </a:rPr>
              <a:t>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4F81BD"/>
                </a:solidFill>
                <a:latin typeface="Courier New Bold"/>
              </a:rPr>
              <a:t>operator</a:t>
            </a: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000000"/>
                </a:solidFill>
                <a:latin typeface="Courier New Bold"/>
              </a:rPr>
              <a:t>x) { </a:t>
            </a:r>
            <a:r>
              <a:rPr lang="en-US" sz="2200" b="1" strike="noStrike" spc="-1">
                <a:solidFill>
                  <a:srgbClr val="C0504D"/>
                </a:solidFill>
                <a:latin typeface="Courier New Bold"/>
              </a:rPr>
              <a:t>return</a:t>
            </a:r>
            <a:r>
              <a:rPr lang="en-US" sz="2200" b="1" strike="noStrike" spc="-1">
                <a:solidFill>
                  <a:srgbClr val="000000"/>
                </a:solidFill>
                <a:latin typeface="Courier New Bold"/>
              </a:rPr>
              <a:t> x*x;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 create an object of type 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Functor f();</a:t>
            </a:r>
            <a:endParaRPr lang="en-US" sz="2200" b="0" strike="noStrike" spc="-1">
              <a:latin typeface="Arial"/>
            </a:endParaRPr>
          </a:p>
          <a:p>
            <a:pPr>
              <a:lnSpc>
                <a:spcPct val="100000"/>
              </a:lnSpc>
              <a:spcBef>
                <a:spcPts val="439"/>
              </a:spcBef>
            </a:pPr>
            <a:r>
              <a:rPr lang="en-US" sz="2200" b="1" strike="noStrike" spc="-1">
                <a:solidFill>
                  <a:srgbClr val="17375E"/>
                </a:solidFill>
                <a:latin typeface="Courier New Bold"/>
              </a:rPr>
              <a:t>   int </a:t>
            </a:r>
            <a:r>
              <a:rPr lang="en-US" sz="2200" b="1" strike="noStrike" spc="-1">
                <a:solidFill>
                  <a:srgbClr val="000000"/>
                </a:solidFill>
                <a:latin typeface="Courier New Bold"/>
              </a:rPr>
              <a:t>value = f(10); // call the operator()</a:t>
            </a:r>
            <a:endParaRPr lang="en-US" sz="2200" b="0" strike="noStrike" spc="-1">
              <a:latin typeface="Arial"/>
            </a:endParaRPr>
          </a:p>
          <a:p>
            <a:pPr>
              <a:lnSpc>
                <a:spcPct val="100000"/>
              </a:lnSpc>
              <a:spcBef>
                <a:spcPts val="641"/>
              </a:spcBef>
            </a:pPr>
            <a:endParaRPr lang="en-US" sz="2200" b="0" strike="noStrike" spc="-1">
              <a:latin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functions</a:t>
            </a:r>
            <a:endParaRPr lang="en-US" sz="4400" b="0" strike="noStrike" spc="-1">
              <a:latin typeface="Arial"/>
            </a:endParaRPr>
          </a:p>
        </p:txBody>
      </p:sp>
      <p:sp>
        <p:nvSpPr>
          <p:cNvPr id="2388"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function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functions to be parameterized with a type(s).</a:t>
            </a:r>
            <a:endParaRPr lang="en-US" sz="3200" b="0" strike="noStrike" spc="-1">
              <a:latin typeface="Arial"/>
            </a:endParaRPr>
          </a:p>
          <a:p>
            <a:pPr>
              <a:lnSpc>
                <a:spcPct val="100000"/>
              </a:lnSpc>
              <a:spcBef>
                <a:spcPts val="479"/>
              </a:spcBef>
            </a:pPr>
            <a:r>
              <a:rPr lang="en-US" sz="2400" b="0" strike="noStrike" spc="-1">
                <a:solidFill>
                  <a:srgbClr val="000000"/>
                </a:solidFill>
                <a:latin typeface="Letter Gothic Std"/>
              </a:rPr>
              <a:t> </a:t>
            </a:r>
            <a:endParaRPr lang="en-US" sz="2400" b="0" strike="noStrike" spc="-1">
              <a:latin typeface="Arial"/>
            </a:endParaRPr>
          </a:p>
          <a:p>
            <a:pPr>
              <a:lnSpc>
                <a:spcPct val="100000"/>
              </a:lnSpc>
              <a:spcBef>
                <a:spcPts val="479"/>
              </a:spcBef>
            </a:pPr>
            <a:r>
              <a:rPr lang="en-US" sz="2400" b="1" strike="noStrike" spc="-1">
                <a:solidFill>
                  <a:srgbClr val="17375E"/>
                </a:solidFill>
                <a:latin typeface="Courier New Bold"/>
              </a:rPr>
              <a:t>template</a:t>
            </a:r>
            <a:r>
              <a:rPr lang="en-US" sz="2400" b="1" strike="noStrike" spc="-1">
                <a:solidFill>
                  <a:srgbClr val="000000"/>
                </a:solidFill>
                <a:latin typeface="Courier New Bold"/>
              </a:rPr>
              <a:t>&lt;</a:t>
            </a:r>
            <a:r>
              <a:rPr lang="en-US" sz="2400" b="1" strike="noStrike" spc="-1">
                <a:solidFill>
                  <a:srgbClr val="C0504D"/>
                </a:solidFill>
                <a:latin typeface="Courier New Bold"/>
              </a:rPr>
              <a:t>typename </a:t>
            </a:r>
            <a:r>
              <a:rPr lang="en-US" sz="2400" b="1" strike="noStrike" spc="-1">
                <a:solidFill>
                  <a:srgbClr val="000000"/>
                </a:solidFill>
                <a:latin typeface="Courier New Bold"/>
              </a:rPr>
              <a:t>T&gt;</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T </a:t>
            </a:r>
            <a:r>
              <a:rPr lang="en-US" sz="2400" b="1" strike="noStrike" spc="-1">
                <a:solidFill>
                  <a:srgbClr val="4F81BD"/>
                </a:solidFill>
                <a:latin typeface="Courier New Bold"/>
              </a:rPr>
              <a:t>add</a:t>
            </a:r>
            <a:r>
              <a:rPr lang="en-US" sz="2400" b="1" strike="noStrike" spc="-1">
                <a:solidFill>
                  <a:srgbClr val="000000"/>
                </a:solidFill>
                <a:latin typeface="Courier New Bold"/>
              </a:rPr>
              <a:t>(T x, T y) { </a:t>
            </a:r>
            <a:r>
              <a:rPr lang="en-US" sz="2400" b="1" strike="noStrike" spc="-1">
                <a:solidFill>
                  <a:srgbClr val="C0504D"/>
                </a:solidFill>
                <a:latin typeface="Courier New Bold"/>
              </a:rPr>
              <a:t>return</a:t>
            </a:r>
            <a:r>
              <a:rPr lang="en-US" sz="2400" b="1" strike="noStrike" spc="-1">
                <a:solidFill>
                  <a:srgbClr val="000000"/>
                </a:solidFill>
                <a:latin typeface="Courier New Bold"/>
              </a:rPr>
              <a:t> x+y;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float</a:t>
            </a:r>
            <a:r>
              <a:rPr lang="en-US" sz="2400" b="1" strike="noStrike" spc="-1">
                <a:solidFill>
                  <a:srgbClr val="000000"/>
                </a:solidFill>
                <a:latin typeface="Courier New Bold"/>
              </a:rPr>
              <a:t>  f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float</a:t>
            </a:r>
            <a:r>
              <a:rPr lang="en-US" sz="2400" b="1" strike="noStrike" spc="-1">
                <a:solidFill>
                  <a:srgbClr val="000000"/>
                </a:solidFill>
                <a:latin typeface="Courier New Bold"/>
              </a:rPr>
              <a:t>&gt;(10.4f, 5.0f); // float version</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int </a:t>
            </a:r>
            <a:r>
              <a:rPr lang="en-US" sz="2400" b="1" strike="noStrike" spc="-1">
                <a:solidFill>
                  <a:srgbClr val="000000"/>
                </a:solidFill>
                <a:latin typeface="Courier New Bold"/>
              </a:rPr>
              <a:t>i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int</a:t>
            </a:r>
            <a:r>
              <a:rPr lang="en-US" sz="2400" b="1" strike="noStrike" spc="-1">
                <a:solidFill>
                  <a:srgbClr val="000000"/>
                </a:solidFill>
                <a:latin typeface="Courier New Bold"/>
              </a:rPr>
              <a:t>&gt;(100,20);           // int version</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use the templatized type, T, inside the template function</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classes</a:t>
            </a:r>
            <a:endParaRPr lang="en-US" sz="4400" b="0" strike="noStrike" spc="-1">
              <a:latin typeface="Arial"/>
            </a:endParaRPr>
          </a:p>
        </p:txBody>
      </p:sp>
      <p:sp>
        <p:nvSpPr>
          <p:cNvPr id="2390" name="CustomShape 2"/>
          <p:cNvSpPr/>
          <p:nvPr/>
        </p:nvSpPr>
        <p:spPr>
          <a:xfrm>
            <a:off x="251640" y="1600200"/>
            <a:ext cx="8640360" cy="521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class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class to be parameterized with a type(s) too.</a:t>
            </a:r>
            <a:endParaRPr lang="en-US" sz="3200" b="0" strike="noStrike" spc="-1">
              <a:latin typeface="Arial"/>
            </a:endParaRPr>
          </a:p>
          <a:p>
            <a:pPr marL="399960">
              <a:lnSpc>
                <a:spcPct val="100000"/>
              </a:lnSpc>
              <a:spcBef>
                <a:spcPts val="519"/>
              </a:spcBef>
            </a:pPr>
            <a:br/>
            <a:r>
              <a:rPr lang="en-US" sz="2600" b="1" strike="noStrike" spc="-1">
                <a:solidFill>
                  <a:srgbClr val="17375E"/>
                </a:solidFill>
                <a:latin typeface="Courier New Bold"/>
              </a:rPr>
              <a:t>template</a:t>
            </a:r>
            <a:r>
              <a:rPr lang="en-US" sz="2600" b="1" strike="noStrike" spc="-1">
                <a:solidFill>
                  <a:srgbClr val="000000"/>
                </a:solidFill>
                <a:latin typeface="Courier New Bold"/>
              </a:rPr>
              <a:t> &lt;</a:t>
            </a:r>
            <a:r>
              <a:rPr lang="en-US" sz="2600" b="1" strike="noStrike" spc="-1">
                <a:solidFill>
                  <a:srgbClr val="C0504D"/>
                </a:solidFill>
                <a:latin typeface="Courier New Bold"/>
              </a:rPr>
              <a:t>typename </a:t>
            </a:r>
            <a:r>
              <a:rPr lang="en-US" sz="2600" b="1" strike="noStrike" spc="-1">
                <a:solidFill>
                  <a:srgbClr val="000000"/>
                </a:solidFill>
                <a:latin typeface="Courier New Bold"/>
              </a:rPr>
              <a:t>T&gt;</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class</a:t>
            </a:r>
            <a:r>
              <a:rPr lang="en-US" sz="2600" b="1" strike="noStrike" spc="-1">
                <a:solidFill>
                  <a:srgbClr val="000000"/>
                </a:solidFill>
                <a:latin typeface="Courier New Bold"/>
              </a:rPr>
              <a:t> Square</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T </a:t>
            </a:r>
            <a:r>
              <a:rPr lang="en-US" sz="2600" b="1" strike="noStrike" spc="-1">
                <a:solidFill>
                  <a:srgbClr val="4F81BD"/>
                </a:solidFill>
                <a:latin typeface="Courier New Bold"/>
              </a:rPr>
              <a:t>operator</a:t>
            </a:r>
            <a:r>
              <a:rPr lang="en-US" sz="2600" b="1" strike="noStrike" spc="-1">
                <a:solidFill>
                  <a:srgbClr val="000000"/>
                </a:solidFill>
                <a:latin typeface="Courier New Bold"/>
              </a:rPr>
              <a:t>() (T x) { </a:t>
            </a:r>
            <a:r>
              <a:rPr lang="en-US" sz="2600" b="1" strike="noStrike" spc="-1">
                <a:solidFill>
                  <a:srgbClr val="C0504D"/>
                </a:solidFill>
                <a:latin typeface="Courier New Bold"/>
              </a:rPr>
              <a:t>return </a:t>
            </a:r>
            <a:r>
              <a:rPr lang="en-US" sz="2600" b="1" strike="noStrike" spc="-1">
                <a:solidFill>
                  <a:srgbClr val="000000"/>
                </a:solidFill>
                <a:latin typeface="Courier New Bold"/>
              </a:rPr>
              <a:t>x*x;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Square&lt;</a:t>
            </a:r>
            <a:r>
              <a:rPr lang="en-US" sz="2600" b="1" strike="noStrike" spc="-1">
                <a:solidFill>
                  <a:srgbClr val="17375E"/>
                </a:solidFill>
                <a:latin typeface="Courier New Bold"/>
              </a:rPr>
              <a:t>int</a:t>
            </a:r>
            <a:r>
              <a:rPr lang="en-US" sz="2600" b="1" strike="noStrike" spc="-1">
                <a:solidFill>
                  <a:srgbClr val="000000"/>
                </a:solidFill>
                <a:latin typeface="Courier New Bold"/>
              </a:rPr>
              <a:t>&gt; f_int();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int </a:t>
            </a:r>
            <a:r>
              <a:rPr lang="en-US" sz="2600" b="1" strike="noStrike" spc="-1">
                <a:solidFill>
                  <a:srgbClr val="000000"/>
                </a:solidFill>
                <a:latin typeface="Courier New Bold"/>
              </a:rPr>
              <a:t>value = </a:t>
            </a:r>
            <a:r>
              <a:rPr lang="en-US" sz="2600" b="1" strike="noStrike" spc="-1">
                <a:solidFill>
                  <a:srgbClr val="4F81BD"/>
                </a:solidFill>
                <a:latin typeface="Courier New Bold"/>
              </a:rPr>
              <a:t>f_int</a:t>
            </a:r>
            <a:r>
              <a:rPr lang="en-US" sz="2600" b="1" strike="noStrike" spc="-1">
                <a:solidFill>
                  <a:srgbClr val="000000"/>
                </a:solidFill>
                <a:latin typeface="Courier New Bold"/>
              </a:rPr>
              <a:t>(10); </a:t>
            </a: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C++11 defines a function template</a:t>
            </a:r>
            <a:endParaRPr lang="en-US" sz="4400" b="0" strike="noStrike" spc="-1">
              <a:latin typeface="Arial"/>
            </a:endParaRPr>
          </a:p>
        </p:txBody>
      </p:sp>
      <p:sp>
        <p:nvSpPr>
          <p:cNvPr id="2392" name="CustomShape 2"/>
          <p:cNvSpPr/>
          <p:nvPr/>
        </p:nvSpPr>
        <p:spPr>
          <a:xfrm>
            <a:off x="179640" y="1600200"/>
            <a:ext cx="8784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function objects can be stored in the templated class std::function.    The following header defines the class std::function</a:t>
            </a:r>
            <a:br/>
            <a:r>
              <a:rPr lang="en-US" sz="3200" b="0" strike="noStrike" spc="-1">
                <a:solidFill>
                  <a:srgbClr val="000000"/>
                </a:solidFill>
                <a:latin typeface="Trebuchet MS"/>
              </a:rPr>
              <a:t> </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3200" b="1" strike="noStrike" spc="-1">
                <a:solidFill>
                  <a:srgbClr val="000000"/>
                </a:solidFill>
                <a:latin typeface="Courier New Bold"/>
              </a:rPr>
              <a:t>#</a:t>
            </a:r>
            <a:r>
              <a:rPr lang="en-US" sz="3200" b="1" strike="noStrike" spc="-1">
                <a:solidFill>
                  <a:srgbClr val="C0504D"/>
                </a:solidFill>
                <a:latin typeface="Courier New Bold"/>
              </a:rPr>
              <a:t>include</a:t>
            </a:r>
            <a:r>
              <a:rPr lang="en-US" sz="3200" b="1" strike="noStrike" spc="-1">
                <a:solidFill>
                  <a:srgbClr val="000000"/>
                </a:solidFill>
                <a:latin typeface="Courier New Bold"/>
              </a:rPr>
              <a:t> </a:t>
            </a:r>
            <a:r>
              <a:rPr lang="en-US" sz="3200" b="1" strike="noStrike" spc="-1">
                <a:solidFill>
                  <a:srgbClr val="8064A2"/>
                </a:solidFill>
                <a:latin typeface="Courier New Bold"/>
              </a:rPr>
              <a:t>&lt;functional&gt;</a:t>
            </a:r>
            <a:b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can define a C++ function object (e.g. functor) and then store it in the tempated class std::function</a:t>
            </a:r>
            <a:endParaRPr lang="en-US" sz="3200" b="0" strike="noStrike" spc="-1">
              <a:latin typeface="Arial"/>
            </a:endParaRPr>
          </a:p>
          <a:p>
            <a:pPr marL="399960">
              <a:lnSpc>
                <a:spcPct val="100000"/>
              </a:lnSpc>
              <a:spcBef>
                <a:spcPts val="561"/>
              </a:spcBef>
            </a:pPr>
            <a:br/>
            <a:r>
              <a:rPr lang="en-US" sz="2800" b="1" strike="noStrike" spc="-1">
                <a:solidFill>
                  <a:srgbClr val="17375E"/>
                </a:solidFill>
                <a:latin typeface="Courier New Bold"/>
              </a:rPr>
              <a:t>struct </a:t>
            </a:r>
            <a:r>
              <a:rPr lang="en-US" sz="2800" b="1" strike="noStrike" spc="-1">
                <a:solidFill>
                  <a:srgbClr val="000000"/>
                </a:solidFill>
                <a:latin typeface="Courier New Bold"/>
              </a:rPr>
              <a:t>Functor</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4F81BD"/>
                </a:solidFill>
                <a:latin typeface="Courier New Bold"/>
              </a:rPr>
              <a:t>operator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 </a:t>
            </a:r>
            <a:r>
              <a:rPr lang="en-US" sz="2800" b="1" strike="noStrike" spc="-1">
                <a:solidFill>
                  <a:srgbClr val="C0504D"/>
                </a:solidFill>
                <a:latin typeface="Courier New Bold"/>
              </a:rPr>
              <a:t>return</a:t>
            </a:r>
            <a:r>
              <a:rPr lang="en-US" sz="2800" b="1" strike="noStrike" spc="-1">
                <a:solidFill>
                  <a:srgbClr val="000000"/>
                </a:solidFill>
                <a:latin typeface="Courier New Bold"/>
              </a:rPr>
              <a:t> x*x;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std::function&lt;</a:t>
            </a:r>
            <a:r>
              <a:rPr lang="en-US" sz="2800" b="1" strike="noStrike" spc="-1">
                <a:solidFill>
                  <a:srgbClr val="17375E"/>
                </a:solidFill>
                <a:latin typeface="Courier New Bold"/>
              </a:rPr>
              <a:t>int</a:t>
            </a:r>
            <a:r>
              <a:rPr lang="en-US" sz="2800" b="1" strike="noStrike" spc="-1">
                <a:solidFill>
                  <a:srgbClr val="000000"/>
                </a:solidFill>
                <a:latin typeface="Courier New Bold"/>
              </a:rPr>
              <a:t> (</a:t>
            </a:r>
            <a:r>
              <a:rPr lang="en-US" sz="2800" b="1" strike="noStrike" spc="-1">
                <a:solidFill>
                  <a:srgbClr val="17375E"/>
                </a:solidFill>
                <a:latin typeface="Courier New Bold"/>
              </a:rPr>
              <a:t>int</a:t>
            </a:r>
            <a:r>
              <a:rPr lang="en-US" sz="2800" b="1" strike="noStrike" spc="-1">
                <a:solidFill>
                  <a:srgbClr val="000000"/>
                </a:solidFill>
                <a:latin typeface="Courier New Bold"/>
              </a:rPr>
              <a:t>)&gt; square(Functor());</a:t>
            </a:r>
            <a:endParaRPr lang="en-US" sz="2800" b="0" strike="noStrike" spc="-1">
              <a:latin typeface="Arial"/>
            </a:endParaRPr>
          </a:p>
          <a:p>
            <a:pPr marL="399960">
              <a:lnSpc>
                <a:spcPct val="100000"/>
              </a:lnSpc>
              <a:spcBef>
                <a:spcPts val="641"/>
              </a:spcBef>
            </a:pPr>
            <a:endParaRPr lang="en-US" sz="2800" b="0" strike="noStrike" spc="-1">
              <a:latin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1</a:t>
            </a:r>
            <a:endParaRPr lang="en-US" sz="4400" b="0" strike="noStrike" spc="-1">
              <a:latin typeface="Arial"/>
            </a:endParaRPr>
          </a:p>
        </p:txBody>
      </p:sp>
      <p:sp>
        <p:nvSpPr>
          <p:cNvPr id="2394" name="CustomShape 2"/>
          <p:cNvSpPr/>
          <p:nvPr/>
        </p:nvSpPr>
        <p:spPr>
          <a:xfrm>
            <a:off x="457200" y="1535040"/>
            <a:ext cx="8218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77500" lnSpcReduction="20000"/>
          </a:bodyPr>
          <a:lstStyle/>
          <a:p>
            <a:pPr>
              <a:lnSpc>
                <a:spcPct val="100000"/>
              </a:lnSpc>
              <a:spcBef>
                <a:spcPts val="479"/>
              </a:spcBef>
            </a:pPr>
            <a:r>
              <a:rPr lang="en-US" sz="2400" b="1" strike="noStrike" spc="-1">
                <a:solidFill>
                  <a:srgbClr val="000000"/>
                </a:solidFill>
                <a:latin typeface="Trebuchet MS"/>
              </a:rPr>
              <a:t>The header &lt;functional&gt; just defines the template std::function. This can be used to warp standard functions or function objects, e.g.:</a:t>
            </a:r>
            <a:endParaRPr lang="en-US" sz="2400" b="0" strike="noStrike" spc="-1">
              <a:latin typeface="Arial"/>
            </a:endParaRPr>
          </a:p>
        </p:txBody>
      </p:sp>
      <p:sp>
        <p:nvSpPr>
          <p:cNvPr id="2395" name="CustomShape 3"/>
          <p:cNvSpPr/>
          <p:nvPr/>
        </p:nvSpPr>
        <p:spPr>
          <a:xfrm>
            <a:off x="457200" y="2174760"/>
            <a:ext cx="8002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int </a:t>
            </a:r>
            <a:r>
              <a:rPr lang="en-US" sz="2000" b="1" strike="noStrike" spc="-1">
                <a:solidFill>
                  <a:srgbClr val="000000"/>
                </a:solidFill>
                <a:latin typeface="Courier New Bold"/>
              </a:rPr>
              <a:t>foo(</a:t>
            </a:r>
            <a:r>
              <a:rPr lang="en-US" sz="2000" b="1" strike="noStrike" spc="-1">
                <a:solidFill>
                  <a:srgbClr val="17375E"/>
                </a:solidFill>
                <a:latin typeface="Courier New Bold"/>
              </a:rPr>
              <a:t>int</a:t>
            </a:r>
            <a:r>
              <a:rPr lang="en-US" sz="2000" b="1" strike="noStrike" spc="-1">
                <a:solidFill>
                  <a:srgbClr val="000000"/>
                </a:solidFill>
                <a:latin typeface="Courier New Bold"/>
              </a:rPr>
              <a:t> x)  { </a:t>
            </a:r>
            <a:r>
              <a:rPr lang="en-US" sz="2000" b="1" strike="noStrike" spc="-1">
                <a:solidFill>
                  <a:srgbClr val="C0504D"/>
                </a:solidFill>
                <a:latin typeface="Courier New Bold"/>
              </a:rPr>
              <a:t>return</a:t>
            </a:r>
            <a:r>
              <a:rPr lang="en-US" sz="2000" b="1" strike="noStrike" spc="-1">
                <a:solidFill>
                  <a:srgbClr val="000000"/>
                </a:solidFill>
                <a:latin typeface="Courier New Bold"/>
              </a:rPr>
              <a:t> x; }  // standard function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foo_wrapper(foo);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17375E"/>
                </a:solidFill>
                <a:latin typeface="Courier New Bold"/>
              </a:rPr>
              <a:t>void</a:t>
            </a:r>
            <a:r>
              <a:rPr lang="en-US" sz="2000" b="1" strike="noStrike" spc="-1">
                <a:solidFill>
                  <a:srgbClr val="000000"/>
                </a:solidFill>
                <a:latin typeface="Courier New Bold"/>
              </a:rPr>
              <a:t> 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a:t>
            </a:r>
            <a:r>
              <a:rPr lang="en-US" sz="2000" b="1" strike="noStrike" spc="-1">
                <a:solidFill>
                  <a:srgbClr val="C0504D"/>
                </a:solidFill>
                <a:latin typeface="Courier New Bold"/>
              </a:rPr>
              <a:t>return</a:t>
            </a:r>
            <a:r>
              <a:rPr lang="en-US" sz="2000" b="1" strike="noStrike" spc="-1">
                <a:solidFill>
                  <a:srgbClr val="000000"/>
                </a:solidFill>
                <a:latin typeface="Courier New Bold"/>
              </a:rPr>
              <a:t> x;}</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foo_functor(Foo());</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2396" name="CustomShape 4"/>
          <p:cNvSpPr/>
          <p:nvPr/>
        </p:nvSpPr>
        <p:spPr>
          <a:xfrm>
            <a:off x="3780000" y="5373360"/>
            <a:ext cx="5219280" cy="142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0" strike="noStrike" spc="-1">
                <a:solidFill>
                  <a:srgbClr val="9BBB59"/>
                </a:solidFill>
                <a:latin typeface="Trebuchet MS"/>
              </a:rPr>
              <a:t>foo_functor and foo_wrapper are basically the same but one is using a standard C like function, while the other is using a function object</a:t>
            </a:r>
            <a:endParaRPr lang="en-US" sz="2000" b="0" strike="noStrike" spc="-1">
              <a:latin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2</a:t>
            </a:r>
            <a:endParaRPr lang="en-US" sz="4400" b="0" strike="noStrike" spc="-1">
              <a:latin typeface="Arial"/>
            </a:endParaRPr>
          </a:p>
        </p:txBody>
      </p:sp>
      <p:sp>
        <p:nvSpPr>
          <p:cNvPr id="2398" name="CustomShape 2"/>
          <p:cNvSpPr/>
          <p:nvPr/>
        </p:nvSpPr>
        <p:spPr>
          <a:xfrm>
            <a:off x="457200" y="1268640"/>
            <a:ext cx="8290440" cy="90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85000" lnSpcReduction="20000"/>
          </a:bodyPr>
          <a:lstStyle/>
          <a:p>
            <a:pPr>
              <a:lnSpc>
                <a:spcPct val="100000"/>
              </a:lnSpc>
              <a:spcBef>
                <a:spcPts val="479"/>
              </a:spcBef>
            </a:pPr>
            <a:r>
              <a:rPr lang="en-US" sz="2400" b="1" strike="noStrike" spc="-1">
                <a:solidFill>
                  <a:srgbClr val="000000"/>
                </a:solidFill>
                <a:latin typeface="Trebuchet MS"/>
              </a:rPr>
              <a:t>What is the point of function objects?  Well they can of course contain local state, which functions cannot, they can also contain member functions and so on. A silly example might be:</a:t>
            </a:r>
            <a:endParaRPr lang="en-US" sz="2400" b="0" strike="noStrike" spc="-1">
              <a:latin typeface="Arial"/>
            </a:endParaRPr>
          </a:p>
        </p:txBody>
      </p:sp>
      <p:sp>
        <p:nvSpPr>
          <p:cNvPr id="2399" name="CustomShape 3"/>
          <p:cNvSpPr/>
          <p:nvPr/>
        </p:nvSpPr>
        <p:spPr>
          <a:xfrm>
            <a:off x="457200" y="2174760"/>
            <a:ext cx="8290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endParaRPr lang="en-US" sz="18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int </a:t>
            </a:r>
            <a:r>
              <a:rPr lang="en-US" sz="2000" b="1" strike="noStrike" spc="-1">
                <a:solidFill>
                  <a:srgbClr val="000000"/>
                </a:solidFill>
                <a:latin typeface="Courier New Bold"/>
              </a:rPr>
              <a:t>y_;</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Foo() : y_(100)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void </a:t>
            </a:r>
            <a:r>
              <a:rPr lang="en-US" sz="2000" b="1" strike="noStrike" spc="-1">
                <a:solidFill>
                  <a:srgbClr val="000000"/>
                </a:solidFill>
                <a:latin typeface="Courier New Bold"/>
              </a:rPr>
              <a:t>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 </a:t>
            </a:r>
            <a:r>
              <a:rPr lang="en-US" sz="2000" b="1" strike="noStrike" spc="-1">
                <a:solidFill>
                  <a:srgbClr val="C0504D"/>
                </a:solidFill>
                <a:latin typeface="Courier New Bold"/>
              </a:rPr>
              <a:t>return</a:t>
            </a:r>
            <a:r>
              <a:rPr lang="en-US" sz="2000" b="1" strike="noStrike" spc="-1">
                <a:solidFill>
                  <a:srgbClr val="000000"/>
                </a:solidFill>
                <a:latin typeface="Courier New Bold"/>
              </a:rPr>
              <a:t> x+100;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add100(Foo());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function that adds 100 to its argument</a:t>
            </a:r>
            <a:endParaRPr lang="en-US" sz="2000" b="0" strike="noStrike" spc="-1">
              <a:latin typeface="Arial"/>
            </a:endParaRPr>
          </a:p>
          <a:p>
            <a:pPr>
              <a:lnSpc>
                <a:spcPct val="100000"/>
              </a:lnSpc>
              <a:spcBef>
                <a:spcPts val="400"/>
              </a:spcBef>
            </a:pPr>
            <a:endParaRPr lang="en-US" sz="2000" b="0" strike="noStrike" spc="-1">
              <a:latin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针对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语言开发者的 </a:t>
            </a:r>
            <a:r>
              <a:rPr lang="en-US" altLang="zh-CN" sz="4000" b="1" cap="all" spc="-1" dirty="0">
                <a:solidFill>
                  <a:srgbClr val="000000"/>
                </a:solidFill>
                <a:latin typeface="Trebuchet MS"/>
              </a:rPr>
              <a:t>Python </a:t>
            </a:r>
            <a:r>
              <a:rPr lang="zh-CN" altLang="en-US" sz="4000" b="1" cap="all" spc="-1" dirty="0">
                <a:solidFill>
                  <a:srgbClr val="000000"/>
                </a:solidFill>
                <a:latin typeface="Trebuchet MS"/>
              </a:rPr>
              <a:t>指南</a:t>
            </a:r>
            <a:endParaRPr lang="en-US" sz="4000" b="0" strike="noStrike" spc="-1" dirty="0">
              <a:latin typeface="Arial"/>
            </a:endParaRPr>
          </a:p>
        </p:txBody>
      </p:sp>
      <p:sp>
        <p:nvSpPr>
          <p:cNvPr id="24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E</a:t>
            </a:r>
            <a:endParaRPr lang="en-US" sz="2000" b="0" strike="noStrike" spc="-1" dirty="0">
              <a:latin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Python 101</a:t>
            </a:r>
            <a:endParaRPr lang="en-US" sz="4400" b="0" strike="noStrike" spc="-1">
              <a:latin typeface="Arial"/>
            </a:endParaRPr>
          </a:p>
        </p:txBody>
      </p:sp>
      <p:sp>
        <p:nvSpPr>
          <p:cNvPr id="2403" name="CustomShape 2"/>
          <p:cNvSpPr/>
          <p:nvPr/>
        </p:nvSpPr>
        <p:spPr>
          <a:xfrm>
            <a:off x="107640" y="836640"/>
            <a:ext cx="8856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interpreted language, and so doesn’t need to be compiled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often used as a language to glue other parts of your application together – with OpenCL this is great as the host code is fast to write and the heavy computation is done on your accelerator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your code as: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python file.py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curly braces – indent consistently to define blocks of code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Print to stdout with print – it will try it’s best to format variables: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print ‘a =‘, a, ‘and b =‘, b</a:t>
            </a:r>
            <a:endParaRPr lang="en-US" sz="2800" b="0" strike="noStrike" spc="-1">
              <a:latin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Comments, variables and includes</a:t>
            </a:r>
            <a:endParaRPr lang="en-US" sz="4400" b="0" strike="noStrike" spc="-1">
              <a:latin typeface="Arial"/>
            </a:endParaRPr>
          </a:p>
        </p:txBody>
      </p:sp>
      <p:sp>
        <p:nvSpPr>
          <p:cNvPr id="2405"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comment is prefixed with the hash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this is a comment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variables as you go – no need for a type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N = 1024</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x = 5.23</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my_string = 'hello world'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single or double quotes for strings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'this is the same'</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"as this"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"no need to escape 'opposite' quotes!"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Also use three quotes </a:t>
            </a:r>
            <a:r>
              <a:rPr lang="en-US" sz="3200" b="0" strike="noStrike" spc="-1">
                <a:solidFill>
                  <a:srgbClr val="000000"/>
                </a:solidFill>
                <a:latin typeface="Courier New Bold"/>
              </a:rPr>
              <a:t>'''</a:t>
            </a:r>
            <a:r>
              <a:rPr lang="en-US" sz="3200" b="0" strike="noStrike" spc="-1">
                <a:solidFill>
                  <a:srgbClr val="000000"/>
                </a:solidFill>
                <a:latin typeface="Trebuchet MS"/>
              </a:rPr>
              <a:t> or """ for multiline strings without escaping anything!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Include additional modules and libraries with</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import</a:t>
            </a:r>
            <a:r>
              <a:rPr lang="en-US" sz="2800" b="1" strike="noStrike" spc="-1">
                <a:solidFill>
                  <a:srgbClr val="000000"/>
                </a:solidFill>
                <a:latin typeface="Courier New Bold"/>
              </a:rPr>
              <a:t> sys</a:t>
            </a:r>
            <a:endParaRPr lang="en-US" sz="2800" b="0" strike="noStrike" spc="-1">
              <a:latin typeface="Arial"/>
            </a:endParaRPr>
          </a:p>
          <a:p>
            <a:pPr marL="457200">
              <a:lnSpc>
                <a:spcPct val="100000"/>
              </a:lnSpc>
              <a:spcBef>
                <a:spcPts val="641"/>
              </a:spcBef>
            </a:pPr>
            <a:endParaRPr lang="en-US" sz="2800" b="0" strike="noStrike" spc="-1">
              <a:latin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Conditionals</a:t>
            </a:r>
            <a:endParaRPr lang="en-US" sz="4400" b="0" strike="noStrike" spc="-1">
              <a:latin typeface="Arial"/>
            </a:endParaRPr>
          </a:p>
        </p:txBody>
      </p:sp>
      <p:sp>
        <p:nvSpPr>
          <p:cNvPr id="24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a:lnSpc>
                <a:spcPct val="100000"/>
              </a:lnSpc>
              <a:spcBef>
                <a:spcPts val="641"/>
              </a:spcBef>
            </a:pPr>
            <a:r>
              <a:rPr lang="en-US" sz="3200" b="1" strike="noStrike" spc="-1">
                <a:solidFill>
                  <a:srgbClr val="4F81BD"/>
                </a:solidFill>
                <a:latin typeface="Courier New Bold"/>
              </a:rPr>
              <a:t>if</a:t>
            </a:r>
            <a:r>
              <a:rPr lang="en-US" sz="3200" b="1" strike="noStrike" spc="-1">
                <a:solidFill>
                  <a:srgbClr val="000000"/>
                </a:solidFill>
                <a:latin typeface="Courier New Bold"/>
              </a:rPr>
              <a:t> n == 1:</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1’</a:t>
            </a:r>
            <a:endParaRPr lang="en-US" sz="3200" b="0" strike="noStrike" spc="-1">
              <a:latin typeface="Arial"/>
            </a:endParaRPr>
          </a:p>
          <a:p>
            <a:pPr marL="457200">
              <a:lnSpc>
                <a:spcPct val="100000"/>
              </a:lnSpc>
              <a:spcBef>
                <a:spcPts val="641"/>
              </a:spcBef>
            </a:pPr>
            <a:r>
              <a:rPr lang="en-US" sz="3200" b="1" strike="noStrike" spc="-1">
                <a:solidFill>
                  <a:srgbClr val="4F81BD"/>
                </a:solidFill>
                <a:latin typeface="Courier New Bold"/>
              </a:rPr>
              <a:t>elif</a:t>
            </a:r>
            <a:r>
              <a:rPr lang="en-US" sz="3200" b="1" strike="noStrike" spc="-1">
                <a:solidFill>
                  <a:srgbClr val="000000"/>
                </a:solidFill>
                <a:latin typeface="Courier New Bold"/>
              </a:rPr>
              <a:t> n == 2 </a:t>
            </a:r>
            <a:r>
              <a:rPr lang="en-US" sz="3200" b="1" strike="noStrike" spc="-1">
                <a:solidFill>
                  <a:srgbClr val="9BBB59"/>
                </a:solidFill>
                <a:latin typeface="Courier New Bold"/>
              </a:rPr>
              <a:t>or</a:t>
            </a:r>
            <a:r>
              <a:rPr lang="en-US" sz="3200" b="1" strike="noStrike" spc="-1">
                <a:solidFill>
                  <a:srgbClr val="000000"/>
                </a:solidFill>
                <a:latin typeface="Courier New Bold"/>
              </a:rPr>
              <a:t> n == 3:</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2 or 3’</a:t>
            </a:r>
            <a:endParaRPr lang="en-US" sz="3200" b="0" strike="noStrike" spc="-1">
              <a:latin typeface="Arial"/>
            </a:endParaRPr>
          </a:p>
          <a:p>
            <a:pPr marL="514440">
              <a:lnSpc>
                <a:spcPct val="100000"/>
              </a:lnSpc>
              <a:spcBef>
                <a:spcPts val="641"/>
              </a:spcBef>
            </a:pPr>
            <a:r>
              <a:rPr lang="en-US" sz="3200" b="1" strike="noStrike" spc="-1">
                <a:solidFill>
                  <a:srgbClr val="4F81BD"/>
                </a:solidFill>
                <a:latin typeface="Courier New Bold"/>
              </a:rPr>
              <a:t>else</a:t>
            </a:r>
            <a:r>
              <a:rPr lang="en-US" sz="3200" b="1" strike="noStrike" spc="-1">
                <a:solidFill>
                  <a:srgbClr val="000000"/>
                </a:solidFill>
                <a:latin typeface="Courier New Bold"/>
              </a:rPr>
              <a:t>:</a:t>
            </a:r>
            <a:endParaRPr lang="en-US" sz="3200" b="0" strike="noStrike" spc="-1">
              <a:latin typeface="Arial"/>
            </a:endParaRPr>
          </a:p>
          <a:p>
            <a:pPr marL="514440">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print</a:t>
            </a:r>
            <a:r>
              <a:rPr lang="en-US" sz="3200" b="1" strike="noStrike" spc="-1">
                <a:solidFill>
                  <a:srgbClr val="000000"/>
                </a:solidFill>
                <a:latin typeface="Courier New Bold"/>
              </a:rPr>
              <a:t> ‘n was’, n</a:t>
            </a:r>
            <a:endParaRPr lang="en-US" sz="3200" b="0" strike="noStrike" spc="-1">
              <a:latin typeface="Arial"/>
            </a:endParaRPr>
          </a:p>
          <a:p>
            <a:pPr marL="514440">
              <a:lnSpc>
                <a:spcPct val="100000"/>
              </a:lnSpc>
            </a:pPr>
            <a:endParaRPr lang="en-US" sz="3200" b="0" strike="noStrike" spc="-1">
              <a:latin typeface="Arial"/>
            </a:endParaRPr>
          </a:p>
          <a:p>
            <a:pPr marL="514440">
              <a:lnSpc>
                <a:spcPct val="100000"/>
              </a:lnSpc>
            </a:pPr>
            <a:endParaRPr lang="en-US" sz="3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平台样例</a:t>
            </a:r>
            <a:br>
              <a:rPr dirty="0"/>
            </a:br>
            <a:r>
              <a:rPr lang="en-US" sz="3600" b="0" strike="noStrike" spc="-1" dirty="0">
                <a:solidFill>
                  <a:srgbClr val="000000"/>
                </a:solidFill>
                <a:latin typeface="Trebuchet MS"/>
              </a:rPr>
              <a:t>(</a:t>
            </a:r>
            <a:r>
              <a:rPr lang="zh-CN" altLang="en-US" sz="3600" b="0" strike="noStrike" spc="-1" dirty="0">
                <a:solidFill>
                  <a:srgbClr val="000000"/>
                </a:solidFill>
                <a:latin typeface="Trebuchet MS"/>
              </a:rPr>
              <a:t>一个节点，双路 </a:t>
            </a:r>
            <a:r>
              <a:rPr lang="en-US" sz="3600" b="0" strike="noStrike" spc="-1" dirty="0">
                <a:solidFill>
                  <a:srgbClr val="000000"/>
                </a:solidFill>
                <a:latin typeface="Trebuchet MS"/>
              </a:rPr>
              <a:t>CPU</a:t>
            </a:r>
            <a:r>
              <a:rPr lang="zh-CN" altLang="en-US" sz="3600" b="0" strike="noStrike" spc="-1" dirty="0">
                <a:solidFill>
                  <a:srgbClr val="000000"/>
                </a:solidFill>
                <a:latin typeface="Trebuchet MS"/>
              </a:rPr>
              <a:t>，双</a:t>
            </a:r>
            <a:r>
              <a:rPr lang="en-US" sz="3600" b="0" strike="noStrike" spc="-1" dirty="0">
                <a:solidFill>
                  <a:srgbClr val="000000"/>
                </a:solidFill>
                <a:latin typeface="Trebuchet MS"/>
              </a:rPr>
              <a:t> GPU)</a:t>
            </a:r>
            <a:endParaRPr lang="en-US" sz="3600" b="0" strike="noStrike" spc="-1" dirty="0">
              <a:latin typeface="Arial"/>
            </a:endParaRPr>
          </a:p>
        </p:txBody>
      </p:sp>
      <p:sp>
        <p:nvSpPr>
          <p:cNvPr id="747" name="CustomShape 2"/>
          <p:cNvSpPr/>
          <p:nvPr/>
        </p:nvSpPr>
        <p:spPr>
          <a:xfrm>
            <a:off x="457200" y="162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CPU:</a:t>
            </a:r>
            <a:endParaRPr lang="en-US" sz="2800" b="0" strike="noStrike" spc="-1" dirty="0">
              <a:latin typeface="Arial"/>
            </a:endParaRPr>
          </a:p>
        </p:txBody>
      </p:sp>
      <p:sp>
        <p:nvSpPr>
          <p:cNvPr id="748" name="CustomShape 3"/>
          <p:cNvSpPr/>
          <p:nvPr/>
        </p:nvSpPr>
        <p:spPr>
          <a:xfrm>
            <a:off x="107640" y="2268720"/>
            <a:ext cx="43891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看做一个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设备</a:t>
            </a:r>
            <a:r>
              <a:rPr lang="en-US" altLang="zh-CN" sz="2400" spc="-1" dirty="0">
                <a:solidFill>
                  <a:srgbClr val="000000"/>
                </a:solidFill>
                <a:latin typeface="Trebuchet MS"/>
              </a:rPr>
              <a:t>(device)</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每个核心（</a:t>
            </a:r>
            <a:r>
              <a:rPr lang="en-US" altLang="zh-CN" sz="2000" b="0" strike="noStrike" spc="-1" dirty="0">
                <a:solidFill>
                  <a:srgbClr val="000000"/>
                </a:solidFill>
                <a:latin typeface="Trebuchet MS"/>
              </a:rPr>
              <a:t>core</a:t>
            </a:r>
            <a:r>
              <a:rPr lang="zh-CN" altLang="en-US" sz="2000" b="0" strike="noStrike" spc="-1" dirty="0">
                <a:solidFill>
                  <a:srgbClr val="000000"/>
                </a:solidFill>
                <a:latin typeface="Trebuchet MS"/>
              </a:rPr>
              <a:t>）一个计算单元（</a:t>
            </a:r>
            <a:r>
              <a:rPr lang="en-US" altLang="zh-CN" sz="2000" b="0" strike="noStrike" spc="-1" dirty="0">
                <a:solidFill>
                  <a:srgbClr val="000000"/>
                </a:solidFill>
                <a:latin typeface="Trebuchet MS"/>
              </a:rPr>
              <a:t>CU</a:t>
            </a:r>
            <a:r>
              <a:rPr lang="zh-CN" alt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每个计算单元一个处理元素（</a:t>
            </a:r>
            <a:r>
              <a:rPr lang="en-US" altLang="zh-CN" sz="2000" b="0" strike="noStrike" spc="-1" dirty="0">
                <a:solidFill>
                  <a:srgbClr val="000000"/>
                </a:solidFill>
                <a:latin typeface="Trebuchet MS"/>
              </a:rPr>
              <a:t>PE</a:t>
            </a:r>
            <a:r>
              <a:rPr lang="zh-CN" altLang="en-US" sz="2000" b="0" strike="noStrike" spc="-1" dirty="0">
                <a:solidFill>
                  <a:srgbClr val="000000"/>
                </a:solidFill>
                <a:latin typeface="Trebuchet MS"/>
              </a:rPr>
              <a:t>），或者如果 </a:t>
            </a:r>
            <a:r>
              <a:rPr lang="en-US" sz="2000" b="0" strike="noStrike" spc="-1" dirty="0">
                <a:solidFill>
                  <a:srgbClr val="000000"/>
                </a:solidFill>
                <a:latin typeface="Trebuchet MS"/>
              </a:rPr>
              <a:t>PE </a:t>
            </a:r>
            <a:r>
              <a:rPr lang="zh-CN" altLang="en-US" sz="2000" b="0" strike="noStrike" spc="-1" dirty="0">
                <a:solidFill>
                  <a:srgbClr val="000000"/>
                </a:solidFill>
                <a:latin typeface="Trebuchet MS"/>
              </a:rPr>
              <a:t>映射到单指令多数据流（</a:t>
            </a:r>
            <a:r>
              <a:rPr lang="en-US" altLang="zh-CN" sz="2000" spc="-1" dirty="0">
                <a:solidFill>
                  <a:srgbClr val="000000"/>
                </a:solidFill>
                <a:latin typeface="Trebuchet MS"/>
              </a:rPr>
              <a:t>SIMD lanes</a:t>
            </a:r>
            <a:r>
              <a:rPr lang="zh-CN" altLang="en-US" sz="2000" b="0" strike="noStrike" spc="-1" dirty="0">
                <a:solidFill>
                  <a:srgbClr val="000000"/>
                </a:solidFill>
                <a:latin typeface="Trebuchet MS"/>
              </a:rPr>
              <a:t>），则每个 </a:t>
            </a:r>
            <a:r>
              <a:rPr lang="en-US" altLang="zh-CN" sz="2000" b="0" strike="noStrike" spc="-1" dirty="0">
                <a:solidFill>
                  <a:srgbClr val="000000"/>
                </a:solidFill>
                <a:latin typeface="Trebuchet MS"/>
              </a:rPr>
              <a:t>CU </a:t>
            </a:r>
            <a:r>
              <a:rPr lang="zh-CN" altLang="en-US" sz="2000" b="0" strike="noStrike" spc="-1" dirty="0">
                <a:solidFill>
                  <a:srgbClr val="000000"/>
                </a:solidFill>
                <a:latin typeface="Trebuchet MS"/>
              </a:rPr>
              <a:t>有</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个 ，这里的</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等同于单指令多数据流的带宽（</a:t>
            </a:r>
            <a:r>
              <a:rPr lang="en-US" altLang="zh-CN" sz="2000" spc="-1" dirty="0">
                <a:solidFill>
                  <a:srgbClr val="000000"/>
                </a:solidFill>
                <a:latin typeface="Trebuchet MS"/>
              </a:rPr>
              <a:t> SIMD width </a:t>
            </a:r>
            <a:r>
              <a:rPr lang="zh-CN" altLang="en-US" sz="2000" b="0" strike="noStrike"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记住：</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en-US" altLang="zh-CN" sz="2000" b="0" strike="noStrike" spc="-1" dirty="0">
                <a:solidFill>
                  <a:srgbClr val="000000"/>
                </a:solidFill>
                <a:latin typeface="Trebuchet MS"/>
              </a:rPr>
              <a:t>CPU</a:t>
            </a:r>
            <a:r>
              <a:rPr lang="zh-CN" altLang="en-US" sz="2000" b="0" strike="noStrike" spc="-1" dirty="0">
                <a:solidFill>
                  <a:srgbClr val="000000"/>
                </a:solidFill>
                <a:latin typeface="Trebuchet MS"/>
              </a:rPr>
              <a:t>本身也是自己的宿主（</a:t>
            </a:r>
            <a:r>
              <a:rPr lang="en-US" altLang="zh-CN" sz="2000" b="0" strike="noStrike" spc="-1" dirty="0">
                <a:solidFill>
                  <a:srgbClr val="000000"/>
                </a:solidFill>
                <a:latin typeface="Trebuchet MS"/>
              </a:rPr>
              <a:t>Host</a:t>
            </a:r>
            <a:r>
              <a:rPr lang="zh-CN" altLang="en-US" sz="2000" b="0" strike="noStrike" spc="-1" dirty="0">
                <a:solidFill>
                  <a:srgbClr val="000000"/>
                </a:solidFill>
                <a:latin typeface="Trebuchet MS"/>
              </a:rPr>
              <a:t>）</a:t>
            </a:r>
            <a:endParaRPr lang="en-US" sz="2000" b="0" strike="noStrike" spc="-1" dirty="0">
              <a:latin typeface="Arial"/>
            </a:endParaRPr>
          </a:p>
        </p:txBody>
      </p:sp>
      <p:sp>
        <p:nvSpPr>
          <p:cNvPr id="749" name="CustomShape 4"/>
          <p:cNvSpPr/>
          <p:nvPr/>
        </p:nvSpPr>
        <p:spPr>
          <a:xfrm>
            <a:off x="4645080" y="162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GPU:</a:t>
            </a:r>
            <a:endParaRPr lang="en-US" sz="2800" b="0" strike="noStrike" spc="-1" dirty="0">
              <a:latin typeface="Arial"/>
            </a:endParaRPr>
          </a:p>
        </p:txBody>
      </p:sp>
      <p:sp>
        <p:nvSpPr>
          <p:cNvPr id="750" name="CustomShape 5"/>
          <p:cNvSpPr/>
          <p:nvPr/>
        </p:nvSpPr>
        <p:spPr>
          <a:xfrm>
            <a:off x="4645080" y="226872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39"/>
              </a:spcBef>
              <a:buClr>
                <a:srgbClr val="000000"/>
              </a:buClr>
              <a:buFont typeface="Arial"/>
              <a:buChar char="•"/>
            </a:pPr>
            <a:r>
              <a:rPr lang="zh-CN" altLang="en-US" sz="2200" b="0" strike="noStrike" spc="-1" dirty="0">
                <a:solidFill>
                  <a:srgbClr val="000000"/>
                </a:solidFill>
                <a:latin typeface="Trebuchet MS"/>
              </a:rPr>
              <a:t>每个</a:t>
            </a:r>
            <a:r>
              <a:rPr lang="en-US" sz="2200" b="0" strike="noStrike" spc="-1" dirty="0">
                <a:solidFill>
                  <a:srgbClr val="000000"/>
                </a:solidFill>
                <a:latin typeface="Trebuchet MS"/>
              </a:rPr>
              <a:t> GPU </a:t>
            </a:r>
            <a:r>
              <a:rPr lang="zh-CN" altLang="en-US" sz="2200" b="0" strike="noStrike" spc="-1" dirty="0">
                <a:solidFill>
                  <a:srgbClr val="000000"/>
                </a:solidFill>
                <a:latin typeface="Trebuchet MS"/>
              </a:rPr>
              <a:t>是一个单独的 </a:t>
            </a:r>
            <a:r>
              <a:rPr lang="en-US" sz="2200" b="0" strike="noStrike" spc="-1" dirty="0">
                <a:solidFill>
                  <a:srgbClr val="000000"/>
                </a:solidFill>
                <a:latin typeface="Trebuchet MS"/>
              </a:rPr>
              <a:t>OpenCL </a:t>
            </a:r>
            <a:r>
              <a:rPr lang="zh-CN" altLang="en-US" sz="2200" b="0" strike="noStrike" spc="-1" dirty="0">
                <a:solidFill>
                  <a:srgbClr val="000000"/>
                </a:solidFill>
                <a:latin typeface="Trebuchet MS"/>
              </a:rPr>
              <a:t>设备（</a:t>
            </a:r>
            <a:r>
              <a:rPr lang="en-US" altLang="zh-CN" sz="2200" spc="-1" dirty="0">
                <a:solidFill>
                  <a:srgbClr val="000000"/>
                </a:solidFill>
                <a:latin typeface="Trebuchet MS"/>
              </a:rPr>
              <a:t>device</a:t>
            </a:r>
            <a:r>
              <a:rPr lang="zh-CN" altLang="en-US" sz="2200" b="0" strike="noStrike" spc="-1" dirty="0">
                <a:solidFill>
                  <a:srgbClr val="000000"/>
                </a:solidFill>
                <a:latin typeface="Trebuchet MS"/>
              </a:rPr>
              <a:t>）</a:t>
            </a:r>
            <a:endParaRPr lang="en-US" sz="2200" b="0" strike="noStrike" spc="-1" dirty="0">
              <a:latin typeface="Arial"/>
            </a:endParaRPr>
          </a:p>
          <a:p>
            <a:pPr marL="343080" indent="-342360">
              <a:lnSpc>
                <a:spcPct val="100000"/>
              </a:lnSpc>
              <a:spcBef>
                <a:spcPts val="439"/>
              </a:spcBef>
              <a:buClr>
                <a:srgbClr val="000000"/>
              </a:buClr>
              <a:buFont typeface="Arial"/>
              <a:buChar char="•"/>
            </a:pPr>
            <a:r>
              <a:rPr lang="zh-CN" altLang="en-US" sz="2200" spc="-1" dirty="0">
                <a:solidFill>
                  <a:srgbClr val="000000"/>
                </a:solidFill>
                <a:latin typeface="Trebuchet MS"/>
              </a:rPr>
              <a:t>通过 </a:t>
            </a:r>
            <a:r>
              <a:rPr lang="en-US" altLang="zh-CN" sz="2200" spc="-1" dirty="0">
                <a:solidFill>
                  <a:srgbClr val="000000"/>
                </a:solidFill>
                <a:latin typeface="Trebuchet MS"/>
              </a:rPr>
              <a:t>OpenCL </a:t>
            </a:r>
            <a:r>
              <a:rPr lang="zh-CN" altLang="en-US" sz="2200" spc="-1" dirty="0">
                <a:solidFill>
                  <a:srgbClr val="000000"/>
                </a:solidFill>
                <a:latin typeface="Trebuchet MS"/>
              </a:rPr>
              <a:t>可以同时使用 </a:t>
            </a:r>
            <a:r>
              <a:rPr lang="en-US" altLang="zh-CN" sz="2200" spc="-1" dirty="0">
                <a:solidFill>
                  <a:srgbClr val="000000"/>
                </a:solidFill>
                <a:latin typeface="Trebuchet MS"/>
              </a:rPr>
              <a:t>CPU </a:t>
            </a:r>
            <a:r>
              <a:rPr lang="zh-CN" altLang="en-US" sz="2200" spc="-1" dirty="0">
                <a:solidFill>
                  <a:srgbClr val="000000"/>
                </a:solidFill>
                <a:latin typeface="Trebuchet MS"/>
              </a:rPr>
              <a:t>和所有 </a:t>
            </a:r>
            <a:r>
              <a:rPr lang="en-US" altLang="zh-CN" sz="2200" spc="-1" dirty="0">
                <a:solidFill>
                  <a:srgbClr val="000000"/>
                </a:solidFill>
                <a:latin typeface="Trebuchet MS"/>
              </a:rPr>
              <a:t>GPU </a:t>
            </a:r>
            <a:r>
              <a:rPr lang="zh-CN" altLang="en-US" sz="2200" spc="-1" dirty="0">
                <a:solidFill>
                  <a:srgbClr val="000000"/>
                </a:solidFill>
                <a:latin typeface="Trebuchet MS"/>
              </a:rPr>
              <a:t>设备</a:t>
            </a: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751" name="CustomShape 6"/>
          <p:cNvSpPr/>
          <p:nvPr/>
        </p:nvSpPr>
        <p:spPr>
          <a:xfrm>
            <a:off x="497340" y="6219360"/>
            <a:ext cx="79988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b="1" strike="noStrike" spc="-1" dirty="0">
                <a:solidFill>
                  <a:srgbClr val="4F81BD"/>
                </a:solidFill>
                <a:latin typeface="Trebuchet MS"/>
                <a:ea typeface="DejaVu Sans"/>
              </a:rPr>
              <a:t>CU = Compute Unit </a:t>
            </a:r>
            <a:r>
              <a:rPr lang="zh-CN" altLang="en-US" b="1" strike="noStrike" spc="-1" dirty="0">
                <a:solidFill>
                  <a:srgbClr val="4F81BD"/>
                </a:solidFill>
                <a:latin typeface="Trebuchet MS"/>
                <a:ea typeface="DejaVu Sans"/>
              </a:rPr>
              <a:t>计算单元</a:t>
            </a:r>
            <a:endParaRPr lang="en-US" altLang="zh-CN" b="1" strike="noStrike" spc="-1" dirty="0">
              <a:solidFill>
                <a:srgbClr val="4F81BD"/>
              </a:solidFill>
              <a:latin typeface="Trebuchet MS"/>
              <a:ea typeface="DejaVu Sans"/>
            </a:endParaRPr>
          </a:p>
          <a:p>
            <a:pPr algn="ctr">
              <a:lnSpc>
                <a:spcPct val="100000"/>
              </a:lnSpc>
            </a:pPr>
            <a:r>
              <a:rPr lang="en-US" b="1" strike="noStrike" spc="-1" dirty="0">
                <a:solidFill>
                  <a:srgbClr val="4F81BD"/>
                </a:solidFill>
                <a:latin typeface="Trebuchet MS"/>
                <a:ea typeface="DejaVu Sans"/>
              </a:rPr>
              <a:t>PE = Processing Element </a:t>
            </a:r>
            <a:r>
              <a:rPr lang="zh-CN" altLang="en-US" b="1" strike="noStrike" spc="-1" dirty="0">
                <a:solidFill>
                  <a:srgbClr val="4F81BD"/>
                </a:solidFill>
                <a:latin typeface="Trebuchet MS"/>
                <a:ea typeface="DejaVu Sans"/>
              </a:rPr>
              <a:t>处理元素</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Loops</a:t>
            </a:r>
            <a:endParaRPr lang="en-US" sz="4400" b="0" strike="noStrike" spc="-1">
              <a:latin typeface="Arial"/>
            </a:endParaRPr>
          </a:p>
        </p:txBody>
      </p:sp>
      <p:sp>
        <p:nvSpPr>
          <p:cNvPr id="2409" name="CustomShape 2"/>
          <p:cNvSpPr/>
          <p:nvPr/>
        </p:nvSpPr>
        <p:spPr>
          <a:xfrm>
            <a:off x="1691640" y="1556640"/>
            <a:ext cx="655200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spcBef>
                <a:spcPts val="641"/>
              </a:spcBef>
            </a:pPr>
            <a:r>
              <a:rPr lang="en-US" sz="3200" b="1" strike="noStrike" spc="-1">
                <a:solidFill>
                  <a:srgbClr val="000000"/>
                </a:solidFill>
                <a:latin typeface="Courier New Bold"/>
              </a:rPr>
              <a:t># loop from 0 to 1023</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i </a:t>
            </a:r>
            <a:r>
              <a:rPr lang="en-US" sz="3200" b="1" strike="noStrike" spc="-1">
                <a:solidFill>
                  <a:srgbClr val="4F81BD"/>
                </a:solidFill>
                <a:latin typeface="Courier New Bold"/>
              </a:rPr>
              <a:t>in</a:t>
            </a:r>
            <a:r>
              <a:rPr lang="en-US" sz="3200" b="1" strike="noStrike" spc="-1">
                <a:solidFill>
                  <a:srgbClr val="000000"/>
                </a:solidFill>
                <a:latin typeface="Courier New Bold"/>
              </a:rPr>
              <a:t> range(1024):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iterate through an array</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x </a:t>
            </a:r>
            <a:r>
              <a:rPr lang="en-US" sz="3200" b="1" strike="noStrike" spc="-1">
                <a:solidFill>
                  <a:srgbClr val="4F81BD"/>
                </a:solidFill>
                <a:latin typeface="Courier New Bold"/>
              </a:rPr>
              <a:t>in</a:t>
            </a:r>
            <a:r>
              <a:rPr lang="en-US" sz="3200" b="1" strike="noStrike" spc="-1">
                <a:solidFill>
                  <a:srgbClr val="000000"/>
                </a:solidFill>
                <a:latin typeface="Courier New Bold"/>
              </a:rPr>
              <a:t> my_array:</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x += 1</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same as the first one</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while</a:t>
            </a:r>
            <a:r>
              <a:rPr lang="en-US" sz="3200" b="1" strike="noStrike" spc="-1">
                <a:solidFill>
                  <a:srgbClr val="000000"/>
                </a:solidFill>
                <a:latin typeface="Courier New Bold"/>
              </a:rPr>
              <a:t> i &lt; 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 += 1</a:t>
            </a:r>
            <a:endParaRPr lang="en-US" sz="3200" b="0" strike="noStrike" spc="-1">
              <a:latin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Functions and classes</a:t>
            </a:r>
            <a:endParaRPr lang="en-US" sz="4400" b="0" strike="noStrike" spc="-1">
              <a:latin typeface="Arial"/>
            </a:endParaRPr>
          </a:p>
        </p:txBody>
      </p:sp>
      <p:sp>
        <p:nvSpPr>
          <p:cNvPr id="2411"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function with the </a:t>
            </a:r>
            <a:r>
              <a:rPr lang="en-US" sz="3200" b="0" strike="noStrike" spc="-1">
                <a:solidFill>
                  <a:srgbClr val="4F81BD"/>
                </a:solidFill>
                <a:latin typeface="Trebuchet MS"/>
              </a:rPr>
              <a:t>def </a:t>
            </a:r>
            <a:r>
              <a:rPr lang="en-US" sz="3200" b="0" strike="noStrike" spc="-1">
                <a:solidFill>
                  <a:srgbClr val="000000"/>
                </a:solidFill>
                <a:latin typeface="Trebuchet MS"/>
              </a:rPr>
              <a:t>keyword</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def </a:t>
            </a:r>
            <a:r>
              <a:rPr lang="en-US" sz="2800" b="1" strike="noStrike" spc="-1">
                <a:solidFill>
                  <a:srgbClr val="000000"/>
                </a:solidFill>
                <a:latin typeface="Courier New Bold"/>
              </a:rPr>
              <a:t>func(arg):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don’t specify the types or return arguments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you just return what you like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class with the </a:t>
            </a:r>
            <a:r>
              <a:rPr lang="en-US" sz="3200" b="0" strike="noStrike" spc="-1">
                <a:solidFill>
                  <a:srgbClr val="4F81BD"/>
                </a:solidFill>
                <a:latin typeface="Trebuchet MS"/>
              </a:rPr>
              <a:t>class</a:t>
            </a:r>
            <a:r>
              <a:rPr lang="en-US" sz="3200" b="0" strike="noStrike" spc="-1">
                <a:solidFill>
                  <a:srgbClr val="000000"/>
                </a:solidFill>
                <a:latin typeface="Trebuchet MS"/>
              </a:rPr>
              <a:t> keyword</a:t>
            </a:r>
            <a:endParaRPr lang="en-US" sz="3200" b="0" strike="noStrike" spc="-1">
              <a:latin typeface="Arial"/>
            </a:endParaRPr>
          </a:p>
          <a:p>
            <a:pPr marL="457200">
              <a:lnSpc>
                <a:spcPct val="100000"/>
              </a:lnSpc>
              <a:spcBef>
                <a:spcPts val="561"/>
              </a:spcBef>
            </a:pPr>
            <a:r>
              <a:rPr lang="en-US" sz="2800" b="0" strike="noStrike" spc="-1">
                <a:solidFill>
                  <a:srgbClr val="4F81BD"/>
                </a:solidFill>
                <a:latin typeface="Trebuchet MS"/>
              </a:rPr>
              <a:t>class</a:t>
            </a:r>
            <a:r>
              <a:rPr lang="en-US" sz="2800" b="0" strike="noStrike" spc="-1">
                <a:solidFill>
                  <a:srgbClr val="000000"/>
                </a:solidFill>
                <a:latin typeface="Trebuchet MS"/>
              </a:rPr>
              <a:t> name: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Classes contain function definitions and variables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both called attributes</a:t>
            </a:r>
            <a:endParaRPr lang="en-US" sz="2800" b="0" strike="noStrike" spc="-1">
              <a:latin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about classes</a:t>
            </a:r>
            <a:endParaRPr lang="en-US" sz="4400" b="0" strike="noStrike" spc="-1">
              <a:latin typeface="Arial"/>
            </a:endParaRPr>
          </a:p>
        </p:txBody>
      </p:sp>
      <p:sp>
        <p:nvSpPr>
          <p:cNvPr id="2413" name="CustomShape 2"/>
          <p:cNvSpPr/>
          <p:nvPr/>
        </p:nvSpPr>
        <p:spPr>
          <a:xfrm>
            <a:off x="457200" y="1600200"/>
            <a:ext cx="8686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about classes e.g. inheritance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object-oriented language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small example from the python tutorial:</a:t>
            </a:r>
            <a:endParaRPr lang="en-US" sz="3200" b="0" strike="noStrike" spc="-1">
              <a:latin typeface="Arial"/>
            </a:endParaRPr>
          </a:p>
          <a:p>
            <a:pPr>
              <a:lnSpc>
                <a:spcPct val="100000"/>
              </a:lnSpc>
              <a:spcBef>
                <a:spcPts val="519"/>
              </a:spcBef>
            </a:pPr>
            <a:r>
              <a:rPr lang="en-US" sz="2600" b="1" strike="noStrike" spc="-1">
                <a:solidFill>
                  <a:srgbClr val="C0504D"/>
                </a:solidFill>
                <a:latin typeface="Courier New Bold"/>
              </a:rPr>
              <a:t>class</a:t>
            </a:r>
            <a:r>
              <a:rPr lang="en-US" sz="2600" b="1" strike="noStrike" spc="-1">
                <a:solidFill>
                  <a:srgbClr val="000000"/>
                </a:solidFill>
                <a:latin typeface="Courier New Bold"/>
              </a:rPr>
              <a:t> Complex:</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strike="noStrike" spc="-1">
                <a:solidFill>
                  <a:srgbClr val="C0504D"/>
                </a:solidFill>
                <a:latin typeface="Courier New Bold"/>
              </a:rPr>
              <a:t>def </a:t>
            </a:r>
            <a:r>
              <a:rPr lang="en-US" sz="2600" b="1" strike="noStrike" spc="-1">
                <a:solidFill>
                  <a:srgbClr val="000000"/>
                </a:solidFill>
                <a:latin typeface="Courier New Bold"/>
              </a:rPr>
              <a:t>__init__(</a:t>
            </a:r>
            <a:r>
              <a:rPr lang="en-US" sz="2600" b="1" strike="noStrike" spc="-1">
                <a:solidFill>
                  <a:srgbClr val="4F81BD"/>
                </a:solidFill>
                <a:latin typeface="Courier New Bold"/>
              </a:rPr>
              <a:t>self</a:t>
            </a:r>
            <a:r>
              <a:rPr lang="en-US" sz="2600" b="1" strike="noStrike" spc="-1">
                <a:solidFill>
                  <a:srgbClr val="000000"/>
                </a:solidFill>
                <a:latin typeface="Courier New Bold"/>
              </a:rPr>
              <a:t>, realpart, imagpart):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.r = realpart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.i = imagpart</a:t>
            </a: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an instance of the class with: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x = Complex(3.0, -4.5)</a:t>
            </a:r>
            <a:endParaRPr lang="en-US" sz="2800" b="0" strike="noStrike" spc="-1">
              <a:latin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5"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Filter</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filter(function,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Returns a list from sequence which function returns true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map(function,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the function to each element in the sequence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Reduce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reduce(function,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binary function with first two in sequence, then with the result with third, etc.</a:t>
            </a:r>
            <a:endParaRPr lang="en-US" sz="2800" b="0" strike="noStrike" spc="-1">
              <a:latin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7"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List comprehensions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squares = [x*x for x in range(10)]</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squares = [0, 1, 4, 9, 16,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Zip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zip(list1, list2)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Creates a list of tuples, where the ith tuple consists of the ith elements of each list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Generators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Lazy generation of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Either:</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Replace [] with () in list comprehensions to use as expression, i.e. to pass to another function</a:t>
            </a:r>
            <a:endParaRPr lang="en-US" sz="24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Use the yield keyword instead of return in a function which builds and returns a list</a:t>
            </a:r>
            <a:endParaRPr lang="en-US" sz="2400" b="0" strike="noStrike" spc="-1">
              <a:latin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更多信息</a:t>
            </a:r>
            <a:r>
              <a:rPr lang="en-US" sz="4400" b="0" strike="noStrike" spc="-1" dirty="0">
                <a:solidFill>
                  <a:srgbClr val="000000"/>
                </a:solidFill>
                <a:latin typeface="Trebuchet MS"/>
              </a:rPr>
              <a:t>:</a:t>
            </a:r>
            <a:endParaRPr lang="en-US" sz="4400" b="0" strike="noStrike" spc="-1" dirty="0">
              <a:latin typeface="Arial"/>
            </a:endParaRPr>
          </a:p>
        </p:txBody>
      </p:sp>
      <p:sp>
        <p:nvSpPr>
          <p:cNvPr id="24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lots more to python, this is just a flavor of the language to help you understand the syntax in this course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official python tutorial is much more complete: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http://docs.python.org/2/tutorial/index.html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python docs are really good too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http://docs.python.org/2/library/index.html</a:t>
            </a:r>
            <a:endParaRPr lang="en-US" sz="2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 1: </a:t>
            </a:r>
            <a:r>
              <a:rPr lang="zh-CN" altLang="en-US" sz="4400" b="0" strike="noStrike" spc="-1" dirty="0">
                <a:solidFill>
                  <a:srgbClr val="000000"/>
                </a:solidFill>
                <a:latin typeface="Trebuchet MS"/>
              </a:rPr>
              <a:t>获取平台信息</a:t>
            </a:r>
            <a:endParaRPr lang="en-US" sz="4400" b="0" strike="noStrike" spc="-1" dirty="0">
              <a:latin typeface="Arial"/>
            </a:endParaRPr>
          </a:p>
        </p:txBody>
      </p:sp>
      <p:sp>
        <p:nvSpPr>
          <p:cNvPr id="75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验证一下你能够运行一个简单的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利用已经提供的</a:t>
            </a:r>
            <a:r>
              <a:rPr lang="en-US" sz="2800" b="0" strike="noStrike" spc="-1" dirty="0">
                <a:solidFill>
                  <a:srgbClr val="000000"/>
                </a:solidFill>
                <a:latin typeface="Trebuchet MS"/>
              </a:rPr>
              <a:t> </a:t>
            </a:r>
            <a:r>
              <a:rPr lang="en-US" sz="2800" b="1" strike="noStrike" spc="-1" dirty="0" err="1">
                <a:solidFill>
                  <a:srgbClr val="F79646"/>
                </a:solidFill>
                <a:latin typeface="Courier New Bold"/>
              </a:rPr>
              <a:t>DeviceInfo</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程序，选用一个编辑器来阅读一下代码，然后构建并运行。</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应该会输出你所安装的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平台信息以及所有可见设备的信息。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扩展</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运行命令 </a:t>
            </a:r>
            <a:r>
              <a:rPr lang="en-US" sz="2800" b="1" strike="noStrike" spc="-1" dirty="0" err="1">
                <a:solidFill>
                  <a:srgbClr val="F79646"/>
                </a:solidFill>
                <a:latin typeface="Courier New Bold"/>
              </a:rPr>
              <a:t>clinfo</a:t>
            </a:r>
            <a:r>
              <a:rPr lang="en-US" sz="2800" b="0" strike="noStrike" spc="-1" dirty="0">
                <a:solidFill>
                  <a:srgbClr val="F79646"/>
                </a:solidFill>
                <a:latin typeface="Trebuchet MS"/>
              </a:rPr>
              <a:t> </a:t>
            </a:r>
            <a:r>
              <a:rPr lang="zh-CN" altLang="en-US" sz="2800" b="0" strike="noStrike" spc="-1" dirty="0">
                <a:solidFill>
                  <a:srgbClr val="000000"/>
                </a:solidFill>
                <a:latin typeface="Trebuchet MS"/>
              </a:rPr>
              <a:t>，这个命令来自于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公司提供的 </a:t>
            </a:r>
            <a:r>
              <a:rPr lang="en-US" altLang="zh-CN" sz="2800" b="0" strike="noStrike" spc="-1" dirty="0">
                <a:solidFill>
                  <a:srgbClr val="000000"/>
                </a:solidFill>
                <a:latin typeface="Trebuchet MS"/>
              </a:rPr>
              <a:t>SDK</a:t>
            </a:r>
            <a:r>
              <a:rPr lang="zh-CN" altLang="en-US" sz="2800" b="0" strike="noStrike" spc="-1" dirty="0">
                <a:solidFill>
                  <a:srgbClr val="000000"/>
                </a:solidFill>
                <a:latin typeface="Trebuchet MS"/>
              </a:rPr>
              <a:t>，但可以运行于所有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平台之上。这个命令运行后你会看到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运行环境能找到的所有设备和平台的相关信息。</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spc="-1" dirty="0">
                <a:solidFill>
                  <a:srgbClr val="000000"/>
                </a:solidFill>
                <a:latin typeface="Trebuchet MS"/>
              </a:rPr>
              <a:t>OpenCL </a:t>
            </a:r>
            <a:r>
              <a:rPr lang="en-US" altLang="zh-CN" sz="4000" spc="-1" dirty="0" err="1">
                <a:solidFill>
                  <a:srgbClr val="000000"/>
                </a:solidFill>
                <a:latin typeface="Trebuchet MS"/>
              </a:rPr>
              <a:t>重要基本概念</a:t>
            </a:r>
            <a:endParaRPr lang="en-US" altLang="zh-CN" sz="4000" spc="-1" dirty="0"/>
          </a:p>
        </p:txBody>
      </p:sp>
      <p:sp>
        <p:nvSpPr>
          <p:cNvPr id="75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3</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课程参考资料</a:t>
            </a:r>
            <a:endParaRPr lang="en-US" sz="4400" b="0" strike="noStrike" spc="-1">
              <a:latin typeface="Arial"/>
            </a:endParaRPr>
          </a:p>
        </p:txBody>
      </p:sp>
      <p:sp>
        <p:nvSpPr>
          <p:cNvPr id="436" name="CustomShape 2"/>
          <p:cNvSpPr/>
          <p:nvPr/>
        </p:nvSpPr>
        <p:spPr>
          <a:xfrm>
            <a:off x="457200" y="1535040"/>
            <a:ext cx="8237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spcBef>
                <a:spcPts val="479"/>
              </a:spcBef>
            </a:pPr>
            <a:r>
              <a:rPr lang="en-US" sz="2400" b="1" strike="noStrike" spc="-1">
                <a:solidFill>
                  <a:srgbClr val="000000"/>
                </a:solidFill>
                <a:latin typeface="Trebuchet MS"/>
              </a:rPr>
              <a:t>除了本讲义, C++ API 头文件, 一系列的练习题和解题答案, 还建议参考下面的内容：</a:t>
            </a:r>
            <a:endParaRPr lang="en-US" sz="2400" b="0" strike="noStrike" spc="-1">
              <a:latin typeface="Arial"/>
            </a:endParaRPr>
          </a:p>
        </p:txBody>
      </p:sp>
      <p:pic>
        <p:nvPicPr>
          <p:cNvPr id="437" name="Picture 2"/>
          <p:cNvPicPr/>
          <p:nvPr/>
        </p:nvPicPr>
        <p:blipFill>
          <a:blip r:embed="rId3"/>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79"/>
              </a:spcBef>
            </a:pPr>
            <a:r>
              <a:rPr lang="en-US" sz="2400" b="1" strike="noStrike" spc="-1">
                <a:solidFill>
                  <a:srgbClr val="000000"/>
                </a:solidFill>
                <a:latin typeface="Trebuchet MS"/>
              </a:rPr>
              <a:t>OpenCL 1.1 Reference Card</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这个卡片很有助于记住各个API：</a:t>
            </a: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4"/>
              </a:rPr>
              <a:t>https://www.khronos.org/files/opencl-1-1-quick-reference-card.pdf</a:t>
            </a:r>
            <a:r>
              <a:rPr lang="en-US" sz="2400" b="0" strike="noStrike" spc="-1">
                <a:solidFill>
                  <a:srgbClr val="000000"/>
                </a:solidFill>
                <a:latin typeface="Trebuchet MS"/>
              </a:rPr>
              <a:t>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v1.1 版本的详细文档可读性很好，推荐日常备一本阅读:</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5"/>
              </a:rPr>
              <a:t>https://www.khronos.org/registry/cl/specs/opencl-1.1.pdf</a:t>
            </a:r>
            <a:r>
              <a:rPr lang="en-US" sz="2400" b="0" strike="noStrike" spc="-1">
                <a:solidFill>
                  <a:srgbClr val="000000"/>
                </a:solidFill>
                <a:latin typeface="Trebuchet MS"/>
              </a:rPr>
              <a:t> </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667998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背后的</a:t>
            </a:r>
            <a:r>
              <a:rPr lang="zh-CN" altLang="en-US" sz="4400" b="0" strike="noStrike" spc="-1" dirty="0">
                <a:solidFill>
                  <a:srgbClr val="F79646"/>
                </a:solidFill>
                <a:latin typeface="Trebuchet MS"/>
              </a:rPr>
              <a:t>大</a:t>
            </a:r>
            <a:r>
              <a:rPr lang="zh-CN" altLang="en-US" sz="4400" b="0" strike="noStrike" spc="-1" dirty="0">
                <a:solidFill>
                  <a:srgbClr val="000000"/>
                </a:solidFill>
                <a:latin typeface="Trebuchet MS"/>
              </a:rPr>
              <a:t>智慧</a:t>
            </a:r>
            <a:endParaRPr lang="en-US" sz="4400" b="0" strike="noStrike" spc="-1" dirty="0">
              <a:latin typeface="Arial"/>
            </a:endParaRPr>
          </a:p>
        </p:txBody>
      </p:sp>
      <p:sp>
        <p:nvSpPr>
          <p:cNvPr id="891" name="CustomShape 2"/>
          <p:cNvSpPr/>
          <p:nvPr/>
        </p:nvSpPr>
        <p:spPr>
          <a:xfrm>
            <a:off x="107640" y="1124640"/>
            <a:ext cx="8928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将循环替换成在一个问题域（</a:t>
            </a:r>
            <a:r>
              <a:rPr lang="en-US" altLang="zh-CN" sz="3200" b="0" strike="noStrike" spc="-1" dirty="0">
                <a:solidFill>
                  <a:srgbClr val="000000"/>
                </a:solidFill>
                <a:latin typeface="Trebuchet MS"/>
              </a:rPr>
              <a:t>problem domain</a:t>
            </a:r>
            <a:r>
              <a:rPr lang="zh-CN" altLang="en-US" sz="3200" b="0" strike="noStrike" spc="-1" dirty="0">
                <a:solidFill>
                  <a:srgbClr val="000000"/>
                </a:solidFill>
                <a:latin typeface="Trebuchet MS"/>
              </a:rPr>
              <a:t>）内每个点运行的函数</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一个 </a:t>
            </a:r>
            <a:r>
              <a:rPr lang="zh-CN" altLang="en-US" sz="3200" b="0" strike="noStrike" spc="-1" dirty="0">
                <a:solidFill>
                  <a:srgbClr val="F79646"/>
                </a:solidFill>
                <a:latin typeface="Trebuchet MS"/>
              </a:rPr>
              <a:t>核函数</a:t>
            </a:r>
            <a:r>
              <a:rPr lang="en-US" altLang="zh-CN" sz="3200" b="0" strike="noStrike" spc="-1" dirty="0">
                <a:solidFill>
                  <a:srgbClr val="F79646"/>
                </a:solidFill>
                <a:latin typeface="Trebuchet MS"/>
              </a:rPr>
              <a:t>k</a:t>
            </a:r>
            <a:r>
              <a:rPr lang="en-US" sz="3200" b="0" strike="noStrike" spc="-1" dirty="0">
                <a:solidFill>
                  <a:srgbClr val="F79646"/>
                </a:solidFill>
                <a:latin typeface="Trebuchet MS"/>
              </a:rPr>
              <a:t>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例如，处理一个</a:t>
            </a:r>
            <a:r>
              <a:rPr lang="en-US" sz="2800" b="0" strike="noStrike" spc="-1" dirty="0">
                <a:solidFill>
                  <a:srgbClr val="000000"/>
                </a:solidFill>
                <a:latin typeface="Trebuchet MS"/>
              </a:rPr>
              <a:t> 1024x1024 </a:t>
            </a:r>
            <a:r>
              <a:rPr lang="zh-CN" altLang="en-US" sz="2800" b="0" strike="noStrike" spc="-1" dirty="0">
                <a:solidFill>
                  <a:srgbClr val="000000"/>
                </a:solidFill>
                <a:latin typeface="Trebuchet MS"/>
              </a:rPr>
              <a:t>像素大小的图像，调用一</a:t>
            </a:r>
            <a:r>
              <a:rPr lang="zh-CN" altLang="en-US" sz="2800" spc="-1" dirty="0">
                <a:solidFill>
                  <a:srgbClr val="000000"/>
                </a:solidFill>
                <a:latin typeface="Trebuchet MS"/>
              </a:rPr>
              <a:t>个核函数处理每个像素点或者直接进行</a:t>
            </a:r>
            <a:r>
              <a:rPr lang="en-US" sz="2800" b="0" strike="noStrike" spc="-1" dirty="0">
                <a:solidFill>
                  <a:srgbClr val="000000"/>
                </a:solidFill>
                <a:latin typeface="Trebuchet MS"/>
              </a:rPr>
              <a:t> 1024x1024=1,048,576 </a:t>
            </a:r>
            <a:r>
              <a:rPr lang="zh-CN" altLang="en-US" sz="2800" b="0" strike="noStrike" spc="-1" dirty="0">
                <a:solidFill>
                  <a:srgbClr val="000000"/>
                </a:solidFill>
                <a:latin typeface="Trebuchet MS"/>
              </a:rPr>
              <a:t>次核函数运行</a:t>
            </a:r>
            <a:endParaRPr lang="en-US" sz="2800" b="0" strike="noStrike" spc="-1" dirty="0">
              <a:latin typeface="Arial"/>
            </a:endParaRPr>
          </a:p>
        </p:txBody>
      </p:sp>
      <p:sp>
        <p:nvSpPr>
          <p:cNvPr id="892" name="CustomShape 3"/>
          <p:cNvSpPr/>
          <p:nvPr/>
        </p:nvSpPr>
        <p:spPr>
          <a:xfrm>
            <a:off x="396720" y="2565000"/>
            <a:ext cx="366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b="0" strike="noStrike" spc="-1" dirty="0">
                <a:solidFill>
                  <a:srgbClr val="C0504D"/>
                </a:solidFill>
                <a:latin typeface="Trebuchet MS"/>
                <a:ea typeface="DejaVu Sans"/>
              </a:rPr>
              <a:t>传统循环</a:t>
            </a:r>
            <a:endParaRPr lang="en-US" sz="2400" b="0" strike="noStrike" spc="-1" dirty="0">
              <a:latin typeface="Arial"/>
            </a:endParaRPr>
          </a:p>
        </p:txBody>
      </p:sp>
      <p:sp>
        <p:nvSpPr>
          <p:cNvPr id="893" name="CustomShape 4"/>
          <p:cNvSpPr/>
          <p:nvPr/>
        </p:nvSpPr>
        <p:spPr>
          <a:xfrm>
            <a:off x="4570560" y="2565000"/>
            <a:ext cx="4318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79"/>
              </a:spcBef>
            </a:pPr>
            <a:r>
              <a:rPr lang="en-US" sz="2400" b="0" strike="noStrike" spc="-1" dirty="0">
                <a:solidFill>
                  <a:srgbClr val="C0504D"/>
                </a:solidFill>
                <a:latin typeface="Trebuchet MS"/>
                <a:ea typeface="DejaVu Sans"/>
              </a:rPr>
              <a:t>OpenCL </a:t>
            </a:r>
            <a:r>
              <a:rPr lang="zh-CN" altLang="en-US" sz="2400" b="0" strike="noStrike" spc="-1" dirty="0">
                <a:solidFill>
                  <a:srgbClr val="C0504D"/>
                </a:solidFill>
                <a:latin typeface="Trebuchet MS"/>
                <a:ea typeface="DejaVu Sans"/>
              </a:rPr>
              <a:t>数据并行</a:t>
            </a:r>
            <a:endParaRPr lang="en-US" sz="2400" b="0" strike="noStrike" spc="-1" dirty="0">
              <a:latin typeface="Arial"/>
            </a:endParaRPr>
          </a:p>
        </p:txBody>
      </p:sp>
      <p:sp>
        <p:nvSpPr>
          <p:cNvPr id="894" name="CustomShape 5"/>
          <p:cNvSpPr/>
          <p:nvPr/>
        </p:nvSpPr>
        <p:spPr>
          <a:xfrm>
            <a:off x="395640" y="3082680"/>
            <a:ext cx="3671640" cy="348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77933C"/>
                </a:solidFill>
                <a:latin typeface="Courier New Bold"/>
                <a:ea typeface="DejaVu Sans"/>
              </a:rPr>
              <a:t>void</a:t>
            </a:r>
            <a:r>
              <a:rPr lang="en-US" sz="1800" b="1" strike="noStrike" spc="-1" dirty="0">
                <a:solidFill>
                  <a:srgbClr val="000000"/>
                </a:solidFill>
                <a:latin typeface="Courier New Bold"/>
                <a:ea typeface="DejaVu Sans"/>
              </a:rPr>
              <a:t> </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77933C"/>
                </a:solidFill>
                <a:latin typeface="Courier New Bold"/>
                <a:ea typeface="DejaVu Sans"/>
              </a:rPr>
              <a:t>const</a:t>
            </a:r>
            <a:r>
              <a:rPr lang="en-US" sz="1800" b="1" strike="noStrike" spc="-1" dirty="0">
                <a:solidFill>
                  <a:srgbClr val="C0504D"/>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n,</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for </a:t>
            </a:r>
            <a:r>
              <a:rPr lang="en-US" sz="1800" b="1" strike="noStrike" spc="-1" dirty="0">
                <a:solidFill>
                  <a:srgbClr val="000000"/>
                </a:solidFill>
                <a:latin typeface="Courier New Bold"/>
                <a:ea typeface="DejaVu Sans"/>
              </a:rPr>
              <a:t>(</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0;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&lt; n;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a[</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b[</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p:txBody>
      </p:sp>
      <p:sp>
        <p:nvSpPr>
          <p:cNvPr id="895" name="CustomShape 6"/>
          <p:cNvSpPr/>
          <p:nvPr/>
        </p:nvSpPr>
        <p:spPr>
          <a:xfrm>
            <a:off x="4572000" y="3082680"/>
            <a:ext cx="4571280" cy="365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8064A2"/>
                </a:solidFill>
                <a:latin typeface="Courier New Bold"/>
                <a:ea typeface="DejaVu Sans"/>
              </a:rPr>
              <a:t>__kernel </a:t>
            </a:r>
            <a:r>
              <a:rPr lang="en-US" sz="1800" b="1" strike="noStrike" spc="-1" dirty="0">
                <a:solidFill>
                  <a:srgbClr val="77933C"/>
                </a:solidFill>
                <a:latin typeface="Courier New Bold"/>
                <a:ea typeface="DejaVu Sans"/>
              </a:rPr>
              <a:t>void</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8064A2"/>
                </a:solidFill>
                <a:latin typeface="Courier New Bold"/>
                <a:ea typeface="DejaVu Sans"/>
              </a:rPr>
              <a:t>    __global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id = </a:t>
            </a:r>
            <a:r>
              <a:rPr lang="en-US" sz="1800" b="1" strike="noStrike" spc="-1" dirty="0" err="1">
                <a:solidFill>
                  <a:srgbClr val="558ED5"/>
                </a:solidFill>
                <a:latin typeface="Courier New Bold"/>
                <a:ea typeface="DejaVu Sans"/>
              </a:rPr>
              <a:t>get_global_id</a:t>
            </a:r>
            <a:r>
              <a:rPr lang="en-US" sz="1800" b="1" strike="noStrike" spc="-1" dirty="0">
                <a:solidFill>
                  <a:srgbClr val="000000"/>
                </a:solidFill>
                <a:latin typeface="Courier New Bold"/>
                <a:ea typeface="DejaVu Sans"/>
              </a:rPr>
              <a:t>(0);</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c[id] = a[id] * b[id];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称为工作项目的</a:t>
            </a:r>
            <a:endParaRPr lang="en-US" altLang="zh-CN" sz="1800" b="1" strike="noStrike" spc="-1" dirty="0">
              <a:solidFill>
                <a:srgbClr val="000000"/>
              </a:solidFill>
              <a:latin typeface="Courier New Bold"/>
              <a:ea typeface="DejaVu Sans"/>
            </a:endParaRPr>
          </a:p>
          <a:p>
            <a:pPr>
              <a:lnSpc>
                <a:spcPct val="100000"/>
              </a:lnSpc>
              <a:spcBef>
                <a:spcPts val="360"/>
              </a:spcBef>
            </a:pPr>
            <a:r>
              <a:rPr lang="en-US" altLang="zh-CN" b="1"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很多核函数的实例</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a:solidFill>
                  <a:srgbClr val="000000"/>
                </a:solidFill>
                <a:latin typeface="Courier New Bold"/>
                <a:ea typeface="DejaVu Sans"/>
              </a:rPr>
              <a:t>都是并行执行的</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89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sp>
        <p:nvSpPr>
          <p:cNvPr id="898" name="CustomShape 3"/>
          <p:cNvSpPr/>
          <p:nvPr/>
        </p:nvSpPr>
        <p:spPr>
          <a:xfrm>
            <a:off x="107640" y="5589360"/>
            <a:ext cx="8856360" cy="61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zh-CN" altLang="en-US" sz="2700" spc="-1" dirty="0">
                <a:solidFill>
                  <a:srgbClr val="000000"/>
                </a:solidFill>
                <a:latin typeface="Trebuchet MS"/>
                <a:ea typeface="DejaVu Sans"/>
              </a:rPr>
              <a:t>选择对你所用算法（</a:t>
            </a:r>
            <a:r>
              <a:rPr lang="en-US" altLang="zh-CN" sz="2700" spc="-1" dirty="0">
                <a:solidFill>
                  <a:srgbClr val="000000"/>
                </a:solidFill>
                <a:latin typeface="Trebuchet MS"/>
              </a:rPr>
              <a:t> algorithm </a:t>
            </a:r>
            <a:r>
              <a:rPr lang="zh-CN" altLang="en-US" sz="2700" spc="-1" dirty="0">
                <a:solidFill>
                  <a:srgbClr val="000000"/>
                </a:solidFill>
                <a:latin typeface="Trebuchet MS"/>
                <a:ea typeface="DejaVu Sans"/>
              </a:rPr>
              <a:t>）来说“</a:t>
            </a:r>
            <a:r>
              <a:rPr lang="zh-CN" altLang="en-US" sz="2700" spc="-1" dirty="0">
                <a:solidFill>
                  <a:srgbClr val="000000"/>
                </a:solidFill>
                <a:latin typeface="Trebuchet MS"/>
              </a:rPr>
              <a:t>最优</a:t>
            </a:r>
            <a:r>
              <a:rPr lang="zh-CN" altLang="en-US" sz="2700" spc="-1" dirty="0">
                <a:solidFill>
                  <a:srgbClr val="000000"/>
                </a:solidFill>
                <a:latin typeface="Trebuchet MS"/>
                <a:ea typeface="DejaVu Sans"/>
              </a:rPr>
              <a:t>”的维度</a:t>
            </a:r>
            <a:r>
              <a:rPr lang="zh-CN" altLang="en-US" sz="2700" b="0" strike="noStrike" spc="-1" dirty="0">
                <a:solidFill>
                  <a:srgbClr val="000000"/>
                </a:solidFill>
                <a:latin typeface="Trebuchet MS"/>
                <a:ea typeface="DejaVu Sans"/>
              </a:rPr>
              <a:t>（</a:t>
            </a:r>
            <a:r>
              <a:rPr lang="en-US" altLang="zh-CN" sz="2700" spc="-1" dirty="0">
                <a:solidFill>
                  <a:srgbClr val="000000"/>
                </a:solidFill>
                <a:latin typeface="Trebuchet MS"/>
              </a:rPr>
              <a:t>dimensions</a:t>
            </a:r>
            <a:r>
              <a:rPr lang="zh-CN" altLang="en-US" sz="2700" b="0" strike="noStrike" spc="-1" dirty="0">
                <a:solidFill>
                  <a:srgbClr val="000000"/>
                </a:solidFill>
                <a:latin typeface="Trebuchet MS"/>
                <a:ea typeface="DejaVu Sans"/>
              </a:rPr>
              <a:t>）</a:t>
            </a:r>
            <a:endParaRPr lang="en-US" sz="2700" b="0" strike="noStrike" spc="-1" dirty="0">
              <a:latin typeface="Arial"/>
            </a:endParaRPr>
          </a:p>
        </p:txBody>
      </p:sp>
      <p:pic>
        <p:nvPicPr>
          <p:cNvPr id="899" name="Picture 1"/>
          <p:cNvPicPr/>
          <p:nvPr/>
        </p:nvPicPr>
        <p:blipFill>
          <a:blip r:embed="rId2"/>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99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995" name="CustomShape 99"/>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996" name="Line 100"/>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7" name="Line 101"/>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90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90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993"/>
                                        </p:tgtEl>
                                        <p:attrNameLst>
                                          <p:attrName>style.visibility</p:attrName>
                                        </p:attrNameLst>
                                      </p:cBhvr>
                                      <p:to>
                                        <p:strVal val="visible"/>
                                      </p:to>
                                    </p:set>
                                    <p:animEffect transition="in" filter="fade">
                                      <p:cBhvr additive="repl">
                                        <p:cTn id="19" dur="500"/>
                                        <p:tgtEl>
                                          <p:spTgt spid="993"/>
                                        </p:tgtEl>
                                      </p:cBhvr>
                                    </p:animEffect>
                                  </p:childTnLst>
                                </p:cTn>
                              </p:par>
                              <p:par>
                                <p:cTn id="20" presetID="10" presetClass="entr" fill="hold" nodeType="withEffect">
                                  <p:stCondLst>
                                    <p:cond delay="0"/>
                                  </p:stCondLst>
                                  <p:childTnLst>
                                    <p:set>
                                      <p:cBhvr>
                                        <p:cTn id="21" dur="1" fill="hold">
                                          <p:stCondLst>
                                            <p:cond delay="0"/>
                                          </p:stCondLst>
                                        </p:cTn>
                                        <p:tgtEl>
                                          <p:spTgt spid="994"/>
                                        </p:tgtEl>
                                        <p:attrNameLst>
                                          <p:attrName>style.visibility</p:attrName>
                                        </p:attrNameLst>
                                      </p:cBhvr>
                                      <p:to>
                                        <p:strVal val="visible"/>
                                      </p:to>
                                    </p:set>
                                    <p:animEffect transition="in" filter="fade">
                                      <p:cBhvr additive="repl">
                                        <p:cTn id="22" dur="500"/>
                                        <p:tgtEl>
                                          <p:spTgt spid="994"/>
                                        </p:tgtEl>
                                      </p:cBhvr>
                                    </p:animEffect>
                                  </p:childTnLst>
                                </p:cTn>
                              </p:par>
                              <p:par>
                                <p:cTn id="23" presetID="10" presetClass="entr" fill="hold" nodeType="with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additive="repl">
                                        <p:cTn id="25" dur="500"/>
                                        <p:tgtEl>
                                          <p:spTgt spid="998"/>
                                        </p:tgtEl>
                                      </p:cBhvr>
                                    </p:animEffect>
                                  </p:childTnLst>
                                </p:cTn>
                              </p:par>
                              <p:par>
                                <p:cTn id="26" presetID="10" presetClass="entr" fill="hold" nodeType="withEffect">
                                  <p:stCondLst>
                                    <p:cond delay="0"/>
                                  </p:stCondLst>
                                  <p:childTnLst>
                                    <p:set>
                                      <p:cBhvr>
                                        <p:cTn id="27" dur="1" fill="hold">
                                          <p:stCondLst>
                                            <p:cond delay="0"/>
                                          </p:stCondLst>
                                        </p:cTn>
                                        <p:tgtEl>
                                          <p:spTgt spid="1000"/>
                                        </p:tgtEl>
                                        <p:attrNameLst>
                                          <p:attrName>style.visibility</p:attrName>
                                        </p:attrNameLst>
                                      </p:cBhvr>
                                      <p:to>
                                        <p:strVal val="visible"/>
                                      </p:to>
                                    </p:set>
                                    <p:animEffect transition="in" filter="fade">
                                      <p:cBhvr additive="repl">
                                        <p:cTn id="28" dur="500"/>
                                        <p:tgtEl>
                                          <p:spTgt spid="1000"/>
                                        </p:tgtEl>
                                      </p:cBhvr>
                                    </p:animEffect>
                                  </p:childTnLst>
                                </p:cTn>
                              </p:par>
                              <p:par>
                                <p:cTn id="29" presetID="10" presetClass="entr" fill="hold" nodeType="withEffect">
                                  <p:stCondLst>
                                    <p:cond delay="0"/>
                                  </p:stCondLst>
                                  <p:childTnLst>
                                    <p:set>
                                      <p:cBhvr>
                                        <p:cTn id="30" dur="1" fill="hold">
                                          <p:stCondLst>
                                            <p:cond delay="0"/>
                                          </p:stCondLst>
                                        </p:cTn>
                                        <p:tgtEl>
                                          <p:spTgt spid="999"/>
                                        </p:tgtEl>
                                        <p:attrNameLst>
                                          <p:attrName>style.visibility</p:attrName>
                                        </p:attrNameLst>
                                      </p:cBhvr>
                                      <p:to>
                                        <p:strVal val="visible"/>
                                      </p:to>
                                    </p:set>
                                    <p:animEffect transition="in" filter="fade">
                                      <p:cBhvr additive="repl">
                                        <p:cTn id="31" dur="500"/>
                                        <p:tgtEl>
                                          <p:spTgt spid="9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additive="repl">
                                        <p:cTn id="36" dur="500"/>
                                        <p:tgtEl>
                                          <p:spTgt spid="997"/>
                                        </p:tgtEl>
                                      </p:cBhvr>
                                    </p:animEffect>
                                  </p:childTnLst>
                                </p:cTn>
                              </p:par>
                              <p:par>
                                <p:cTn id="37" presetID="10" presetClass="entr" fill="hold" nodeType="with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additive="repl">
                                        <p:cTn id="39" dur="500"/>
                                        <p:tgtEl>
                                          <p:spTgt spid="996"/>
                                        </p:tgtEl>
                                      </p:cBhvr>
                                    </p:animEffect>
                                  </p:childTnLst>
                                </p:cTn>
                              </p:par>
                              <p:par>
                                <p:cTn id="40" presetID="10" presetClass="entr" fill="hold" nodeType="withEffect">
                                  <p:stCondLst>
                                    <p:cond delay="0"/>
                                  </p:stCondLst>
                                  <p:childTnLst>
                                    <p:set>
                                      <p:cBhvr>
                                        <p:cTn id="41" dur="1" fill="hold">
                                          <p:stCondLst>
                                            <p:cond delay="0"/>
                                          </p:stCondLst>
                                        </p:cTn>
                                        <p:tgtEl>
                                          <p:spTgt spid="995"/>
                                        </p:tgtEl>
                                        <p:attrNameLst>
                                          <p:attrName>style.visibility</p:attrName>
                                        </p:attrNameLst>
                                      </p:cBhvr>
                                      <p:to>
                                        <p:strVal val="visible"/>
                                      </p:to>
                                    </p:set>
                                    <p:animEffect transition="in" filter="fade">
                                      <p:cBhvr additive="repl">
                                        <p:cTn id="42" dur="500"/>
                                        <p:tgtEl>
                                          <p:spTgt spid="995"/>
                                        </p:tgtEl>
                                      </p:cBhvr>
                                    </p:animEffect>
                                  </p:childTnLst>
                                </p:cTn>
                              </p:par>
                              <p:par>
                                <p:cTn id="43" presetID="10" presetClass="entr" fill="hold" nodeType="withEffect">
                                  <p:stCondLst>
                                    <p:cond delay="0"/>
                                  </p:stCondLst>
                                  <p:childTnLst>
                                    <p:set>
                                      <p:cBhvr>
                                        <p:cTn id="44" dur="1" fill="hold">
                                          <p:stCondLst>
                                            <p:cond delay="0"/>
                                          </p:stCondLst>
                                        </p:cTn>
                                        <p:tgtEl>
                                          <p:spTgt spid="990"/>
                                        </p:tgtEl>
                                        <p:attrNameLst>
                                          <p:attrName>style.visibility</p:attrName>
                                        </p:attrNameLst>
                                      </p:cBhvr>
                                      <p:to>
                                        <p:strVal val="visible"/>
                                      </p:to>
                                    </p:set>
                                    <p:animEffect transition="in" filter="fade">
                                      <p:cBhvr additive="repl">
                                        <p:cTn id="45" dur="500"/>
                                        <p:tgtEl>
                                          <p:spTgt spid="990"/>
                                        </p:tgtEl>
                                      </p:cBhvr>
                                    </p:animEffect>
                                  </p:childTnLst>
                                </p:cTn>
                              </p:par>
                              <p:par>
                                <p:cTn id="46" presetID="10" presetClass="entr" fill="hold" nodeType="withEffect">
                                  <p:stCondLst>
                                    <p:cond delay="0"/>
                                  </p:stCondLst>
                                  <p:childTnLst>
                                    <p:set>
                                      <p:cBhvr>
                                        <p:cTn id="47" dur="1" fill="hold">
                                          <p:stCondLst>
                                            <p:cond delay="0"/>
                                          </p:stCondLst>
                                        </p:cTn>
                                        <p:tgtEl>
                                          <p:spTgt spid="989"/>
                                        </p:tgtEl>
                                        <p:attrNameLst>
                                          <p:attrName>style.visibility</p:attrName>
                                        </p:attrNameLst>
                                      </p:cBhvr>
                                      <p:to>
                                        <p:strVal val="visible"/>
                                      </p:to>
                                    </p:set>
                                    <p:animEffect transition="in" filter="fade">
                                      <p:cBhvr additive="repl">
                                        <p:cTn id="48" dur="500"/>
                                        <p:tgtEl>
                                          <p:spTgt spid="989"/>
                                        </p:tgtEl>
                                      </p:cBhvr>
                                    </p:animEffect>
                                  </p:childTnLst>
                                </p:cTn>
                              </p:par>
                              <p:par>
                                <p:cTn id="49" presetID="10" presetClass="entr" fill="hold" nodeType="withEffect">
                                  <p:stCondLst>
                                    <p:cond delay="0"/>
                                  </p:stCondLst>
                                  <p:childTnLst>
                                    <p:set>
                                      <p:cBhvr>
                                        <p:cTn id="50" dur="1" fill="hold">
                                          <p:stCondLst>
                                            <p:cond delay="0"/>
                                          </p:stCondLst>
                                        </p:cTn>
                                        <p:tgtEl>
                                          <p:spTgt spid="988"/>
                                        </p:tgtEl>
                                        <p:attrNameLst>
                                          <p:attrName>style.visibility</p:attrName>
                                        </p:attrNameLst>
                                      </p:cBhvr>
                                      <p:to>
                                        <p:strVal val="visible"/>
                                      </p:to>
                                    </p:set>
                                    <p:animEffect transition="in" filter="fade">
                                      <p:cBhvr additive="repl">
                                        <p:cTn id="51" dur="500"/>
                                        <p:tgtEl>
                                          <p:spTgt spid="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
        <p:nvSpPr>
          <p:cNvPr id="100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我们要计算的问题应该具有某一个确定的维度（</a:t>
            </a:r>
            <a:r>
              <a:rPr lang="en-US" altLang="zh-CN" sz="3200" b="1" spc="-1" dirty="0">
                <a:solidFill>
                  <a:srgbClr val="C0504D"/>
                </a:solidFill>
                <a:latin typeface="Trebuchet MS"/>
              </a:rPr>
              <a:t>dimensionality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假设要针对一个立方体（</a:t>
            </a:r>
            <a:r>
              <a:rPr lang="en-US" altLang="zh-CN" sz="2800" b="0" strike="noStrike" spc="-1" dirty="0">
                <a:solidFill>
                  <a:srgbClr val="000000"/>
                </a:solidFill>
                <a:latin typeface="Trebuchet MS"/>
              </a:rPr>
              <a:t>cube</a:t>
            </a:r>
            <a:r>
              <a:rPr lang="zh-CN" altLang="en-US" sz="2800" b="0" strike="noStrike" spc="-1" dirty="0">
                <a:solidFill>
                  <a:srgbClr val="000000"/>
                </a:solidFill>
                <a:latin typeface="Trebuchet MS"/>
              </a:rPr>
              <a:t>）上面的</a:t>
            </a:r>
            <a:r>
              <a:rPr lang="zh-CN" altLang="en-US" sz="2800" spc="-1" dirty="0">
                <a:solidFill>
                  <a:srgbClr val="000000"/>
                </a:solidFill>
                <a:latin typeface="Trebuchet MS"/>
              </a:rPr>
              <a:t>所有点计算一个核函数（</a:t>
            </a:r>
            <a:r>
              <a:rPr lang="en-US" altLang="zh-CN" sz="2800" spc="-1" dirty="0">
                <a:solidFill>
                  <a:srgbClr val="000000"/>
                </a:solidFill>
                <a:latin typeface="Trebuchet MS"/>
              </a:rPr>
              <a:t>kernel</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运行这个核函数（</a:t>
            </a:r>
            <a:r>
              <a:rPr lang="en-US" altLang="zh-CN" sz="3200" spc="-1" dirty="0">
                <a:solidFill>
                  <a:srgbClr val="000000"/>
                </a:solidFill>
                <a:latin typeface="Trebuchet MS"/>
              </a:rPr>
              <a:t>kernel</a:t>
            </a:r>
            <a:r>
              <a:rPr lang="zh-CN" altLang="en-US" sz="3200" b="0" strike="noStrike" spc="-1" dirty="0">
                <a:solidFill>
                  <a:srgbClr val="000000"/>
                </a:solidFill>
                <a:latin typeface="Trebuchet MS"/>
              </a:rPr>
              <a:t>）的时候就要指定最高为三维（</a:t>
            </a:r>
            <a:r>
              <a:rPr lang="en-US" altLang="zh-CN" sz="3200" b="1" spc="-1" dirty="0">
                <a:solidFill>
                  <a:srgbClr val="C0504D"/>
                </a:solidFill>
                <a:latin typeface="Trebuchet MS"/>
              </a:rPr>
              <a:t>up to 3 dimensions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还要</a:t>
            </a:r>
            <a:r>
              <a:rPr lang="zh-CN" altLang="en-US" sz="3200" b="1" spc="-1" dirty="0">
                <a:solidFill>
                  <a:srgbClr val="C0504D"/>
                </a:solidFill>
                <a:latin typeface="Trebuchet MS"/>
              </a:rPr>
              <a:t>指定每个维度上的问题规模 （</a:t>
            </a:r>
            <a:r>
              <a:rPr lang="en-US" altLang="zh-CN" sz="3200" b="1" spc="-1" dirty="0">
                <a:solidFill>
                  <a:srgbClr val="C0504D"/>
                </a:solidFill>
                <a:latin typeface="Trebuchet MS"/>
              </a:rPr>
              <a:t>specify the total problem size </a:t>
            </a:r>
            <a:r>
              <a:rPr lang="zh-CN" altLang="en-US" sz="3200" b="1" spc="-1" dirty="0">
                <a:solidFill>
                  <a:srgbClr val="C0504D"/>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这叫做</a:t>
            </a:r>
            <a:r>
              <a:rPr lang="zh-CN" altLang="en-US" sz="3200" b="1" spc="-1" dirty="0">
                <a:solidFill>
                  <a:srgbClr val="C0504D"/>
                </a:solidFill>
                <a:latin typeface="Trebuchet MS"/>
              </a:rPr>
              <a:t>全局</a:t>
            </a:r>
            <a:r>
              <a:rPr lang="zh-CN" altLang="en-US" sz="3200" b="0" strike="noStrike" spc="-1" dirty="0">
                <a:solidFill>
                  <a:srgbClr val="000000"/>
                </a:solidFill>
                <a:latin typeface="Trebuchet MS"/>
              </a:rPr>
              <a:t>规模（</a:t>
            </a:r>
            <a:r>
              <a:rPr lang="en-US" altLang="zh-CN" sz="3200" b="1" spc="-1" dirty="0">
                <a:solidFill>
                  <a:srgbClr val="C0504D"/>
                </a:solidFill>
                <a:latin typeface="Trebuchet MS"/>
              </a:rPr>
              <a:t>global</a:t>
            </a:r>
            <a:r>
              <a:rPr lang="en-US" altLang="zh-CN" sz="3200" spc="-1" dirty="0">
                <a:solidFill>
                  <a:srgbClr val="C0504D"/>
                </a:solidFill>
                <a:latin typeface="Trebuchet MS"/>
              </a:rPr>
              <a:t> </a:t>
            </a:r>
            <a:r>
              <a:rPr lang="en-US" altLang="zh-CN" sz="3200" spc="-1" dirty="0">
                <a:solidFill>
                  <a:srgbClr val="000000"/>
                </a:solidFill>
                <a:latin typeface="Trebuchet MS"/>
              </a:rPr>
              <a:t>size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然后将迭代空间（</a:t>
            </a:r>
            <a:r>
              <a:rPr lang="en-US" altLang="zh-CN" sz="3200" spc="-1" dirty="0">
                <a:solidFill>
                  <a:srgbClr val="000000"/>
                </a:solidFill>
                <a:latin typeface="Trebuchet MS"/>
              </a:rPr>
              <a:t>iteration space</a:t>
            </a:r>
            <a:r>
              <a:rPr lang="zh-CN" altLang="en-US" sz="3200" b="0" strike="noStrike" spc="-1" dirty="0">
                <a:solidFill>
                  <a:srgbClr val="000000"/>
                </a:solidFill>
                <a:latin typeface="Trebuchet MS"/>
              </a:rPr>
              <a:t>）中的每个点关联到一个工作项（</a:t>
            </a:r>
            <a:r>
              <a:rPr lang="en-US" altLang="zh-CN" sz="3200" b="1" spc="-1" dirty="0">
                <a:solidFill>
                  <a:srgbClr val="C0504D"/>
                </a:solidFill>
                <a:latin typeface="Trebuchet MS"/>
              </a:rPr>
              <a:t>work-item</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CustomShape 2"/>
          <p:cNvSpPr/>
          <p:nvPr/>
        </p:nvSpPr>
        <p:spPr>
          <a:xfrm>
            <a:off x="457200" y="1600200"/>
            <a:ext cx="843444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spc="-1" dirty="0">
                <a:solidFill>
                  <a:srgbClr val="000000"/>
                </a:solidFill>
                <a:latin typeface="Trebuchet MS"/>
              </a:rPr>
              <a:t>work-items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划分组别就成了工作组（</a:t>
            </a:r>
            <a:r>
              <a:rPr lang="en-US" altLang="zh-CN" sz="3200" b="1" spc="-1" dirty="0">
                <a:solidFill>
                  <a:srgbClr val="C0504D"/>
                </a:solidFill>
                <a:latin typeface="Trebuchet MS"/>
              </a:rPr>
              <a:t>work-groups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同一个工作组内的工作项可以共享本</a:t>
            </a:r>
            <a:r>
              <a:rPr lang="zh-CN" altLang="en-US" sz="3200" b="1" spc="-1" dirty="0">
                <a:solidFill>
                  <a:srgbClr val="C0504D"/>
                </a:solidFill>
                <a:latin typeface="Trebuchet MS"/>
              </a:rPr>
              <a:t>局部内存（</a:t>
            </a:r>
            <a:r>
              <a:rPr lang="en-US" altLang="zh-CN" sz="3200" b="1" spc="-1" dirty="0">
                <a:solidFill>
                  <a:srgbClr val="C0504D"/>
                </a:solidFill>
                <a:latin typeface="Trebuchet MS"/>
              </a:rPr>
              <a:t> local</a:t>
            </a:r>
            <a:r>
              <a:rPr lang="en-US" altLang="zh-CN" sz="3200" b="1" spc="-1" dirty="0">
                <a:solidFill>
                  <a:srgbClr val="000000"/>
                </a:solidFill>
                <a:latin typeface="Trebuchet MS"/>
              </a:rPr>
              <a:t> </a:t>
            </a:r>
            <a:r>
              <a:rPr lang="en-US" altLang="zh-CN" sz="3200" b="1" spc="-1" dirty="0">
                <a:solidFill>
                  <a:srgbClr val="C0504D"/>
                </a:solidFill>
                <a:latin typeface="Trebuchet MS"/>
              </a:rPr>
              <a:t>memory</a:t>
            </a:r>
            <a:r>
              <a:rPr lang="en-US" altLang="zh-CN" sz="3200" b="1" spc="-1" dirty="0">
                <a:solidFill>
                  <a:srgbClr val="000000"/>
                </a:solidFill>
                <a:latin typeface="Trebuchet MS"/>
              </a:rPr>
              <a:t> </a:t>
            </a:r>
            <a:r>
              <a:rPr lang="zh-CN" altLang="en-US" sz="3200" b="1" spc="-1" dirty="0">
                <a:solidFill>
                  <a:srgbClr val="C0504D"/>
                </a:solidFill>
                <a:latin typeface="Trebuchet MS"/>
              </a:rPr>
              <a:t>）</a:t>
            </a:r>
            <a:r>
              <a:rPr lang="zh-CN" altLang="en-US" sz="3200" b="0" strike="noStrike" spc="-1" dirty="0">
                <a:solidFill>
                  <a:srgbClr val="000000"/>
                </a:solidFill>
                <a:latin typeface="Trebuchet MS"/>
              </a:rPr>
              <a:t>并且可以</a:t>
            </a:r>
            <a:r>
              <a:rPr lang="zh-CN" altLang="en-US" sz="3200" b="1" spc="-1" dirty="0">
                <a:solidFill>
                  <a:srgbClr val="F79646"/>
                </a:solidFill>
                <a:latin typeface="Trebuchet MS"/>
              </a:rPr>
              <a:t>同步（</a:t>
            </a:r>
            <a:r>
              <a:rPr lang="en-US" altLang="zh-CN" sz="3200" b="1" spc="-1" dirty="0">
                <a:solidFill>
                  <a:srgbClr val="F79646"/>
                </a:solidFill>
                <a:latin typeface="Trebuchet MS"/>
              </a:rPr>
              <a:t>synchronize</a:t>
            </a:r>
            <a:r>
              <a:rPr lang="zh-CN" altLang="en-US" sz="3200" b="1" spc="-1" dirty="0">
                <a:solidFill>
                  <a:srgbClr val="F79646"/>
                </a:solidFill>
                <a:latin typeface="Trebuchet MS"/>
              </a:rPr>
              <a:t>）</a:t>
            </a:r>
            <a:endParaRPr lang="en-US" altLang="zh-CN" sz="3200" b="1" spc="-1" dirty="0">
              <a:solidFill>
                <a:srgbClr val="F79646"/>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可以指定一个工作组中的工作项的个数这个个数也叫做</a:t>
            </a:r>
            <a:r>
              <a:rPr lang="zh-CN" altLang="en-US" sz="3200" b="1" spc="-1" dirty="0">
                <a:solidFill>
                  <a:srgbClr val="C0504D"/>
                </a:solidFill>
                <a:latin typeface="Trebuchet MS"/>
              </a:rPr>
              <a:t>局部</a:t>
            </a:r>
            <a:r>
              <a:rPr lang="zh-CN" altLang="en-US" sz="3200" b="0" strike="noStrike" spc="-1" dirty="0">
                <a:solidFill>
                  <a:srgbClr val="000000"/>
                </a:solidFill>
                <a:latin typeface="Trebuchet MS"/>
              </a:rPr>
              <a:t>规模或者工作组规模（</a:t>
            </a:r>
            <a:r>
              <a:rPr lang="en-US" altLang="zh-CN" sz="3200" b="1" spc="-1" dirty="0">
                <a:solidFill>
                  <a:srgbClr val="C0504D"/>
                </a:solidFill>
                <a:latin typeface="Trebuchet MS"/>
              </a:rPr>
              <a:t>local</a:t>
            </a:r>
            <a:r>
              <a:rPr lang="en-US" altLang="zh-CN" sz="3200" spc="-1" dirty="0">
                <a:solidFill>
                  <a:srgbClr val="C0504D"/>
                </a:solidFill>
                <a:latin typeface="Trebuchet MS"/>
              </a:rPr>
              <a:t> </a:t>
            </a:r>
            <a:r>
              <a:rPr lang="en-US" altLang="zh-CN" sz="3200" spc="-1" dirty="0">
                <a:solidFill>
                  <a:srgbClr val="000000"/>
                </a:solidFill>
                <a:latin typeface="Trebuchet MS"/>
              </a:rPr>
              <a:t>(work-group) size</a:t>
            </a:r>
            <a:r>
              <a:rPr lang="zh-CN" altLang="en-US" sz="3200" b="0" strike="noStrike" spc="-1" dirty="0">
                <a:solidFill>
                  <a:srgbClr val="000000"/>
                </a:solidFill>
                <a:latin typeface="Trebuchet MS"/>
              </a:rPr>
              <a:t>）。</a:t>
            </a:r>
            <a:endParaRPr lang="en-US" altLang="zh-CN" sz="3200" b="0" strike="noStrike" spc="-1" dirty="0">
              <a:solidFill>
                <a:srgbClr val="000000"/>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或者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运行环境（</a:t>
            </a:r>
            <a:r>
              <a:rPr lang="en-US" altLang="zh-CN" sz="3200" spc="-1" dirty="0">
                <a:solidFill>
                  <a:srgbClr val="000000"/>
                </a:solidFill>
                <a:latin typeface="Trebuchet MS"/>
              </a:rPr>
              <a:t> run-time </a:t>
            </a:r>
            <a:r>
              <a:rPr lang="zh-CN" altLang="en-US" sz="3200" b="0" strike="noStrike" spc="-1" dirty="0">
                <a:solidFill>
                  <a:srgbClr val="000000"/>
                </a:solidFill>
                <a:latin typeface="Trebuchet MS"/>
              </a:rPr>
              <a:t>）也可以为替你来设置一个工作组规模，不过通常都不是最优设置。</a:t>
            </a:r>
            <a:endParaRPr lang="en-US" sz="3200" b="0" strike="noStrike" spc="-1" dirty="0">
              <a:latin typeface="Arial"/>
            </a:endParaRPr>
          </a:p>
        </p:txBody>
      </p:sp>
      <p:sp>
        <p:nvSpPr>
          <p:cNvPr id="4" name="CustomShape 1">
            <a:extLst>
              <a:ext uri="{FF2B5EF4-FFF2-40B4-BE49-F238E27FC236}">
                <a16:creationId xmlns:a16="http://schemas.microsoft.com/office/drawing/2014/main" id="{11313549-4470-483E-921D-5E9272A189FB}"/>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上下文（</a:t>
            </a:r>
            <a:r>
              <a:rPr lang="en-US" altLang="zh-CN" sz="4400" spc="-1" dirty="0">
                <a:solidFill>
                  <a:srgbClr val="000000"/>
                </a:solidFill>
                <a:latin typeface="Trebuchet MS"/>
              </a:rPr>
              <a:t> Context </a:t>
            </a:r>
            <a:r>
              <a:rPr lang="zh-CN" altLang="en-US" sz="4400" b="0" strike="noStrike" spc="-1" dirty="0">
                <a:solidFill>
                  <a:srgbClr val="000000"/>
                </a:solidFill>
                <a:latin typeface="Trebuchet MS"/>
              </a:rPr>
              <a:t>）和命令队列（</a:t>
            </a:r>
            <a:r>
              <a:rPr lang="en-US" altLang="zh-CN" sz="4400" spc="-1" dirty="0">
                <a:solidFill>
                  <a:srgbClr val="000000"/>
                </a:solidFill>
                <a:latin typeface="Trebuchet MS"/>
              </a:rPr>
              <a:t> Command-Queues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10" name="CustomShape 2"/>
          <p:cNvSpPr/>
          <p:nvPr/>
        </p:nvSpPr>
        <p:spPr>
          <a:xfrm>
            <a:off x="179640" y="1207440"/>
            <a:ext cx="5328000" cy="55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C0504D"/>
              </a:buClr>
              <a:buFont typeface="Arial"/>
              <a:buChar char="•"/>
            </a:pPr>
            <a:r>
              <a:rPr lang="zh-CN" altLang="en-US" sz="2800" b="1" i="1" strike="noStrike" spc="-1" dirty="0">
                <a:solidFill>
                  <a:srgbClr val="C0504D"/>
                </a:solidFill>
                <a:latin typeface="Trebuchet MS"/>
              </a:rPr>
              <a:t>上下文 （</a:t>
            </a:r>
            <a:r>
              <a:rPr lang="en-US" altLang="zh-CN" sz="2800" b="1" i="1" spc="-1" dirty="0">
                <a:solidFill>
                  <a:srgbClr val="C0504D"/>
                </a:solidFill>
                <a:latin typeface="Trebuchet MS"/>
              </a:rPr>
              <a:t> Context </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核函数运行的环境，也是同步和内存管理的定义域。</a:t>
            </a:r>
            <a:r>
              <a:rPr lang="en-US" sz="2400" b="0" strike="noStrike" spc="-1" dirty="0">
                <a:solidFill>
                  <a:srgbClr val="000000"/>
                </a:solidFill>
                <a:latin typeface="Trebuchet MS"/>
              </a:rPr>
              <a:t> </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这里的</a:t>
            </a:r>
            <a:r>
              <a:rPr lang="en-US" sz="2800" b="0" strike="noStrike" spc="-1" dirty="0">
                <a:solidFill>
                  <a:srgbClr val="000000"/>
                </a:solidFill>
                <a:latin typeface="Trebuchet MS"/>
              </a:rPr>
              <a:t> </a:t>
            </a:r>
            <a:r>
              <a:rPr lang="zh-CN" altLang="en-US" sz="2800" b="1" i="1" spc="-1" dirty="0">
                <a:solidFill>
                  <a:srgbClr val="C0504D"/>
                </a:solidFill>
                <a:latin typeface="Trebuchet MS"/>
              </a:rPr>
              <a:t>上下文</a:t>
            </a:r>
            <a:r>
              <a:rPr lang="zh-CN" altLang="en-US" sz="2800" spc="-1" dirty="0">
                <a:solidFill>
                  <a:srgbClr val="000000"/>
                </a:solidFill>
                <a:latin typeface="Trebuchet MS"/>
              </a:rPr>
              <a:t> </a:t>
            </a:r>
            <a:r>
              <a:rPr lang="zh-CN" altLang="en-US" sz="2800" b="1" i="1" spc="-1" dirty="0">
                <a:solidFill>
                  <a:srgbClr val="C0504D"/>
                </a:solidFill>
                <a:latin typeface="Trebuchet MS"/>
              </a:rPr>
              <a:t>（</a:t>
            </a:r>
            <a:r>
              <a:rPr lang="en-US" altLang="zh-CN" sz="2800" b="1" i="1" spc="-1" dirty="0">
                <a:solidFill>
                  <a:srgbClr val="C0504D"/>
                </a:solidFill>
                <a:latin typeface="Trebuchet MS"/>
              </a:rPr>
              <a:t> context </a:t>
            </a:r>
            <a:r>
              <a:rPr lang="zh-CN" altLang="en-US" sz="2800" b="1" i="1"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一个或者多个设备（</a:t>
            </a:r>
            <a:r>
              <a:rPr lang="en-US" altLang="zh-CN" sz="2400" spc="-1" dirty="0">
                <a:solidFill>
                  <a:srgbClr val="000000"/>
                </a:solidFill>
                <a:latin typeface="Trebuchet MS"/>
              </a:rPr>
              <a:t> devices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设备内存（</a:t>
            </a:r>
            <a:r>
              <a:rPr lang="en-US" altLang="zh-CN" sz="2400" spc="-1" dirty="0">
                <a:solidFill>
                  <a:srgbClr val="000000"/>
                </a:solidFill>
                <a:latin typeface="Trebuchet MS"/>
              </a:rPr>
              <a:t> Device memory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一个或者多个命令队列（</a:t>
            </a:r>
            <a:r>
              <a:rPr lang="en-US" altLang="zh-CN" sz="2400" spc="-1" dirty="0">
                <a:solidFill>
                  <a:srgbClr val="000000"/>
                </a:solidFill>
                <a:latin typeface="Trebuchet MS"/>
              </a:rPr>
              <a:t> command-queues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一个设备的所有</a:t>
            </a:r>
            <a:r>
              <a:rPr lang="zh-CN" altLang="en-US" sz="2800" b="1" i="1" strike="noStrike" spc="-1" dirty="0">
                <a:solidFill>
                  <a:srgbClr val="C0504D"/>
                </a:solidFill>
                <a:latin typeface="Trebuchet MS"/>
              </a:rPr>
              <a:t>命令（</a:t>
            </a:r>
            <a:r>
              <a:rPr lang="en-US" altLang="zh-CN" sz="2800" b="1" i="1" strike="noStrike" spc="-1" dirty="0">
                <a:solidFill>
                  <a:srgbClr val="C0504D"/>
                </a:solidFill>
                <a:latin typeface="Trebuchet MS"/>
              </a:rPr>
              <a:t>commands</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，（例如 核函数执行 </a:t>
            </a:r>
            <a:r>
              <a:rPr lang="en-US" sz="2800" b="0" strike="noStrike" spc="-1" dirty="0">
                <a:solidFill>
                  <a:srgbClr val="000000"/>
                </a:solidFill>
                <a:latin typeface="Trebuchet MS"/>
              </a:rPr>
              <a:t>kernel execution</a:t>
            </a:r>
            <a:r>
              <a:rPr lang="zh-CN" altLang="en-US" sz="2800" b="0" strike="noStrike" spc="-1" dirty="0">
                <a:solidFill>
                  <a:srgbClr val="000000"/>
                </a:solidFill>
                <a:latin typeface="Trebuchet MS"/>
              </a:rPr>
              <a:t>，同步 </a:t>
            </a:r>
            <a:r>
              <a:rPr lang="en-US" sz="2800" b="0" strike="noStrike" spc="-1" dirty="0">
                <a:solidFill>
                  <a:srgbClr val="000000"/>
                </a:solidFill>
                <a:latin typeface="Trebuchet MS"/>
              </a:rPr>
              <a:t>synchronization</a:t>
            </a:r>
            <a:r>
              <a:rPr lang="zh-CN" altLang="en-US" sz="2800" b="0" strike="noStrike" spc="-1" dirty="0">
                <a:solidFill>
                  <a:srgbClr val="000000"/>
                </a:solidFill>
                <a:latin typeface="Trebuchet MS"/>
              </a:rPr>
              <a:t>，内存转移操作 </a:t>
            </a:r>
            <a:r>
              <a:rPr lang="en-US" sz="2800" b="0" strike="noStrike" spc="-1" dirty="0">
                <a:solidFill>
                  <a:srgbClr val="000000"/>
                </a:solidFill>
                <a:latin typeface="Trebuchet MS"/>
              </a:rPr>
              <a:t>memory transfer operations</a:t>
            </a:r>
            <a:r>
              <a:rPr lang="zh-CN" altLang="en-US" sz="2800" b="0" strike="noStrike" spc="-1" dirty="0">
                <a:solidFill>
                  <a:srgbClr val="000000"/>
                </a:solidFill>
                <a:latin typeface="Trebuchet MS"/>
              </a:rPr>
              <a:t>）都是通过一个命令队列（</a:t>
            </a:r>
            <a:r>
              <a:rPr lang="en-US" altLang="zh-CN" sz="2800" b="1" i="1" spc="-1" dirty="0">
                <a:solidFill>
                  <a:srgbClr val="C0504D"/>
                </a:solidFill>
                <a:latin typeface="Trebuchet MS"/>
              </a:rPr>
              <a:t> command-queue </a:t>
            </a:r>
            <a:r>
              <a:rPr lang="zh-CN" altLang="en-US" sz="2800" b="0" strike="noStrike" spc="-1" dirty="0">
                <a:solidFill>
                  <a:srgbClr val="000000"/>
                </a:solidFill>
                <a:latin typeface="Trebuchet MS"/>
              </a:rPr>
              <a:t>）来提交（</a:t>
            </a:r>
            <a:r>
              <a:rPr lang="en-US" altLang="zh-CN" sz="2800" spc="-1" dirty="0">
                <a:solidFill>
                  <a:srgbClr val="000000"/>
                </a:solidFill>
                <a:latin typeface="Trebuchet MS"/>
              </a:rPr>
              <a:t> submitted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a:t>
            </a:r>
            <a:r>
              <a:rPr lang="en-US" sz="2800" b="0" strike="noStrike" spc="-1" dirty="0">
                <a:solidFill>
                  <a:srgbClr val="000000"/>
                </a:solidFill>
                <a:latin typeface="Trebuchet MS"/>
              </a:rPr>
              <a:t> </a:t>
            </a:r>
            <a:r>
              <a:rPr lang="zh-CN" altLang="en-US" sz="2800" b="1" i="1" strike="noStrike" spc="-1" dirty="0">
                <a:solidFill>
                  <a:srgbClr val="C0504D"/>
                </a:solidFill>
                <a:latin typeface="Trebuchet MS"/>
              </a:rPr>
              <a:t>命令队列（</a:t>
            </a:r>
            <a:r>
              <a:rPr lang="en-US" altLang="zh-CN" sz="2800" b="1" i="1" strike="noStrike" spc="-1" dirty="0">
                <a:solidFill>
                  <a:srgbClr val="C0504D"/>
                </a:solidFill>
                <a:latin typeface="Trebuchet MS"/>
              </a:rPr>
              <a:t>command-queue</a:t>
            </a:r>
            <a:r>
              <a:rPr lang="zh-CN" altLang="en-US" sz="2800" b="1" i="1" strike="noStrike" spc="-1" dirty="0">
                <a:solidFill>
                  <a:srgbClr val="C0504D"/>
                </a:solidFill>
                <a:latin typeface="Trebuchet MS"/>
              </a:rPr>
              <a:t>）</a:t>
            </a:r>
            <a:r>
              <a:rPr lang="en-US" sz="2800" b="1" i="1" strike="noStrike" spc="-1" dirty="0">
                <a:solidFill>
                  <a:srgbClr val="000000"/>
                </a:solidFill>
                <a:latin typeface="Trebuchet MS"/>
              </a:rPr>
              <a:t> </a:t>
            </a:r>
            <a:r>
              <a:rPr lang="zh-CN" altLang="en-US" sz="2800" spc="-1" dirty="0">
                <a:solidFill>
                  <a:srgbClr val="000000"/>
                </a:solidFill>
                <a:latin typeface="Trebuchet MS"/>
              </a:rPr>
              <a:t>都指向一个上下文（</a:t>
            </a:r>
            <a:r>
              <a:rPr lang="en-US" altLang="zh-CN" sz="2800" spc="-1" dirty="0">
                <a:solidFill>
                  <a:srgbClr val="000000"/>
                </a:solidFill>
                <a:latin typeface="Trebuchet MS"/>
              </a:rPr>
              <a:t>context</a:t>
            </a:r>
            <a:r>
              <a:rPr lang="zh-CN" altLang="en-US" sz="2800" spc="-1" dirty="0">
                <a:solidFill>
                  <a:srgbClr val="000000"/>
                </a:solidFill>
                <a:latin typeface="Trebuchet MS"/>
              </a:rPr>
              <a:t>）内的某一个单独的设备（</a:t>
            </a:r>
            <a:r>
              <a:rPr lang="en-US" altLang="zh-CN" sz="2800" spc="-1" dirty="0">
                <a:solidFill>
                  <a:srgbClr val="000000"/>
                </a:solidFill>
                <a:latin typeface="Trebuchet MS"/>
              </a:rPr>
              <a:t>device</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scrgbClr r="0" g="0" b="0"/>
          </a:lnRef>
          <a:fillRef idx="0">
            <a:scrgbClr r="0" g="0" b="0"/>
          </a:fillRef>
          <a:effectRef idx="0">
            <a:scrgbClr r="0" g="0" b="0"/>
          </a:effectRef>
          <a:fontRef idx="minor"/>
        </p:style>
      </p:sp>
      <p:pic>
        <p:nvPicPr>
          <p:cNvPr id="1012" name="Picture 5"/>
          <p:cNvPicPr/>
          <p:nvPr/>
        </p:nvPicPr>
        <p:blipFill>
          <a:blip r:embed="rId2"/>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400" b="1" strike="noStrike" spc="-1" dirty="0">
                <a:solidFill>
                  <a:srgbClr val="003434"/>
                </a:solidFill>
                <a:latin typeface="Trebuchet MS"/>
                <a:ea typeface="DejaVu Sans"/>
              </a:rPr>
              <a:t>命令队列</a:t>
            </a:r>
            <a:endParaRPr lang="en-US" altLang="zh-CN" sz="1400" b="1" strike="noStrike" spc="-1" dirty="0">
              <a:solidFill>
                <a:srgbClr val="003434"/>
              </a:solidFill>
              <a:latin typeface="Trebuchet MS"/>
              <a:ea typeface="DejaVu Sans"/>
            </a:endParaRPr>
          </a:p>
          <a:p>
            <a:pPr marL="36360" algn="ctr">
              <a:lnSpc>
                <a:spcPct val="100000"/>
              </a:lnSpc>
            </a:pPr>
            <a:r>
              <a:rPr lang="en-US" sz="1400" b="1" strike="noStrike" spc="-1" dirty="0">
                <a:solidFill>
                  <a:srgbClr val="003434"/>
                </a:solidFill>
                <a:latin typeface="Trebuchet MS"/>
                <a:ea typeface="DejaVu Sans"/>
              </a:rPr>
              <a:t>Queue</a:t>
            </a:r>
            <a:endParaRPr lang="en-US" sz="1400" b="0" strike="noStrike" spc="-1" dirty="0">
              <a:latin typeface="Arial"/>
            </a:endParaRPr>
          </a:p>
        </p:txBody>
      </p:sp>
      <p:sp>
        <p:nvSpPr>
          <p:cNvPr id="1014" name="CustomShape 5"/>
          <p:cNvSpPr/>
          <p:nvPr/>
        </p:nvSpPr>
        <p:spPr>
          <a:xfrm>
            <a:off x="6422760" y="5712120"/>
            <a:ext cx="1672920" cy="3790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2000" b="1" strike="noStrike" spc="-1" dirty="0">
                <a:solidFill>
                  <a:srgbClr val="000000"/>
                </a:solidFill>
                <a:latin typeface="Trebuchet MS"/>
                <a:ea typeface="DejaVu Sans"/>
              </a:rPr>
              <a:t>上下文</a:t>
            </a:r>
            <a:r>
              <a:rPr lang="en-US" sz="2000" b="1" strike="noStrike" spc="-1" dirty="0">
                <a:solidFill>
                  <a:srgbClr val="000000"/>
                </a:solidFill>
                <a:latin typeface="Trebuchet MS"/>
                <a:ea typeface="DejaVu Sans"/>
              </a:rPr>
              <a:t>Context</a:t>
            </a:r>
            <a:endParaRPr lang="en-US" sz="2000" b="0" strike="noStrike" spc="-1" dirty="0">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type="oval" w="med" len="med"/>
          </a:ln>
        </p:spPr>
        <p:style>
          <a:lnRef idx="2">
            <a:schemeClr val="dk1"/>
          </a:lnRef>
          <a:fillRef idx="1">
            <a:schemeClr val="lt1"/>
          </a:fillRef>
          <a:effectRef idx="0">
            <a:schemeClr val="dk1"/>
          </a:effectRef>
          <a:fontRef idx="minor"/>
        </p:style>
        <p:txBody>
          <a:bodyPr lIns="39240" tIns="19440" rIns="39240" bIns="19440"/>
          <a:lstStyle/>
          <a:p>
            <a:pPr algn="ctr">
              <a:lnSpc>
                <a:spcPct val="100000"/>
              </a:lnSpc>
            </a:pPr>
            <a:r>
              <a:rPr lang="en-US" sz="1800" b="1" strike="noStrike" spc="-1" dirty="0">
                <a:solidFill>
                  <a:srgbClr val="000000"/>
                </a:solidFill>
                <a:latin typeface="Trebuchet MS"/>
                <a:ea typeface="ヒラギノ角ゴ ProN W3"/>
              </a:rPr>
              <a:t> </a:t>
            </a:r>
            <a:endParaRPr lang="en-US" sz="1800" b="0" strike="noStrike" spc="-1" dirty="0">
              <a:latin typeface="Arial"/>
            </a:endParaRPr>
          </a:p>
          <a:p>
            <a:pPr algn="ctr">
              <a:lnSpc>
                <a:spcPct val="100000"/>
              </a:lnSpc>
            </a:pPr>
            <a:r>
              <a:rPr lang="zh-CN" altLang="en-US" sz="2000" b="1" strike="noStrike" spc="-1" dirty="0">
                <a:solidFill>
                  <a:srgbClr val="000000"/>
                </a:solidFill>
                <a:latin typeface="Trebuchet MS"/>
                <a:ea typeface="ヒラギノ角ゴ ProN W3"/>
              </a:rPr>
              <a:t>设备</a:t>
            </a:r>
            <a:endParaRPr lang="en-US" altLang="zh-CN" sz="2000" b="1" strike="noStrike" spc="-1" dirty="0">
              <a:solidFill>
                <a:srgbClr val="000000"/>
              </a:solidFill>
              <a:latin typeface="Trebuchet MS"/>
              <a:ea typeface="ヒラギノ角ゴ ProN W3"/>
            </a:endParaRPr>
          </a:p>
          <a:p>
            <a:pPr algn="ctr">
              <a:lnSpc>
                <a:spcPct val="100000"/>
              </a:lnSpc>
            </a:pPr>
            <a:r>
              <a:rPr lang="en-US" sz="2000" b="1" strike="noStrike" spc="-1" dirty="0">
                <a:solidFill>
                  <a:srgbClr val="000000"/>
                </a:solidFill>
                <a:latin typeface="Trebuchet MS"/>
                <a:ea typeface="ヒラギノ角ゴ ProN W3"/>
              </a:rPr>
              <a:t>Device</a:t>
            </a:r>
            <a:endParaRPr lang="en-US" sz="2000" b="0" strike="noStrike" spc="-1" dirty="0">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type="oval" w="med" len="med"/>
          </a:ln>
        </p:spPr>
        <p:style>
          <a:lnRef idx="0">
            <a:scrgbClr r="0" g="0" b="0"/>
          </a:lnRef>
          <a:fillRef idx="0">
            <a:scrgbClr r="0" g="0" b="0"/>
          </a:fillRef>
          <a:effectRef idx="0">
            <a:scrgbClr r="0" g="0" b="0"/>
          </a:effectRef>
          <a:fontRef idx="minor"/>
        </p:style>
      </p:sp>
      <p:sp>
        <p:nvSpPr>
          <p:cNvPr id="1017" name="CustomShape 8"/>
          <p:cNvSpPr/>
          <p:nvPr/>
        </p:nvSpPr>
        <p:spPr>
          <a:xfrm>
            <a:off x="5994000" y="2942280"/>
            <a:ext cx="25272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trike="noStrike" spc="-1" dirty="0">
                <a:solidFill>
                  <a:srgbClr val="000000"/>
                </a:solidFill>
                <a:latin typeface="Trebuchet MS"/>
                <a:ea typeface="DejaVu Sans"/>
              </a:rPr>
              <a:t>设备内存 </a:t>
            </a:r>
            <a:endParaRPr lang="en-US" altLang="zh-CN" b="1" strike="noStrike" spc="-1" dirty="0">
              <a:solidFill>
                <a:srgbClr val="000000"/>
              </a:solidFill>
              <a:latin typeface="Trebuchet MS"/>
              <a:ea typeface="DejaVu Sans"/>
            </a:endParaRPr>
          </a:p>
          <a:p>
            <a:pPr algn="ctr">
              <a:lnSpc>
                <a:spcPct val="100000"/>
              </a:lnSpc>
            </a:pPr>
            <a:r>
              <a:rPr lang="en-US" b="1" strike="noStrike" spc="-1" dirty="0">
                <a:solidFill>
                  <a:srgbClr val="000000"/>
                </a:solidFill>
                <a:latin typeface="Trebuchet MS"/>
                <a:ea typeface="DejaVu Sans"/>
              </a:rPr>
              <a:t>Device Memory</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spc="-1" dirty="0">
                <a:solidFill>
                  <a:srgbClr val="000000"/>
                </a:solidFill>
                <a:latin typeface="Trebuchet MS"/>
              </a:rPr>
              <a:t>执行模型（核函数）</a:t>
            </a:r>
            <a:endParaRPr lang="en-US" altLang="zh-CN" sz="3600"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Execution model (kernels)</a:t>
            </a:r>
            <a:endParaRPr lang="en-US" sz="2400" b="0" strike="noStrike" spc="-1" dirty="0">
              <a:latin typeface="Arial"/>
            </a:endParaRPr>
          </a:p>
        </p:txBody>
      </p:sp>
      <p:sp>
        <p:nvSpPr>
          <p:cNvPr id="1019" name="CustomShape 2"/>
          <p:cNvSpPr/>
          <p:nvPr/>
        </p:nvSpPr>
        <p:spPr>
          <a:xfrm>
            <a:off x="179640" y="1052640"/>
            <a:ext cx="8784360" cy="12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spc="-1" dirty="0">
                <a:solidFill>
                  <a:srgbClr val="000000"/>
                </a:solidFill>
                <a:latin typeface="Trebuchet MS"/>
              </a:rPr>
              <a:t>执行模型（</a:t>
            </a:r>
            <a:r>
              <a:rPr lang="en-US" altLang="zh-CN" sz="3200" spc="-1" dirty="0">
                <a:solidFill>
                  <a:srgbClr val="000000"/>
                </a:solidFill>
                <a:latin typeface="Trebuchet MS"/>
              </a:rPr>
              <a:t> execution model </a:t>
            </a:r>
            <a:r>
              <a:rPr lang="zh-CN" altLang="en-US" sz="3200"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定义一个问题域（</a:t>
            </a:r>
            <a:r>
              <a:rPr lang="en-US" sz="3200" b="0" strike="noStrike" spc="-1" dirty="0">
                <a:solidFill>
                  <a:srgbClr val="000000"/>
                </a:solidFill>
                <a:latin typeface="Trebuchet MS"/>
              </a:rPr>
              <a:t>problem domain</a:t>
            </a:r>
            <a:r>
              <a:rPr lang="zh-CN" altLang="en-US" sz="3200" spc="-1" dirty="0">
                <a:solidFill>
                  <a:srgbClr val="000000"/>
                </a:solidFill>
                <a:latin typeface="Trebuchet MS"/>
              </a:rPr>
              <a:t>）然后对域中每个点运行一个</a:t>
            </a:r>
            <a:r>
              <a:rPr lang="zh-CN" altLang="en-US" sz="3200" b="1" spc="-1" dirty="0">
                <a:solidFill>
                  <a:srgbClr val="C0504D"/>
                </a:solidFill>
                <a:latin typeface="Trebuchet MS"/>
              </a:rPr>
              <a:t>核函数</a:t>
            </a:r>
            <a:r>
              <a:rPr lang="zh-CN" altLang="en-US" sz="3200" spc="-1" dirty="0">
                <a:solidFill>
                  <a:srgbClr val="000000"/>
                </a:solidFill>
                <a:latin typeface="Trebuchet MS"/>
              </a:rPr>
              <a:t>实例（</a:t>
            </a:r>
            <a:r>
              <a:rPr lang="en-US" altLang="zh-CN" sz="3200" spc="-1" dirty="0">
                <a:solidFill>
                  <a:srgbClr val="000000"/>
                </a:solidFill>
                <a:latin typeface="Trebuchet MS"/>
              </a:rPr>
              <a:t>instance of a </a:t>
            </a:r>
            <a:r>
              <a:rPr lang="en-US" altLang="zh-CN" sz="3200" b="1" spc="-1" dirty="0">
                <a:solidFill>
                  <a:srgbClr val="C0504D"/>
                </a:solidFill>
                <a:latin typeface="Trebuchet MS"/>
              </a:rPr>
              <a:t>kernel</a:t>
            </a:r>
            <a:r>
              <a:rPr lang="zh-CN" altLang="en-US" sz="3200" spc="-1" dirty="0">
                <a:solidFill>
                  <a:srgbClr val="000000"/>
                </a:solidFill>
                <a:latin typeface="Trebuchet MS"/>
              </a:rPr>
              <a:t>）。</a:t>
            </a:r>
            <a:endParaRPr lang="en-US" altLang="zh-CN" sz="3200" spc="-1" dirty="0">
              <a:solidFill>
                <a:srgbClr val="000000"/>
              </a:solidFill>
              <a:latin typeface="Trebuchet MS"/>
            </a:endParaRPr>
          </a:p>
          <a:p>
            <a:pPr marL="720" algn="ctr">
              <a:lnSpc>
                <a:spcPct val="100000"/>
              </a:lnSpc>
              <a:spcBef>
                <a:spcPts val="641"/>
              </a:spcBef>
              <a:buClr>
                <a:srgbClr val="000000"/>
              </a:buClr>
            </a:pPr>
            <a:r>
              <a:rPr lang="zh-CN" altLang="en-US" sz="2600" spc="-1" dirty="0">
                <a:solidFill>
                  <a:srgbClr val="000000"/>
                </a:solidFill>
                <a:latin typeface="Trebuchet MS"/>
              </a:rPr>
              <a:t>译者注：下面的例子就是对所有元素乘以</a:t>
            </a:r>
            <a:r>
              <a:rPr lang="en-US" altLang="zh-CN" sz="2600" spc="-1" dirty="0">
                <a:solidFill>
                  <a:srgbClr val="000000"/>
                </a:solidFill>
                <a:latin typeface="Trebuchet MS"/>
              </a:rPr>
              <a:t>2</a:t>
            </a:r>
            <a:r>
              <a:rPr lang="zh-CN" altLang="en-US" sz="2600" spc="-1" dirty="0">
                <a:solidFill>
                  <a:srgbClr val="000000"/>
                </a:solidFill>
                <a:latin typeface="Trebuchet MS"/>
              </a:rPr>
              <a:t>的一个函数的示意图。</a:t>
            </a:r>
            <a:endParaRPr lang="en-US" altLang="zh-CN" sz="2600" spc="-1" dirty="0">
              <a:solidFill>
                <a:srgbClr val="000000"/>
              </a:solidFill>
              <a:latin typeface="Trebuchet MS"/>
            </a:endParaRPr>
          </a:p>
        </p:txBody>
      </p:sp>
      <p:sp>
        <p:nvSpPr>
          <p:cNvPr id="1020" name="CustomShape 3"/>
          <p:cNvSpPr/>
          <p:nvPr/>
        </p:nvSpPr>
        <p:spPr>
          <a:xfrm>
            <a:off x="1043640" y="2277000"/>
            <a:ext cx="6912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4F81BD"/>
                </a:solidFill>
                <a:latin typeface="Courier New Bold"/>
                <a:ea typeface="DejaVu Sans"/>
              </a:rPr>
              <a:t>__kernel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void</a:t>
            </a:r>
            <a:r>
              <a:rPr lang="en-US" sz="2400" b="1" strike="noStrike" spc="-1" dirty="0">
                <a:solidFill>
                  <a:srgbClr val="000000"/>
                </a:solidFill>
                <a:latin typeface="Courier New Bold"/>
                <a:ea typeface="DejaVu Sans"/>
              </a:rPr>
              <a:t> </a:t>
            </a:r>
            <a:r>
              <a:rPr lang="en-US" sz="2400" b="1" strike="noStrike" spc="-1" dirty="0" err="1">
                <a:solidFill>
                  <a:srgbClr val="17375E"/>
                </a:solidFill>
                <a:latin typeface="Courier New Bold"/>
                <a:ea typeface="DejaVu Sans"/>
              </a:rPr>
              <a:t>times_two</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__global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input,</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__global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output)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a:t>
            </a:r>
            <a:r>
              <a:rPr lang="en-US" sz="2400" b="1" strike="noStrike" spc="-1" dirty="0" err="1">
                <a:solidFill>
                  <a:srgbClr val="4F81BD"/>
                </a:solidFill>
                <a:latin typeface="Courier New Bold"/>
                <a:ea typeface="DejaVu Sans"/>
              </a:rPr>
              <a:t>get_global_id</a:t>
            </a:r>
            <a:r>
              <a:rPr lang="en-US" sz="2400" b="1" strike="noStrike" spc="-1" dirty="0">
                <a:solidFill>
                  <a:srgbClr val="000000"/>
                </a:solidFill>
                <a:latin typeface="Courier New Bold"/>
                <a:ea typeface="DejaVu Sans"/>
              </a:rPr>
              <a:t>(0);</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output[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2.0f * input[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
        <p:nvSpPr>
          <p:cNvPr id="1021" name="CustomShape 4"/>
          <p:cNvSpPr/>
          <p:nvPr/>
        </p:nvSpPr>
        <p:spPr>
          <a:xfrm>
            <a:off x="4584240" y="4927680"/>
            <a:ext cx="2335320" cy="3049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2000" b="1" strike="noStrike" spc="-1">
                <a:solidFill>
                  <a:srgbClr val="17375E"/>
                </a:solidFill>
                <a:latin typeface="Courier New Bold"/>
                <a:ea typeface="DejaVu Sans"/>
              </a:rPr>
              <a:t>get_global_id(0)</a:t>
            </a:r>
            <a:endParaRPr lang="en-US" sz="2000" b="0" strike="noStrike" spc="-1">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3" name="Line 6"/>
          <p:cNvSpPr/>
          <p:nvPr/>
        </p:nvSpPr>
        <p:spPr>
          <a:xfrm>
            <a:off x="4225320" y="5852160"/>
            <a:ext cx="360" cy="45684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4" name="CustomShape 7"/>
          <p:cNvSpPr/>
          <p:nvPr/>
        </p:nvSpPr>
        <p:spPr>
          <a:xfrm>
            <a:off x="4033080" y="5235480"/>
            <a:ext cx="35280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1" strike="noStrike" spc="-1">
                <a:solidFill>
                  <a:srgbClr val="A50021"/>
                </a:solidFill>
                <a:latin typeface="Trebuchet MS"/>
                <a:ea typeface="DejaVu Sans"/>
              </a:rPr>
              <a:t>10</a:t>
            </a:r>
            <a:endParaRPr lang="en-US" sz="1800" b="0" strike="noStrike" spc="-1">
              <a:latin typeface="Arial"/>
            </a:endParaRPr>
          </a:p>
        </p:txBody>
      </p:sp>
      <p:sp>
        <p:nvSpPr>
          <p:cNvPr id="1025" name="CustomShape 8"/>
          <p:cNvSpPr/>
          <p:nvPr/>
        </p:nvSpPr>
        <p:spPr>
          <a:xfrm>
            <a:off x="323640" y="5528160"/>
            <a:ext cx="926280" cy="27432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r">
              <a:lnSpc>
                <a:spcPct val="100000"/>
              </a:lnSpc>
            </a:pPr>
            <a:r>
              <a:rPr lang="en-US" sz="1800" b="1" strike="noStrike" spc="-1">
                <a:solidFill>
                  <a:srgbClr val="F79646"/>
                </a:solidFill>
                <a:latin typeface="Trebuchet MS"/>
                <a:ea typeface="DejaVu Sans"/>
              </a:rPr>
              <a:t>Input</a:t>
            </a:r>
            <a:endParaRPr lang="en-US" sz="1800" b="0" strike="noStrike" spc="-1">
              <a:latin typeface="Arial"/>
            </a:endParaRPr>
          </a:p>
        </p:txBody>
      </p:sp>
      <p:sp>
        <p:nvSpPr>
          <p:cNvPr id="1026" name="CustomShape 9"/>
          <p:cNvSpPr/>
          <p:nvPr/>
        </p:nvSpPr>
        <p:spPr>
          <a:xfrm>
            <a:off x="386280" y="6324480"/>
            <a:ext cx="93924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gn="r">
              <a:lnSpc>
                <a:spcPct val="100000"/>
              </a:lnSpc>
            </a:pPr>
            <a:r>
              <a:rPr lang="en-US" sz="1800" b="1" strike="noStrike" spc="-1">
                <a:solidFill>
                  <a:srgbClr val="F79646"/>
                </a:solidFill>
                <a:latin typeface="Trebuchet MS"/>
                <a:ea typeface="DejaVu Sans"/>
              </a:rPr>
              <a:t>Output</a:t>
            </a:r>
            <a:endParaRPr lang="en-US" sz="1800" b="0" strike="noStrike" spc="-1">
              <a:latin typeface="Arial"/>
            </a:endParaRPr>
          </a:p>
        </p:txBody>
      </p:sp>
      <p:graphicFrame>
        <p:nvGraphicFramePr>
          <p:cNvPr id="1027" name="Table 10"/>
          <p:cNvGraphicFramePr/>
          <p:nvPr/>
        </p:nvGraphicFramePr>
        <p:xfrm>
          <a:off x="1378080" y="552348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028" name="Table 11"/>
          <p:cNvGraphicFramePr/>
          <p:nvPr/>
        </p:nvGraphicFramePr>
        <p:xfrm>
          <a:off x="1384920" y="638136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scrgbClr r="0" g="0" b="0"/>
          </a:lnRef>
          <a:fillRef idx="0">
            <a:scrgbClr r="0" g="0" b="0"/>
          </a:fillRef>
          <a:effectRef idx="0">
            <a:scrgbClr r="0" g="0" b="0"/>
          </a:effectRef>
          <a:fontRef idx="minor"/>
        </p:style>
        <p:txBody>
          <a:bodyPr lIns="0" tIns="0" rIns="0" bIns="0"/>
          <a:lstStyle/>
          <a:p>
            <a:pPr marL="31680">
              <a:lnSpc>
                <a:spcPct val="100000"/>
              </a:lnSpc>
            </a:pPr>
            <a:r>
              <a:rPr lang="en-US" sz="1400" b="1" strike="noStrike" spc="-1">
                <a:solidFill>
                  <a:srgbClr val="4F81BD"/>
                </a:solidFill>
                <a:latin typeface="Courier New Bold"/>
                <a:ea typeface="DejaVu Sans"/>
              </a:rPr>
              <a:t>__kernel</a:t>
            </a: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void </a:t>
            </a:r>
            <a:endParaRPr lang="en-US" sz="1400" b="0" strike="noStrike" spc="-1">
              <a:latin typeface="Arial"/>
            </a:endParaRPr>
          </a:p>
          <a:p>
            <a:pPr marL="31680">
              <a:lnSpc>
                <a:spcPct val="100000"/>
              </a:lnSpc>
            </a:pPr>
            <a:r>
              <a:rPr lang="en-US" sz="1400" b="1" strike="noStrike" spc="-1">
                <a:solidFill>
                  <a:srgbClr val="17375E"/>
                </a:solidFill>
                <a:latin typeface="Courier New Bold"/>
                <a:ea typeface="DejaVu Sans"/>
              </a:rPr>
              <a:t>horizontal_reflect</a:t>
            </a:r>
            <a:r>
              <a:rPr lang="en-US" sz="1400" b="1" strike="noStrike" spc="-1">
                <a:solidFill>
                  <a:srgbClr val="000000"/>
                </a:solidFill>
                <a:latin typeface="Courier New Bold"/>
                <a:ea typeface="DejaVu Sans"/>
              </a:rPr>
              <a:t>(</a:t>
            </a:r>
            <a:r>
              <a:rPr lang="en-US" sz="1400" b="1" strike="noStrike" spc="-1">
                <a:solidFill>
                  <a:srgbClr val="4F81BD"/>
                </a:solidFill>
                <a:latin typeface="Courier New Bold"/>
                <a:ea typeface="DejaVu Sans"/>
              </a:rPr>
              <a:t>read_only image2d_t </a:t>
            </a:r>
            <a:r>
              <a:rPr lang="en-US" sz="1400" b="1" strike="noStrike" spc="-1">
                <a:solidFill>
                  <a:srgbClr val="000000"/>
                </a:solidFill>
                <a:latin typeface="Courier New Bold"/>
                <a:ea typeface="DejaVu Sans"/>
              </a:rPr>
              <a:t>src,</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write_only image2d_t </a:t>
            </a:r>
            <a:r>
              <a:rPr lang="en-US" sz="1400" b="1" strike="noStrike" spc="-1">
                <a:solidFill>
                  <a:srgbClr val="000000"/>
                </a:solidFill>
                <a:latin typeface="Courier New Bold"/>
                <a:ea typeface="DejaVu Sans"/>
              </a:rPr>
              <a:t>dst)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x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(0);  // x-coord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y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(1);  // y-coord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width = </a:t>
            </a:r>
            <a:r>
              <a:rPr lang="en-US" sz="1400" b="1" strike="noStrike" spc="-1">
                <a:solidFill>
                  <a:srgbClr val="17375E"/>
                </a:solidFill>
                <a:latin typeface="Courier New Bold"/>
                <a:ea typeface="DejaVu Sans"/>
              </a:rPr>
              <a:t>get_image_width</a:t>
            </a:r>
            <a:r>
              <a:rPr lang="en-US" sz="1400" b="1" strike="noStrike" spc="-1">
                <a:solidFill>
                  <a:srgbClr val="000000"/>
                </a:solidFill>
                <a:latin typeface="Courier New Bold"/>
                <a:ea typeface="DejaVu Sans"/>
              </a:rPr>
              <a:t>(src);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float4</a:t>
            </a:r>
            <a:r>
              <a:rPr lang="en-US" sz="1400" b="1" strike="noStrike" spc="-1">
                <a:solidFill>
                  <a:srgbClr val="000000"/>
                </a:solidFill>
                <a:latin typeface="Courier New Bold"/>
                <a:ea typeface="DejaVu Sans"/>
              </a:rPr>
              <a:t> src_val = </a:t>
            </a:r>
            <a:r>
              <a:rPr lang="en-US" sz="1400" b="1" strike="noStrike" spc="-1">
                <a:solidFill>
                  <a:srgbClr val="17375E"/>
                </a:solidFill>
                <a:latin typeface="Courier New Bold"/>
                <a:ea typeface="DejaVu Sans"/>
              </a:rPr>
              <a:t>read_imagef</a:t>
            </a:r>
            <a:r>
              <a:rPr lang="en-US" sz="1400" b="1" strike="noStrike" spc="-1">
                <a:solidFill>
                  <a:srgbClr val="000000"/>
                </a:solidFill>
                <a:latin typeface="Courier New Bold"/>
                <a:ea typeface="DejaVu Sans"/>
              </a:rPr>
              <a:t>(src, sampler,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)(width-1-x, y));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17375E"/>
                </a:solidFill>
                <a:latin typeface="Courier New Bold"/>
                <a:ea typeface="DejaVu Sans"/>
              </a:rPr>
              <a:t>write_imagef</a:t>
            </a:r>
            <a:r>
              <a:rPr lang="en-US" sz="1400" b="1" strike="noStrike" spc="-1">
                <a:solidFill>
                  <a:srgbClr val="000000"/>
                </a:solidFill>
                <a:latin typeface="Courier New Bold"/>
                <a:ea typeface="DejaVu Sans"/>
              </a:rPr>
              <a:t>(dst,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)(x, y), src_val);</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p:txBody>
      </p:sp>
      <p:sp>
        <p:nvSpPr>
          <p:cNvPr id="1030" name="CustomShape 2"/>
          <p:cNvSpPr/>
          <p:nvPr/>
        </p:nvSpPr>
        <p:spPr>
          <a:xfrm>
            <a:off x="107640" y="58680"/>
            <a:ext cx="892836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b="0" strike="noStrike" spc="-1" dirty="0">
                <a:solidFill>
                  <a:srgbClr val="000000"/>
                </a:solidFill>
                <a:latin typeface="Trebuchet MS"/>
              </a:rPr>
              <a:t>构建程序对象</a:t>
            </a:r>
            <a:endParaRPr lang="en-US" altLang="zh-CN" sz="36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Building Program Objects</a:t>
            </a:r>
            <a:endParaRPr lang="en-US" sz="2400" b="0" strike="noStrike" spc="-1" dirty="0">
              <a:latin typeface="Arial"/>
            </a:endParaRPr>
          </a:p>
        </p:txBody>
      </p:sp>
      <p:sp>
        <p:nvSpPr>
          <p:cNvPr id="1031" name="CustomShape 3"/>
          <p:cNvSpPr/>
          <p:nvPr/>
        </p:nvSpPr>
        <p:spPr>
          <a:xfrm>
            <a:off x="107640" y="980640"/>
            <a:ext cx="6264000" cy="32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所谓的程序对象（</a:t>
            </a:r>
            <a:r>
              <a:rPr lang="en-US" altLang="zh-CN" sz="3200" u="sng" spc="-1" dirty="0">
                <a:solidFill>
                  <a:srgbClr val="000000"/>
                </a:solidFill>
                <a:latin typeface="Trebuchet MS"/>
              </a:rPr>
              <a:t> program object</a:t>
            </a:r>
            <a:r>
              <a:rPr lang="zh-CN" altLang="en-US" sz="3200" b="0" strike="noStrike" spc="-1" dirty="0">
                <a:solidFill>
                  <a:srgbClr val="000000"/>
                </a:solidFill>
                <a:latin typeface="Trebuchet MS"/>
              </a:rPr>
              <a:t>）是对下面各项的封装（</a:t>
            </a:r>
            <a:r>
              <a:rPr lang="en-US" altLang="zh-CN" sz="3200" spc="-1" dirty="0">
                <a:solidFill>
                  <a:srgbClr val="000000"/>
                </a:solidFill>
                <a:latin typeface="Trebuchet MS"/>
              </a:rPr>
              <a:t>encapsulates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程序核函数（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）的代码或者二进制文件</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目标设备</a:t>
            </a:r>
            <a:r>
              <a:rPr lang="zh-CN" altLang="en-US" sz="2800" spc="-1" dirty="0">
                <a:solidFill>
                  <a:srgbClr val="000000"/>
                </a:solidFill>
                <a:latin typeface="Trebuchet MS"/>
              </a:rPr>
              <a:t>（</a:t>
            </a:r>
            <a:r>
              <a:rPr lang="en-US" altLang="zh-CN" sz="2800" spc="-1" dirty="0">
                <a:solidFill>
                  <a:srgbClr val="000000"/>
                </a:solidFill>
                <a:latin typeface="Trebuchet MS"/>
              </a:rPr>
              <a:t>target devices</a:t>
            </a:r>
            <a:r>
              <a:rPr lang="zh-CN" altLang="en-US" sz="2800" spc="-1" dirty="0">
                <a:solidFill>
                  <a:srgbClr val="000000"/>
                </a:solidFill>
                <a:latin typeface="Trebuchet MS"/>
              </a:rPr>
              <a:t>）</a:t>
            </a:r>
            <a:r>
              <a:rPr lang="zh-CN" altLang="en-US" sz="2800" b="0" strike="noStrike" spc="-1" dirty="0">
                <a:solidFill>
                  <a:srgbClr val="000000"/>
                </a:solidFill>
                <a:latin typeface="Trebuchet MS"/>
              </a:rPr>
              <a:t>列表以及创建选项（</a:t>
            </a:r>
            <a:r>
              <a:rPr lang="en-US" altLang="zh-CN" sz="2800" b="0" strike="noStrike" spc="-1" dirty="0">
                <a:solidFill>
                  <a:srgbClr val="000000"/>
                </a:solidFill>
                <a:latin typeface="Trebuchet MS"/>
              </a:rPr>
              <a:t>build options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创建程序对象的</a:t>
            </a:r>
            <a:r>
              <a:rPr lang="en-US" sz="3200" b="0" strike="noStrike" spc="-1" dirty="0">
                <a:solidFill>
                  <a:srgbClr val="000000"/>
                </a:solidFill>
                <a:latin typeface="Trebuchet MS"/>
              </a:rPr>
              <a:t> C API </a:t>
            </a:r>
            <a:r>
              <a:rPr lang="zh-CN" altLang="en-US" sz="3200" b="0" strike="noStrike" spc="-1" dirty="0">
                <a:solidFill>
                  <a:srgbClr val="000000"/>
                </a:solidFill>
                <a:latin typeface="Trebuchet MS"/>
              </a:rPr>
              <a:t>构建过程（</a:t>
            </a:r>
            <a:r>
              <a:rPr lang="en-US" altLang="zh-CN" sz="3200" b="0" strike="noStrike" spc="-1" dirty="0">
                <a:solidFill>
                  <a:srgbClr val="000000"/>
                </a:solidFill>
                <a:latin typeface="Trebuchet MS"/>
              </a:rPr>
              <a:t>build process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clCreateProgramWithSource</a:t>
            </a:r>
            <a:r>
              <a:rPr lang="en-US" sz="2800" b="0" strike="noStrike" spc="-1" dirty="0">
                <a:solidFill>
                  <a:srgbClr val="C0504D"/>
                </a:solidFill>
                <a:latin typeface="Courier New Bold"/>
              </a:rPr>
              <a:t>()</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clCreateProgramWithBinary</a:t>
            </a:r>
            <a:r>
              <a:rPr lang="en-US" sz="2800" b="0" strike="noStrike" spc="-1" dirty="0">
                <a:solidFill>
                  <a:srgbClr val="C0504D"/>
                </a:solidFill>
                <a:latin typeface="Courier New Bold"/>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032" name="CustomShape 4"/>
          <p:cNvSpPr/>
          <p:nvPr/>
        </p:nvSpPr>
        <p:spPr>
          <a:xfrm>
            <a:off x="6444360" y="1268640"/>
            <a:ext cx="266364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000000"/>
                </a:solidFill>
                <a:latin typeface="Trebuchet MS"/>
                <a:ea typeface="DejaVu Sans"/>
              </a:rPr>
              <a:t>OpenCL </a:t>
            </a:r>
            <a:r>
              <a:rPr lang="zh-CN" altLang="en-US" sz="1800" b="0" strike="noStrike" spc="-1" dirty="0">
                <a:solidFill>
                  <a:srgbClr val="000000"/>
                </a:solidFill>
                <a:latin typeface="Trebuchet MS"/>
                <a:ea typeface="DejaVu Sans"/>
              </a:rPr>
              <a:t>使用的是 </a:t>
            </a:r>
            <a:r>
              <a:rPr lang="zh-CN" altLang="en-US" spc="-1" dirty="0">
                <a:solidFill>
                  <a:srgbClr val="F79646"/>
                </a:solidFill>
                <a:latin typeface="Trebuchet MS"/>
              </a:rPr>
              <a:t>运行时编译</a:t>
            </a:r>
            <a:r>
              <a:rPr lang="en-US" spc="-1" dirty="0">
                <a:solidFill>
                  <a:srgbClr val="F79646"/>
                </a:solidFill>
                <a:latin typeface="Trebuchet MS"/>
              </a:rPr>
              <a:t> </a:t>
            </a:r>
            <a:r>
              <a:rPr lang="zh-CN" altLang="en-US" spc="-1" dirty="0">
                <a:solidFill>
                  <a:srgbClr val="F79646"/>
                </a:solidFill>
                <a:latin typeface="Trebuchet MS"/>
              </a:rPr>
              <a:t>（</a:t>
            </a:r>
            <a:r>
              <a:rPr lang="en-US" altLang="zh-CN" spc="-1" dirty="0">
                <a:solidFill>
                  <a:srgbClr val="F79646"/>
                </a:solidFill>
                <a:latin typeface="Trebuchet MS"/>
              </a:rPr>
              <a:t>runtime compilation</a:t>
            </a:r>
            <a:r>
              <a:rPr lang="zh-CN" altLang="en-US" spc="-1" dirty="0">
                <a:solidFill>
                  <a:srgbClr val="F79646"/>
                </a:solidFill>
                <a:latin typeface="Trebuchet MS"/>
              </a:rPr>
              <a:t>）</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因为通常发送程序过去的时候你也不知道目标设备的细节。</a:t>
            </a:r>
            <a:endParaRPr lang="en-US" sz="1800" b="0" strike="noStrike" spc="-1" dirty="0">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GPU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CPU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GPU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CPU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举例</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向量加法</a:t>
            </a:r>
            <a:endParaRPr lang="en-US" sz="4400" b="0" strike="noStrike" spc="-1" dirty="0">
              <a:latin typeface="Arial"/>
            </a:endParaRPr>
          </a:p>
        </p:txBody>
      </p:sp>
      <p:sp>
        <p:nvSpPr>
          <p:cNvPr id="1044"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学编程的一般都知道第一个程序就是所谓的</a:t>
            </a:r>
            <a:r>
              <a:rPr lang="en-US" sz="3200" b="0" strike="noStrike" spc="-1" dirty="0">
                <a:solidFill>
                  <a:srgbClr val="000000"/>
                </a:solidFill>
                <a:latin typeface="Trebuchet MS"/>
              </a:rPr>
              <a:t>“hello world”</a:t>
            </a:r>
            <a:r>
              <a:rPr lang="zh-CN" altLang="en-US" sz="3200" b="0" strike="noStrike" spc="-1" dirty="0">
                <a:solidFill>
                  <a:srgbClr val="000000"/>
                </a:solidFill>
                <a:latin typeface="Trebuchet MS"/>
              </a:rPr>
              <a:t>程序。对于数据并行编程来说，</a:t>
            </a:r>
            <a:r>
              <a:rPr lang="en-US" altLang="zh-CN" sz="3200" spc="-1" dirty="0">
                <a:solidFill>
                  <a:srgbClr val="000000"/>
                </a:solidFill>
                <a:latin typeface="Trebuchet MS"/>
              </a:rPr>
              <a:t> “hello world”</a:t>
            </a:r>
            <a:r>
              <a:rPr lang="zh-CN" altLang="en-US" sz="3200" spc="-1" dirty="0">
                <a:solidFill>
                  <a:srgbClr val="000000"/>
                </a:solidFill>
                <a:latin typeface="Trebuchet MS"/>
              </a:rPr>
              <a:t>程序就是将两个向量相加：</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endParaRPr lang="en-US" sz="3200" b="0" strike="noStrike" spc="-1" dirty="0">
              <a:latin typeface="Arial"/>
            </a:endParaRPr>
          </a:p>
          <a:p>
            <a:pPr algn="ctr">
              <a:lnSpc>
                <a:spcPct val="100000"/>
              </a:lnSpc>
              <a:spcBef>
                <a:spcPts val="641"/>
              </a:spcBef>
            </a:pPr>
            <a:r>
              <a:rPr lang="en-US" sz="3200" b="1" strike="noStrike" spc="-1" dirty="0">
                <a:solidFill>
                  <a:srgbClr val="9BBB59"/>
                </a:solidFill>
                <a:latin typeface="Courier New Bold"/>
              </a:rPr>
              <a:t>C[</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A[</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B[</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for </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=0 to N-1</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来解决，就需要写两部分代码：</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核函数代码（</a:t>
            </a:r>
            <a:r>
              <a:rPr lang="en-US" altLang="zh-CN" sz="2800" spc="-1" dirty="0">
                <a:solidFill>
                  <a:srgbClr val="000000"/>
                </a:solidFill>
                <a:latin typeface="Trebuchet MS"/>
              </a:rPr>
              <a:t> Kernel code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创建和设置 OpenCL 平台</a:t>
            </a:r>
            <a:endParaRPr lang="en-US" sz="4000" b="0" strike="noStrike" spc="-1">
              <a:latin typeface="Arial"/>
            </a:endParaRPr>
          </a:p>
        </p:txBody>
      </p:sp>
      <p:sp>
        <p:nvSpPr>
          <p:cNvPr id="44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 </a:t>
            </a:r>
            <a:r>
              <a:rPr lang="en-US" sz="4400" b="0" strike="noStrike" spc="-1" dirty="0">
                <a:solidFill>
                  <a:srgbClr val="000000"/>
                </a:solidFill>
                <a:latin typeface="Trebuchet MS"/>
              </a:rPr>
              <a:t>Kernel</a:t>
            </a:r>
            <a:endParaRPr lang="en-US" sz="4400" b="0" strike="noStrike" spc="-1" dirty="0">
              <a:latin typeface="Arial"/>
            </a:endParaRPr>
          </a:p>
        </p:txBody>
      </p:sp>
      <p:sp>
        <p:nvSpPr>
          <p:cNvPr id="1046" name="CustomShape 2"/>
          <p:cNvSpPr/>
          <p:nvPr/>
        </p:nvSpPr>
        <p:spPr>
          <a:xfrm>
            <a:off x="107640" y="1917000"/>
            <a:ext cx="8928360" cy="420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pPr>
            <a:r>
              <a:rPr lang="en-US" sz="2800" b="1" strike="noStrike" spc="-145">
                <a:solidFill>
                  <a:srgbClr val="4F81BD"/>
                </a:solidFill>
                <a:latin typeface="Courier New Bold"/>
              </a:rPr>
              <a:t>__kernel </a:t>
            </a:r>
            <a:r>
              <a:rPr lang="en-US" sz="2800" b="1" strike="noStrike" spc="-145">
                <a:solidFill>
                  <a:srgbClr val="C0504D"/>
                </a:solidFill>
                <a:latin typeface="Courier New Bold"/>
              </a:rPr>
              <a:t>void</a:t>
            </a:r>
            <a:r>
              <a:rPr lang="en-US" sz="2800" b="1" strike="noStrike" spc="-145">
                <a:solidFill>
                  <a:srgbClr val="000000"/>
                </a:solidFill>
                <a:latin typeface="Courier New Bold"/>
              </a:rPr>
              <a:t> vadd(</a:t>
            </a:r>
            <a:r>
              <a:rPr lang="en-US" sz="2800" b="1" strike="noStrike" spc="-145">
                <a:solidFill>
                  <a:srgbClr val="4F81BD"/>
                </a:solidFill>
                <a:latin typeface="Courier New Bold"/>
              </a:rPr>
              <a:t>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*a,</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*b,</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float</a:t>
            </a:r>
            <a:r>
              <a:rPr lang="en-US" sz="2800" b="1" strike="noStrike" spc="-145">
                <a:solidFill>
                  <a:srgbClr val="000000"/>
                </a:solidFill>
                <a:latin typeface="Courier New Bold"/>
              </a:rPr>
              <a:t> *c)</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r>
              <a:rPr lang="en-US" sz="2800" b="1" strike="noStrike" spc="-145">
                <a:solidFill>
                  <a:srgbClr val="C0504D"/>
                </a:solidFill>
                <a:latin typeface="Courier New Bold"/>
              </a:rPr>
              <a:t>int</a:t>
            </a:r>
            <a:r>
              <a:rPr lang="en-US" sz="2800" b="1" strike="noStrike" spc="-145">
                <a:solidFill>
                  <a:srgbClr val="000000"/>
                </a:solidFill>
                <a:latin typeface="Courier New Bold"/>
              </a:rPr>
              <a:t> gid = </a:t>
            </a:r>
            <a:r>
              <a:rPr lang="en-US" sz="2800" b="1" strike="noStrike" spc="-145">
                <a:solidFill>
                  <a:srgbClr val="17375E"/>
                </a:solidFill>
                <a:latin typeface="Courier New Bold"/>
              </a:rPr>
              <a:t>get_global_id</a:t>
            </a:r>
            <a:r>
              <a:rPr lang="en-US" sz="2800" b="1" strike="noStrike" spc="-145">
                <a:solidFill>
                  <a:srgbClr val="000000"/>
                </a:solidFill>
                <a:latin typeface="Courier New Bold"/>
              </a:rPr>
              <a:t>(0);</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c[gid]  = a[gid] + b[gid];</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479"/>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 </a:t>
            </a:r>
            <a:r>
              <a:rPr lang="en-US" sz="4400" b="0" strike="noStrike" spc="-1" dirty="0">
                <a:solidFill>
                  <a:srgbClr val="000000"/>
                </a:solidFill>
                <a:latin typeface="Trebuchet MS"/>
              </a:rPr>
              <a:t>Host</a:t>
            </a:r>
            <a:endParaRPr lang="en-US" sz="4400" b="0" strike="noStrike" spc="-1" dirty="0">
              <a:latin typeface="Arial"/>
            </a:endParaRPr>
          </a:p>
        </p:txBody>
      </p:sp>
      <p:sp>
        <p:nvSpPr>
          <p:cNvPr id="1048" name="CustomShape 2"/>
          <p:cNvSpPr/>
          <p:nvPr/>
        </p:nvSpPr>
        <p:spPr>
          <a:xfrm>
            <a:off x="107640" y="1600200"/>
            <a:ext cx="8856360" cy="370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zh-CN" altLang="en-US" sz="3200" b="0" u="sng" strike="noStrike" spc="-1" dirty="0">
                <a:solidFill>
                  <a:srgbClr val="000000"/>
                </a:solidFill>
                <a:uFillTx/>
                <a:latin typeface="Trebuchet MS"/>
              </a:rPr>
              <a:t>宿主程序（</a:t>
            </a:r>
            <a:r>
              <a:rPr lang="en-US" altLang="zh-CN" sz="3200" u="sng" spc="-1" dirty="0">
                <a:solidFill>
                  <a:srgbClr val="000000"/>
                </a:solidFill>
                <a:latin typeface="Trebuchet MS"/>
              </a:rPr>
              <a:t>host program</a:t>
            </a:r>
            <a:r>
              <a:rPr lang="zh-CN" altLang="en-US" sz="3200" b="0" u="sng" strike="noStrike" spc="-1" dirty="0">
                <a:solidFill>
                  <a:srgbClr val="000000"/>
                </a:solidFill>
                <a:uFillTx/>
                <a:latin typeface="Trebuchet MS"/>
              </a:rPr>
              <a:t>）</a:t>
            </a:r>
            <a:r>
              <a:rPr lang="zh-CN" altLang="en-US" sz="3200" b="0" strike="noStrike" spc="-1" dirty="0">
                <a:solidFill>
                  <a:srgbClr val="000000"/>
                </a:solidFill>
                <a:latin typeface="Trebuchet MS"/>
              </a:rPr>
              <a:t>顾名思义是运行</a:t>
            </a:r>
            <a:r>
              <a:rPr lang="zh-CN" altLang="en-US" sz="3200" spc="-1" dirty="0">
                <a:solidFill>
                  <a:srgbClr val="000000"/>
                </a:solidFill>
                <a:latin typeface="Trebuchet MS"/>
              </a:rPr>
              <a:t>在宿主（</a:t>
            </a:r>
            <a:r>
              <a:rPr lang="en-US" altLang="zh-CN" sz="3200" spc="-1" dirty="0">
                <a:solidFill>
                  <a:srgbClr val="000000"/>
                </a:solidFill>
                <a:latin typeface="Trebuchet MS"/>
              </a:rPr>
              <a:t>Host</a:t>
            </a:r>
            <a:r>
              <a:rPr lang="zh-CN" altLang="en-US" sz="3200" b="0" strike="noStrike" spc="-1" dirty="0">
                <a:solidFill>
                  <a:srgbClr val="000000"/>
                </a:solidFill>
                <a:latin typeface="Trebuchet MS"/>
              </a:rPr>
              <a:t>） 上的，功能是：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设置 </a:t>
            </a:r>
            <a:r>
              <a:rPr lang="en-US" altLang="zh-CN" sz="2800" b="0" strike="noStrike" spc="-1" dirty="0">
                <a:solidFill>
                  <a:srgbClr val="000000"/>
                </a:solidFill>
                <a:latin typeface="Trebuchet MS"/>
              </a:rPr>
              <a:t>OpenCL</a:t>
            </a:r>
            <a:r>
              <a:rPr lang="zh-CN" altLang="en-US" sz="2800" spc="-1" dirty="0">
                <a:solidFill>
                  <a:srgbClr val="000000"/>
                </a:solidFill>
                <a:latin typeface="Trebuchet MS"/>
              </a:rPr>
              <a:t> 程序运行的环境</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创建和管理核函数（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一个基础的宿主程序可以划分成五个步骤：</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定义 </a:t>
            </a:r>
            <a:r>
              <a:rPr lang="zh-CN" altLang="en-US" sz="2900" b="1" i="1" spc="-1" dirty="0">
                <a:solidFill>
                  <a:srgbClr val="F79646"/>
                </a:solidFill>
                <a:latin typeface="Trebuchet MS"/>
              </a:rPr>
              <a:t>平台（</a:t>
            </a:r>
            <a:r>
              <a:rPr lang="en-US" altLang="zh-CN" sz="3600" b="1" i="1" spc="-1" dirty="0">
                <a:solidFill>
                  <a:srgbClr val="F79646"/>
                </a:solidFill>
                <a:latin typeface="Trebuchet MS"/>
              </a:rPr>
              <a:t> p</a:t>
            </a:r>
            <a:r>
              <a:rPr lang="en-US" altLang="zh-CN" sz="3200" b="1" i="1" spc="-1" dirty="0">
                <a:solidFill>
                  <a:srgbClr val="F79646"/>
                </a:solidFill>
                <a:latin typeface="Trebuchet MS"/>
              </a:rPr>
              <a:t>latform </a:t>
            </a:r>
            <a:r>
              <a:rPr lang="zh-CN" altLang="en-US" sz="2900" b="1" i="1"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平台（</a:t>
            </a:r>
            <a:r>
              <a:rPr lang="en-US" altLang="zh-CN" sz="2800" spc="-1" dirty="0">
                <a:solidFill>
                  <a:srgbClr val="000000"/>
                </a:solidFill>
                <a:latin typeface="Trebuchet MS"/>
              </a:rPr>
              <a:t> platform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设备 （</a:t>
            </a:r>
            <a:r>
              <a:rPr lang="en-US" altLang="zh-CN" sz="2800" spc="-1" dirty="0">
                <a:solidFill>
                  <a:srgbClr val="000000"/>
                </a:solidFill>
                <a:latin typeface="Trebuchet MS"/>
              </a:rPr>
              <a:t> devices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上下文 （</a:t>
            </a:r>
            <a:r>
              <a:rPr lang="en-US" altLang="zh-CN" sz="2800" spc="-1" dirty="0">
                <a:solidFill>
                  <a:srgbClr val="000000"/>
                </a:solidFill>
                <a:latin typeface="Trebuchet MS"/>
              </a:rPr>
              <a:t> context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命令队列（</a:t>
            </a:r>
            <a:r>
              <a:rPr lang="en-US" altLang="zh-CN" sz="2800" spc="-1" dirty="0">
                <a:solidFill>
                  <a:srgbClr val="000000"/>
                </a:solidFill>
                <a:latin typeface="Trebuchet MS"/>
              </a:rPr>
              <a:t> queues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创建 （</a:t>
            </a:r>
            <a:r>
              <a:rPr lang="en-US" altLang="zh-CN" sz="2800" spc="-1" dirty="0">
                <a:solidFill>
                  <a:srgbClr val="000000"/>
                </a:solidFill>
                <a:latin typeface="Trebuchet MS"/>
              </a:rPr>
              <a:t> Create </a:t>
            </a:r>
            <a:r>
              <a:rPr lang="zh-CN" altLang="en-US" sz="2800" b="0" strike="noStrike" spc="-1" dirty="0">
                <a:solidFill>
                  <a:srgbClr val="000000"/>
                </a:solidFill>
                <a:latin typeface="Trebuchet MS"/>
              </a:rPr>
              <a:t>）并构建</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a:t>
            </a:r>
            <a:r>
              <a:rPr lang="en-US" altLang="zh-CN" sz="2800" spc="-1" dirty="0">
                <a:solidFill>
                  <a:srgbClr val="000000"/>
                </a:solidFill>
                <a:latin typeface="Trebuchet MS"/>
              </a:rPr>
              <a:t> Build </a:t>
            </a:r>
            <a:r>
              <a:rPr lang="zh-CN" altLang="en-US" sz="2800" b="0" strike="noStrike" spc="-1" dirty="0">
                <a:solidFill>
                  <a:srgbClr val="000000"/>
                </a:solidFill>
                <a:latin typeface="Trebuchet MS"/>
              </a:rPr>
              <a:t>）该</a:t>
            </a:r>
            <a:r>
              <a:rPr lang="zh-CN" altLang="en-US" sz="2900" b="1" i="1" spc="-1" dirty="0">
                <a:solidFill>
                  <a:srgbClr val="F79646"/>
                </a:solidFill>
                <a:latin typeface="Trebuchet MS"/>
              </a:rPr>
              <a:t>程序</a:t>
            </a:r>
            <a:r>
              <a:rPr lang="en-US" sz="2900" b="1" i="1" spc="-1" dirty="0">
                <a:solidFill>
                  <a:srgbClr val="F79646"/>
                </a:solidFill>
                <a:latin typeface="Trebuchet MS"/>
              </a:rPr>
              <a:t> </a:t>
            </a:r>
            <a:r>
              <a:rPr lang="zh-CN" altLang="en-US" sz="2900" b="1" i="1" spc="-1" dirty="0">
                <a:solidFill>
                  <a:srgbClr val="F79646"/>
                </a:solidFill>
                <a:latin typeface="Trebuchet MS"/>
              </a:rPr>
              <a:t>（</a:t>
            </a:r>
            <a:r>
              <a:rPr lang="en-US" altLang="zh-CN" sz="3200" b="1" i="1" spc="-1" dirty="0">
                <a:solidFill>
                  <a:srgbClr val="F79646"/>
                </a:solidFill>
                <a:latin typeface="Trebuchet MS"/>
              </a:rPr>
              <a:t> program </a:t>
            </a:r>
            <a:r>
              <a:rPr lang="zh-CN" altLang="en-US" sz="2900" b="1" i="1" spc="-1" dirty="0">
                <a:solidFill>
                  <a:srgbClr val="F79646"/>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）运行所需的动态链接库（</a:t>
            </a:r>
            <a:r>
              <a:rPr lang="en-US" altLang="zh-CN" sz="2800" spc="-1" dirty="0">
                <a:solidFill>
                  <a:srgbClr val="000000"/>
                </a:solidFill>
                <a:latin typeface="Trebuchet MS"/>
              </a:rPr>
              <a:t> dynamic library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设置 </a:t>
            </a:r>
            <a:r>
              <a:rPr lang="zh-CN" altLang="en-US" sz="2800" b="1" i="1" strike="noStrike" spc="-1" dirty="0">
                <a:solidFill>
                  <a:srgbClr val="F79646"/>
                </a:solidFill>
                <a:latin typeface="Trebuchet MS"/>
              </a:rPr>
              <a:t>内存</a:t>
            </a:r>
            <a:r>
              <a:rPr lang="zh-CN" altLang="en-US" sz="2800" spc="-1" dirty="0">
                <a:solidFill>
                  <a:srgbClr val="000000"/>
                </a:solidFill>
                <a:latin typeface="Trebuchet MS"/>
              </a:rPr>
              <a:t>对象（</a:t>
            </a:r>
            <a:r>
              <a:rPr lang="en-US" altLang="zh-CN" sz="2800" b="1" i="1" spc="-1" dirty="0">
                <a:solidFill>
                  <a:srgbClr val="F79646"/>
                </a:solidFill>
                <a:latin typeface="Trebuchet MS"/>
              </a:rPr>
              <a:t>memory</a:t>
            </a:r>
            <a:r>
              <a:rPr lang="en-US" altLang="zh-CN" sz="2800" spc="-1" dirty="0">
                <a:solidFill>
                  <a:srgbClr val="F79646"/>
                </a:solidFill>
                <a:latin typeface="Trebuchet MS"/>
              </a:rPr>
              <a:t> </a:t>
            </a:r>
            <a:r>
              <a:rPr lang="en-US" altLang="zh-CN" sz="2800" spc="-1" dirty="0">
                <a:solidFill>
                  <a:srgbClr val="000000"/>
                </a:solidFill>
                <a:latin typeface="Trebuchet MS"/>
              </a:rPr>
              <a:t>objects</a:t>
            </a:r>
            <a:r>
              <a:rPr lang="zh-CN" altLang="en-US" sz="2800" spc="-1" dirty="0">
                <a:solidFill>
                  <a:srgbClr val="000000"/>
                </a:solidFill>
                <a:latin typeface="Trebuchet MS"/>
              </a:rPr>
              <a:t>）</a:t>
            </a:r>
            <a:endParaRPr lang="en-US" altLang="zh-CN" sz="2800" spc="-1" dirty="0">
              <a:solidFill>
                <a:srgbClr val="000000"/>
              </a:solidFill>
              <a:latin typeface="Trebuchet MS"/>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定义</a:t>
            </a:r>
            <a:r>
              <a:rPr lang="zh-CN" altLang="en-US" sz="2800" b="1" i="1" strike="noStrike" spc="-1" dirty="0">
                <a:solidFill>
                  <a:srgbClr val="F79646"/>
                </a:solidFill>
                <a:latin typeface="Trebuchet MS"/>
              </a:rPr>
              <a:t>核函数（</a:t>
            </a:r>
            <a:r>
              <a:rPr lang="en-US" altLang="zh-CN" sz="2800" b="1" i="1" strike="noStrike" spc="-1" dirty="0">
                <a:solidFill>
                  <a:srgbClr val="F79646"/>
                </a:solidFill>
                <a:latin typeface="Trebuchet MS"/>
              </a:rPr>
              <a:t>kernel</a:t>
            </a:r>
            <a:r>
              <a:rPr lang="zh-CN" altLang="en-US" sz="2800" b="1" i="1" strike="noStrike"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附加上传递给核函数的参数（</a:t>
            </a:r>
            <a:r>
              <a:rPr lang="en-US" altLang="zh-CN" sz="2800" b="0" strike="noStrike" spc="-1" dirty="0">
                <a:solidFill>
                  <a:srgbClr val="000000"/>
                </a:solidFill>
                <a:latin typeface="Trebuchet MS"/>
              </a:rPr>
              <a:t>arguments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提交（</a:t>
            </a:r>
            <a:r>
              <a:rPr lang="en-US" altLang="zh-CN" sz="2800" b="0" strike="noStrike" spc="-1" dirty="0">
                <a:solidFill>
                  <a:srgbClr val="000000"/>
                </a:solidFill>
                <a:latin typeface="Trebuchet MS"/>
              </a:rPr>
              <a:t>submit</a:t>
            </a:r>
            <a:r>
              <a:rPr lang="zh-CN" altLang="en-US" sz="2800" b="0" strike="noStrike" spc="-1" dirty="0">
                <a:solidFill>
                  <a:srgbClr val="000000"/>
                </a:solidFill>
                <a:latin typeface="Trebuchet MS"/>
              </a:rPr>
              <a:t>）命令</a:t>
            </a:r>
            <a:r>
              <a:rPr lang="en-US" sz="2800" b="0" strike="noStrike" spc="-1" dirty="0">
                <a:solidFill>
                  <a:srgbClr val="000000"/>
                </a:solidFill>
                <a:latin typeface="Trebuchet MS"/>
              </a:rPr>
              <a:t> </a:t>
            </a:r>
            <a:r>
              <a:rPr lang="en-US" sz="2800" b="1" i="1" strike="noStrike" spc="-1" dirty="0">
                <a:solidFill>
                  <a:srgbClr val="F79646"/>
                </a:solidFill>
                <a:latin typeface="Trebuchet MS"/>
              </a:rPr>
              <a:t>commands</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spc="-1" dirty="0">
                <a:solidFill>
                  <a:srgbClr val="000000"/>
                </a:solidFill>
                <a:latin typeface="Trebuchet MS"/>
              </a:rPr>
              <a:t>转移内存对象（</a:t>
            </a:r>
            <a:r>
              <a:rPr lang="en-US" altLang="zh-CN" sz="2800" spc="-1" dirty="0">
                <a:solidFill>
                  <a:srgbClr val="000000"/>
                </a:solidFill>
                <a:latin typeface="Trebuchet MS"/>
              </a:rPr>
              <a:t> transfer memory objects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然后执行核函数（</a:t>
            </a:r>
            <a:r>
              <a:rPr lang="en-US" altLang="zh-CN" sz="2800" b="0" strike="noStrike" spc="-1" dirty="0">
                <a:solidFill>
                  <a:srgbClr val="000000"/>
                </a:solidFill>
                <a:latin typeface="Trebuchet MS"/>
              </a:rPr>
              <a:t>execute kernels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endParaRPr lang="en-US" sz="2800" b="0" strike="noStrike" spc="-1" dirty="0">
              <a:latin typeface="Arial"/>
            </a:endParaRPr>
          </a:p>
        </p:txBody>
      </p:sp>
      <p:pic>
        <p:nvPicPr>
          <p:cNvPr id="1049" name="Picture 2"/>
          <p:cNvPicPr/>
          <p:nvPr/>
        </p:nvPicPr>
        <p:blipFill>
          <a:blip r:embed="rId2"/>
          <a:stretch/>
        </p:blipFill>
        <p:spPr>
          <a:xfrm>
            <a:off x="683640" y="5083200"/>
            <a:ext cx="1179720" cy="1515960"/>
          </a:xfrm>
          <a:prstGeom prst="rect">
            <a:avLst/>
          </a:prstGeom>
          <a:ln w="9360">
            <a:noFill/>
          </a:ln>
        </p:spPr>
      </p:pic>
      <p:sp>
        <p:nvSpPr>
          <p:cNvPr id="1050" name="CustomShape 3"/>
          <p:cNvSpPr/>
          <p:nvPr/>
        </p:nvSpPr>
        <p:spPr>
          <a:xfrm>
            <a:off x="2929680" y="5300640"/>
            <a:ext cx="4968000" cy="112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000000"/>
                </a:solidFill>
                <a:latin typeface="Trebuchet MS"/>
                <a:ea typeface="DejaVu Sans"/>
              </a:rPr>
              <a:t>接下来的讲义中，需要交叉阅读讲义和参考卡上面的内容。这会有助于你习惯于使用参考卡，从卡片中获取信息，然后用代码来表达出来。</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7500" lnSpcReduction="20000"/>
          </a:bodyPr>
          <a:lstStyle/>
          <a:p>
            <a:pPr algn="ctr">
              <a:lnSpc>
                <a:spcPct val="100000"/>
              </a:lnSpc>
            </a:pPr>
            <a:r>
              <a:rPr lang="en-US" altLang="zh-CN" sz="4400" spc="-1" dirty="0">
                <a:solidFill>
                  <a:srgbClr val="000000"/>
                </a:solidFill>
                <a:latin typeface="Trebuchet MS"/>
              </a:rPr>
              <a:t>OpenCL</a:t>
            </a:r>
            <a:r>
              <a:rPr lang="zh-CN" altLang="en-US" sz="4400" spc="-1" dirty="0">
                <a:solidFill>
                  <a:srgbClr val="000000"/>
                </a:solidFill>
                <a:latin typeface="Trebuchet MS"/>
              </a:rPr>
              <a:t> 中的基本平台（</a:t>
            </a:r>
            <a:r>
              <a:rPr lang="en-US" altLang="zh-CN" sz="4400" spc="-1" dirty="0">
                <a:solidFill>
                  <a:srgbClr val="000000"/>
                </a:solidFill>
                <a:latin typeface="Trebuchet MS"/>
              </a:rPr>
              <a:t>basic platform</a:t>
            </a:r>
            <a:r>
              <a:rPr lang="zh-CN" altLang="en-US" sz="4400" spc="-1" dirty="0">
                <a:solidFill>
                  <a:srgbClr val="000000"/>
                </a:solidFill>
                <a:latin typeface="Trebuchet MS"/>
              </a:rPr>
              <a:t>）和运行时环境接口（</a:t>
            </a:r>
            <a:r>
              <a:rPr lang="en-US" altLang="zh-CN" sz="4400" spc="-1" dirty="0">
                <a:solidFill>
                  <a:srgbClr val="000000"/>
                </a:solidFill>
                <a:latin typeface="Trebuchet MS"/>
              </a:rPr>
              <a:t>runtime API</a:t>
            </a:r>
            <a:r>
              <a:rPr lang="zh-CN" altLang="en-US" sz="4400" spc="-1" dirty="0">
                <a:solidFill>
                  <a:srgbClr val="000000"/>
                </a:solidFill>
                <a:latin typeface="Trebuchet MS"/>
              </a:rPr>
              <a:t>）</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C </a:t>
            </a:r>
            <a:r>
              <a:rPr lang="zh-CN" altLang="en-US" sz="4400" b="0" strike="noStrike" spc="-1" dirty="0">
                <a:solidFill>
                  <a:srgbClr val="000000"/>
                </a:solidFill>
                <a:latin typeface="Trebuchet MS"/>
              </a:rPr>
              <a:t>语言</a:t>
            </a:r>
            <a:r>
              <a:rPr lang="en-US" sz="4400" b="0" strike="noStrike" spc="-1" dirty="0">
                <a:solidFill>
                  <a:srgbClr val="000000"/>
                </a:solidFill>
                <a:latin typeface="Trebuchet MS"/>
              </a:rPr>
              <a:t>)</a:t>
            </a:r>
            <a:endParaRPr lang="en-US" sz="4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1. </a:t>
            </a:r>
            <a:r>
              <a:rPr lang="zh-CN" altLang="en-US" sz="4400" b="0" strike="noStrike" spc="-1" dirty="0">
                <a:solidFill>
                  <a:srgbClr val="000000"/>
                </a:solidFill>
                <a:latin typeface="Trebuchet MS"/>
              </a:rPr>
              <a:t>定义平台（</a:t>
            </a:r>
            <a:r>
              <a:rPr lang="en-US" altLang="zh-CN" sz="4400" b="0" strike="noStrike" spc="-1" dirty="0">
                <a:solidFill>
                  <a:srgbClr val="000000"/>
                </a:solidFill>
                <a:latin typeface="Trebuchet MS"/>
              </a:rPr>
              <a:t>platform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21"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获取第一可用</a:t>
            </a:r>
            <a:r>
              <a:rPr lang="zh-CN" altLang="en-US" sz="2400" spc="-1" dirty="0">
                <a:solidFill>
                  <a:srgbClr val="F79646"/>
                </a:solidFill>
                <a:latin typeface="Trebuchet MS"/>
              </a:rPr>
              <a:t>平台</a:t>
            </a:r>
            <a:r>
              <a:rPr lang="zh-CN" altLang="en-US" sz="2400" spc="-1" dirty="0">
                <a:solidFill>
                  <a:srgbClr val="000000"/>
                </a:solidFill>
                <a:latin typeface="Trebuchet MS"/>
              </a:rPr>
              <a:t>（</a:t>
            </a:r>
            <a:r>
              <a:rPr lang="en-US" altLang="zh-CN" sz="2400" spc="-1" dirty="0">
                <a:solidFill>
                  <a:srgbClr val="000000"/>
                </a:solidFill>
                <a:latin typeface="Trebuchet MS"/>
              </a:rPr>
              <a:t> first available </a:t>
            </a:r>
            <a:r>
              <a:rPr lang="en-US" altLang="zh-CN" sz="2400" spc="-1" dirty="0">
                <a:solidFill>
                  <a:srgbClr val="F79646"/>
                </a:solidFill>
                <a:latin typeface="Trebuchet MS"/>
              </a:rPr>
              <a:t>platform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clGetPlatformIDs</a:t>
            </a:r>
            <a:r>
              <a:rPr lang="en-US" sz="2000" b="0" strike="noStrike" spc="-1" dirty="0">
                <a:solidFill>
                  <a:srgbClr val="000000"/>
                </a:solidFill>
                <a:latin typeface="Courier New Bold"/>
              </a:rPr>
              <a:t>(1, &amp;</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numPlatforms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使用平台提供的第一个 </a:t>
            </a:r>
            <a:r>
              <a:rPr lang="en-US" altLang="zh-CN" sz="2400" b="0" strike="noStrike" spc="-1" dirty="0">
                <a:solidFill>
                  <a:srgbClr val="000000"/>
                </a:solidFill>
                <a:latin typeface="Trebuchet MS"/>
              </a:rPr>
              <a:t>CPU </a:t>
            </a:r>
            <a:r>
              <a:rPr lang="zh-CN" altLang="en-US" sz="2400" b="0" strike="noStrike" spc="-1" dirty="0">
                <a:solidFill>
                  <a:srgbClr val="000000"/>
                </a:solidFill>
                <a:latin typeface="Trebuchet MS"/>
              </a:rPr>
              <a:t>设备（</a:t>
            </a:r>
            <a:r>
              <a:rPr lang="en-US" altLang="zh-CN" sz="2400" spc="-1" dirty="0">
                <a:solidFill>
                  <a:srgbClr val="F79646"/>
                </a:solidFill>
                <a:latin typeface="Trebuchet MS"/>
              </a:rPr>
              <a:t> device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clGetDeviceIDs</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CL_DEVICE_TYPE_CPU, 1,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创建一个单独设备（</a:t>
            </a:r>
            <a:r>
              <a:rPr lang="en-US" altLang="zh-CN" sz="2400" b="0" strike="noStrike" spc="-1" dirty="0">
                <a:solidFill>
                  <a:srgbClr val="000000"/>
                </a:solidFill>
                <a:latin typeface="Trebuchet MS"/>
              </a:rPr>
              <a:t>single device</a:t>
            </a:r>
            <a:r>
              <a:rPr lang="zh-CN" altLang="en-US" sz="2400" b="0" strike="noStrike" spc="-1" dirty="0">
                <a:solidFill>
                  <a:srgbClr val="000000"/>
                </a:solidFill>
                <a:latin typeface="Trebuchet MS"/>
              </a:rPr>
              <a:t>）的简单</a:t>
            </a:r>
            <a:r>
              <a:rPr lang="zh-CN" altLang="en-US" sz="2400" spc="-1" dirty="0">
                <a:solidFill>
                  <a:srgbClr val="F79646"/>
                </a:solidFill>
                <a:latin typeface="Trebuchet MS"/>
              </a:rPr>
              <a:t>上下文环境</a:t>
            </a:r>
            <a:r>
              <a:rPr lang="zh-CN" altLang="en-US" sz="2400" b="0" strike="noStrike" spc="-1" dirty="0">
                <a:solidFill>
                  <a:srgbClr val="000000"/>
                </a:solidFill>
                <a:latin typeface="Trebuchet MS"/>
              </a:rPr>
              <a:t>（</a:t>
            </a:r>
            <a:r>
              <a:rPr lang="en-US" altLang="zh-CN" sz="2400" spc="-1" dirty="0">
                <a:solidFill>
                  <a:srgbClr val="000000"/>
                </a:solidFill>
                <a:latin typeface="Trebuchet MS"/>
              </a:rPr>
              <a:t> simple </a:t>
            </a:r>
            <a:r>
              <a:rPr lang="en-US" altLang="zh-CN" sz="2400" spc="-1" dirty="0">
                <a:solidFill>
                  <a:srgbClr val="F79646"/>
                </a:solidFill>
                <a:latin typeface="Trebuchet MS"/>
              </a:rPr>
              <a:t>context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context = </a:t>
            </a:r>
            <a:r>
              <a:rPr lang="en-US" sz="2000" b="0" strike="noStrike" spc="-1" dirty="0" err="1">
                <a:solidFill>
                  <a:srgbClr val="17375E"/>
                </a:solidFill>
                <a:latin typeface="Courier New Bold"/>
              </a:rPr>
              <a:t>clCreateContext</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spc="-1" dirty="0">
                <a:solidFill>
                  <a:srgbClr val="000000"/>
                </a:solidFill>
                <a:latin typeface="Trebuchet MS"/>
              </a:rPr>
              <a:t>针对设备（</a:t>
            </a:r>
            <a:r>
              <a:rPr lang="en-US" altLang="zh-CN" sz="2400" spc="-1" dirty="0">
                <a:solidFill>
                  <a:srgbClr val="000000"/>
                </a:solidFill>
                <a:latin typeface="Trebuchet MS"/>
              </a:rPr>
              <a:t>device</a:t>
            </a:r>
            <a:r>
              <a:rPr lang="zh-CN" altLang="en-US" sz="2400" spc="-1" dirty="0">
                <a:solidFill>
                  <a:srgbClr val="000000"/>
                </a:solidFill>
                <a:latin typeface="Trebuchet MS"/>
              </a:rPr>
              <a:t>）创建一个简单的</a:t>
            </a:r>
            <a:r>
              <a:rPr lang="zh-CN" altLang="en-US" sz="2400" spc="-1" dirty="0">
                <a:solidFill>
                  <a:srgbClr val="F79646"/>
                </a:solidFill>
                <a:latin typeface="Trebuchet MS"/>
              </a:rPr>
              <a:t>命令队列</a:t>
            </a:r>
            <a:r>
              <a:rPr lang="zh-CN" altLang="en-US" sz="2400" spc="-1" dirty="0">
                <a:solidFill>
                  <a:srgbClr val="000000"/>
                </a:solidFill>
                <a:latin typeface="Trebuchet MS"/>
              </a:rPr>
              <a:t>（</a:t>
            </a:r>
            <a:r>
              <a:rPr lang="en-US" altLang="zh-CN" sz="2400" spc="-1" dirty="0">
                <a:solidFill>
                  <a:srgbClr val="000000"/>
                </a:solidFill>
                <a:latin typeface="Trebuchet MS"/>
              </a:rPr>
              <a:t> </a:t>
            </a:r>
            <a:r>
              <a:rPr lang="en-US" altLang="zh-CN" sz="2400" spc="-1" dirty="0">
                <a:solidFill>
                  <a:srgbClr val="F79646"/>
                </a:solidFill>
                <a:latin typeface="Trebuchet MS"/>
              </a:rPr>
              <a:t>command-queue</a:t>
            </a:r>
            <a:r>
              <a:rPr lang="en-US" altLang="zh-CN" sz="2400" spc="-1" dirty="0">
                <a:solidFill>
                  <a:srgbClr val="9BBB59"/>
                </a:solidFill>
                <a:latin typeface="Trebuchet MS"/>
              </a:rPr>
              <a:t>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commands = </a:t>
            </a:r>
            <a:r>
              <a:rPr lang="en-US" sz="2000" b="0" strike="noStrike" spc="-1" dirty="0" err="1">
                <a:solidFill>
                  <a:srgbClr val="17375E"/>
                </a:solidFill>
                <a:latin typeface="Courier New Bold"/>
              </a:rPr>
              <a:t>clCreateCommandQueue</a:t>
            </a:r>
            <a:r>
              <a:rPr lang="en-US" sz="2000" b="0" strike="noStrike" spc="-1" dirty="0">
                <a:solidFill>
                  <a:srgbClr val="000000"/>
                </a:solidFill>
                <a:latin typeface="Courier New Bold"/>
              </a:rPr>
              <a:t>(context,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&amp;err);</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命令队列</a:t>
            </a:r>
            <a:endParaRPr lang="en-US" altLang="zh-CN" sz="44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Command-Queues</a:t>
            </a:r>
            <a:endParaRPr lang="en-US" sz="2400" b="0" strike="noStrike" spc="-1" dirty="0">
              <a:latin typeface="Arial"/>
            </a:endParaRPr>
          </a:p>
        </p:txBody>
      </p:sp>
      <p:sp>
        <p:nvSpPr>
          <p:cNvPr id="1123"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命令队列中的命令（</a:t>
            </a:r>
            <a:r>
              <a:rPr lang="en-US" altLang="zh-CN" sz="2800" b="0" strike="noStrike" spc="-1" dirty="0">
                <a:solidFill>
                  <a:srgbClr val="000000"/>
                </a:solidFill>
                <a:latin typeface="Trebuchet MS"/>
              </a:rPr>
              <a:t>command</a:t>
            </a:r>
            <a:r>
              <a:rPr lang="zh-CN" altLang="en-US" sz="2800" b="0" strike="noStrike" spc="-1" dirty="0">
                <a:solidFill>
                  <a:srgbClr val="000000"/>
                </a:solidFill>
                <a:latin typeface="Trebuchet MS"/>
              </a:rPr>
              <a:t>）包括：</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核函数执行（</a:t>
            </a:r>
            <a:r>
              <a:rPr lang="en-US" altLang="zh-CN" sz="2400" spc="-1" dirty="0">
                <a:solidFill>
                  <a:srgbClr val="000000"/>
                </a:solidFill>
                <a:latin typeface="Trebuchet MS"/>
              </a:rPr>
              <a:t> Kernel executions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内存对象管理（</a:t>
            </a:r>
            <a:r>
              <a:rPr lang="en-US" altLang="zh-CN" sz="2400" spc="-1" dirty="0">
                <a:solidFill>
                  <a:srgbClr val="000000"/>
                </a:solidFill>
                <a:latin typeface="Trebuchet MS"/>
              </a:rPr>
              <a:t> Memory object management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同步（</a:t>
            </a:r>
            <a:r>
              <a:rPr lang="en-US" sz="2400" b="0" strike="noStrike" spc="-1" dirty="0">
                <a:solidFill>
                  <a:srgbClr val="000000"/>
                </a:solidFill>
                <a:latin typeface="Trebuchet MS"/>
              </a:rPr>
              <a:t>Synchronization</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提交</a:t>
            </a:r>
            <a:r>
              <a:rPr lang="zh-CN" altLang="en-US" sz="2900" spc="-1" dirty="0">
                <a:solidFill>
                  <a:srgbClr val="4F81BD"/>
                </a:solidFill>
                <a:latin typeface="Trebuchet MS"/>
              </a:rPr>
              <a:t>命令（</a:t>
            </a:r>
            <a:r>
              <a:rPr lang="en-US" altLang="zh-CN" sz="2900" spc="-1" dirty="0">
                <a:solidFill>
                  <a:srgbClr val="4F81BD"/>
                </a:solidFill>
                <a:latin typeface="Trebuchet MS"/>
              </a:rPr>
              <a:t>commands</a:t>
            </a:r>
            <a:r>
              <a:rPr lang="zh-CN" altLang="en-US" sz="2900" spc="-1" dirty="0">
                <a:solidFill>
                  <a:srgbClr val="4F81BD"/>
                </a:solidFill>
                <a:latin typeface="Trebuchet MS"/>
              </a:rPr>
              <a:t>）</a:t>
            </a:r>
            <a:r>
              <a:rPr lang="zh-CN" altLang="en-US" sz="2800" b="0" strike="noStrike" spc="-1" dirty="0">
                <a:solidFill>
                  <a:srgbClr val="000000"/>
                </a:solidFill>
                <a:latin typeface="Trebuchet MS"/>
              </a:rPr>
              <a:t>到一个设备（</a:t>
            </a:r>
            <a:r>
              <a:rPr lang="en-US" altLang="zh-CN" sz="2900" spc="-1" dirty="0">
                <a:solidFill>
                  <a:srgbClr val="000000"/>
                </a:solidFill>
                <a:latin typeface="Trebuchet MS"/>
              </a:rPr>
              <a:t>device</a:t>
            </a:r>
            <a:r>
              <a:rPr lang="zh-CN" altLang="en-US" sz="2900" spc="-1" dirty="0">
                <a:solidFill>
                  <a:srgbClr val="000000"/>
                </a:solidFill>
                <a:latin typeface="Trebuchet MS"/>
              </a:rPr>
              <a:t>）的唯一方式就是通过一个</a:t>
            </a:r>
            <a:r>
              <a:rPr lang="zh-CN" altLang="en-US" sz="2900" spc="-1" dirty="0">
                <a:solidFill>
                  <a:srgbClr val="F79646"/>
                </a:solidFill>
                <a:latin typeface="Trebuchet MS"/>
              </a:rPr>
              <a:t>命令队列（</a:t>
            </a:r>
            <a:r>
              <a:rPr lang="en-US" altLang="zh-CN" sz="2900" spc="-1" dirty="0">
                <a:solidFill>
                  <a:srgbClr val="F79646"/>
                </a:solidFill>
                <a:latin typeface="Trebuchet MS"/>
              </a:rPr>
              <a:t>command-queue</a:t>
            </a:r>
            <a:r>
              <a:rPr lang="zh-CN" altLang="en-US" sz="2900" spc="-1" dirty="0">
                <a:solidFill>
                  <a:srgbClr val="F79646"/>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每个命令队列（</a:t>
            </a:r>
            <a:r>
              <a:rPr lang="en-US" altLang="zh-CN" sz="2800" spc="-1" dirty="0">
                <a:solidFill>
                  <a:srgbClr val="000000"/>
                </a:solidFill>
                <a:latin typeface="Trebuchet MS"/>
              </a:rPr>
              <a:t>command-queue</a:t>
            </a:r>
            <a:r>
              <a:rPr lang="zh-CN" altLang="en-US" sz="2800" b="0" strike="noStrike" spc="-1" dirty="0">
                <a:solidFill>
                  <a:srgbClr val="000000"/>
                </a:solidFill>
                <a:latin typeface="Trebuchet MS"/>
              </a:rPr>
              <a:t>）都指向在一个上下文环境（</a:t>
            </a:r>
            <a:r>
              <a:rPr lang="en-US" altLang="zh-CN" sz="2800" spc="-1" dirty="0">
                <a:solidFill>
                  <a:srgbClr val="000000"/>
                </a:solidFill>
                <a:latin typeface="Trebuchet MS"/>
              </a:rPr>
              <a:t>context</a:t>
            </a:r>
            <a:r>
              <a:rPr lang="zh-CN" altLang="en-US" sz="2800" b="0" strike="noStrike" spc="-1" dirty="0">
                <a:solidFill>
                  <a:srgbClr val="000000"/>
                </a:solidFill>
                <a:latin typeface="Trebuchet MS"/>
              </a:rPr>
              <a:t>）中的某个</a:t>
            </a:r>
            <a:r>
              <a:rPr lang="zh-CN" altLang="en-US" sz="2900" spc="-1" dirty="0">
                <a:solidFill>
                  <a:srgbClr val="4F81BD"/>
                </a:solidFill>
                <a:latin typeface="Trebuchet MS"/>
              </a:rPr>
              <a:t>单一</a:t>
            </a:r>
            <a:r>
              <a:rPr lang="zh-CN" altLang="en-US" sz="2800" b="0" strike="noStrike" spc="-1" dirty="0">
                <a:solidFill>
                  <a:srgbClr val="000000"/>
                </a:solidFill>
                <a:latin typeface="Trebuchet MS"/>
              </a:rPr>
              <a:t>设备（</a:t>
            </a:r>
            <a:r>
              <a:rPr lang="en-US" altLang="zh-CN" sz="2900" spc="-1" dirty="0">
                <a:solidFill>
                  <a:srgbClr val="4F81BD"/>
                </a:solidFill>
                <a:latin typeface="Trebuchet MS"/>
              </a:rPr>
              <a:t>single</a:t>
            </a:r>
            <a:r>
              <a:rPr lang="en-US" altLang="zh-CN" sz="2800" b="0" strike="noStrike" spc="-1" dirty="0">
                <a:solidFill>
                  <a:srgbClr val="000000"/>
                </a:solidFill>
                <a:latin typeface="Trebuchet MS"/>
              </a:rPr>
              <a:t> device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F79646"/>
              </a:buClr>
              <a:buFont typeface="Arial"/>
              <a:buChar char="•"/>
            </a:pPr>
            <a:r>
              <a:rPr lang="zh-CN" altLang="en-US" sz="2800" b="0" strike="noStrike" spc="-1" dirty="0">
                <a:solidFill>
                  <a:srgbClr val="F79646"/>
                </a:solidFill>
                <a:latin typeface="Trebuchet MS"/>
              </a:rPr>
              <a:t>对某个单一设备</a:t>
            </a:r>
            <a:r>
              <a:rPr lang="en-US" altLang="zh-CN" sz="2800" spc="-1" dirty="0">
                <a:solidFill>
                  <a:srgbClr val="F79646"/>
                </a:solidFill>
                <a:latin typeface="Trebuchet MS"/>
              </a:rPr>
              <a:t>(single device)</a:t>
            </a:r>
            <a:r>
              <a:rPr lang="zh-CN" altLang="en-US" sz="2800" b="0" strike="noStrike" spc="-1" dirty="0">
                <a:solidFill>
                  <a:srgbClr val="F79646"/>
                </a:solidFill>
                <a:latin typeface="Trebuchet MS"/>
              </a:rPr>
              <a:t>可以提供多个命令队列（</a:t>
            </a:r>
            <a:r>
              <a:rPr lang="en-US" altLang="zh-CN" sz="2800" spc="-1" dirty="0">
                <a:solidFill>
                  <a:srgbClr val="F79646"/>
                </a:solidFill>
                <a:latin typeface="Trebuchet MS"/>
              </a:rPr>
              <a:t>Multiple command-queues</a:t>
            </a:r>
            <a:r>
              <a:rPr lang="zh-CN" altLang="en-US" sz="2800" b="0" strike="noStrike" spc="-1" dirty="0">
                <a:solidFill>
                  <a:srgbClr val="F79646"/>
                </a:solidFill>
                <a:latin typeface="Trebuchet MS"/>
              </a:rPr>
              <a:t>）</a:t>
            </a:r>
            <a:r>
              <a:rPr lang="zh-CN" altLang="en-US" sz="2800" spc="-1" dirty="0">
                <a:solidFill>
                  <a:srgbClr val="F79646"/>
                </a:solidFill>
                <a:latin typeface="Trebuchet MS"/>
              </a:rPr>
              <a:t>。</a:t>
            </a:r>
            <a:endParaRPr lang="en-US" sz="2800" b="0" strike="noStrike" spc="-1" dirty="0">
              <a:latin typeface="Arial"/>
            </a:endParaRPr>
          </a:p>
          <a:p>
            <a:pPr marL="743040" lvl="1" indent="-285120">
              <a:spcBef>
                <a:spcPts val="479"/>
              </a:spcBef>
              <a:buClr>
                <a:srgbClr val="000000"/>
              </a:buClr>
              <a:buFont typeface="Arial"/>
              <a:buChar char="–"/>
            </a:pPr>
            <a:r>
              <a:rPr lang="zh-CN" altLang="en-US" sz="2400" b="0" strike="noStrike" spc="-1" dirty="0">
                <a:solidFill>
                  <a:srgbClr val="000000"/>
                </a:solidFill>
                <a:latin typeface="Trebuchet MS"/>
              </a:rPr>
              <a:t>这一特性可以用于定义不需要同步（</a:t>
            </a:r>
            <a:r>
              <a:rPr lang="en-US" altLang="zh-CN" sz="2400" spc="-1" dirty="0">
                <a:solidFill>
                  <a:srgbClr val="000000"/>
                </a:solidFill>
                <a:latin typeface="Trebuchet MS"/>
              </a:rPr>
              <a:t>synchronization</a:t>
            </a:r>
            <a:r>
              <a:rPr lang="zh-CN" altLang="en-US" sz="2400" b="0" strike="noStrike" spc="-1" dirty="0">
                <a:solidFill>
                  <a:srgbClr val="000000"/>
                </a:solidFill>
                <a:latin typeface="Trebuchet MS"/>
              </a:rPr>
              <a:t>）的独立命令流（</a:t>
            </a:r>
            <a:r>
              <a:rPr lang="en-US" altLang="zh-CN" sz="2400" spc="-1" dirty="0">
                <a:solidFill>
                  <a:srgbClr val="000000"/>
                </a:solidFill>
                <a:latin typeface="Trebuchet MS"/>
              </a:rPr>
              <a:t> independent streams of commands</a:t>
            </a:r>
            <a:r>
              <a:rPr lang="zh-CN" altLang="en-US" sz="2400" b="0" strike="noStrike" spc="-1" dirty="0">
                <a:solidFill>
                  <a:srgbClr val="000000"/>
                </a:solidFill>
                <a:latin typeface="Trebuchet MS"/>
              </a:rPr>
              <a:t>）。</a:t>
            </a:r>
            <a:endParaRPr lang="en-US" sz="2400" b="0" strike="noStrike" spc="-1" dirty="0">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26" name="Picture 5"/>
            <p:cNvPicPr/>
            <p:nvPr/>
          </p:nvPicPr>
          <p:blipFill>
            <a:blip r:embed="rId2"/>
            <a:stretch/>
          </p:blipFill>
          <p:spPr>
            <a:xfrm>
              <a:off x="4951440" y="3498480"/>
              <a:ext cx="1793160" cy="3242160"/>
            </a:xfrm>
            <a:prstGeom prst="rect">
              <a:avLst/>
            </a:prstGeom>
            <a:ln w="25560">
              <a:noFill/>
            </a:ln>
          </p:spPr>
        </p:pic>
        <p:pic>
          <p:nvPicPr>
            <p:cNvPr id="1127" name="Picture 6"/>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29"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30"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命令队列的执行细节</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Command-Queue execution details</a:t>
            </a:r>
            <a:endParaRPr lang="en-US" sz="2800" b="0" strike="noStrike" spc="-1" dirty="0">
              <a:latin typeface="Arial"/>
            </a:endParaRPr>
          </a:p>
        </p:txBody>
      </p:sp>
      <p:sp>
        <p:nvSpPr>
          <p:cNvPr id="1134" name="CustomShape 2"/>
          <p:cNvSpPr/>
          <p:nvPr/>
        </p:nvSpPr>
        <p:spPr>
          <a:xfrm>
            <a:off x="179640" y="1196640"/>
            <a:ext cx="4626000" cy="55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79"/>
              </a:spcBef>
            </a:pPr>
            <a:r>
              <a:rPr lang="zh-CN" altLang="en-US" sz="2400" b="1" i="1" strike="noStrike" spc="-1" dirty="0">
                <a:solidFill>
                  <a:srgbClr val="C0504D"/>
                </a:solidFill>
                <a:latin typeface="Trebuchet MS"/>
              </a:rPr>
              <a:t>命令队列（</a:t>
            </a:r>
            <a:r>
              <a:rPr lang="en-US" altLang="zh-CN" sz="2400" b="1" i="1" strike="noStrike" spc="-1" dirty="0">
                <a:solidFill>
                  <a:srgbClr val="C0504D"/>
                </a:solidFill>
                <a:latin typeface="Trebuchet MS"/>
              </a:rPr>
              <a:t>command queues</a:t>
            </a:r>
            <a:r>
              <a:rPr lang="zh-CN" altLang="en-US" sz="2400" b="1" i="1" strike="noStrike" spc="-1" dirty="0">
                <a:solidFill>
                  <a:srgbClr val="C0504D"/>
                </a:solidFill>
                <a:latin typeface="Trebuchet MS"/>
              </a:rPr>
              <a:t>）</a:t>
            </a:r>
            <a:r>
              <a:rPr lang="zh-CN" altLang="en-US" sz="2400" b="0" strike="noStrike" spc="-1" dirty="0">
                <a:solidFill>
                  <a:srgbClr val="000000"/>
                </a:solidFill>
                <a:latin typeface="Trebuchet MS"/>
              </a:rPr>
              <a:t>可以配置成不同方式来控制命令如何执行</a:t>
            </a:r>
            <a:endParaRPr lang="en-US" sz="24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pc="-1" dirty="0">
                <a:solidFill>
                  <a:srgbClr val="C0504D"/>
                </a:solidFill>
                <a:latin typeface="Trebuchet MS"/>
              </a:rPr>
              <a:t>有序队列 </a:t>
            </a:r>
            <a:r>
              <a:rPr lang="en-US" sz="2400" b="1" i="1" strike="noStrike" spc="-1" dirty="0">
                <a:solidFill>
                  <a:srgbClr val="C0504D"/>
                </a:solidFill>
                <a:latin typeface="Trebuchet MS"/>
              </a:rPr>
              <a:t>In-order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命令进行排序然后按照他们在程序中出现的顺序进行执行</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程序顺序</a:t>
            </a:r>
            <a:r>
              <a:rPr lang="en-US" sz="1800" b="0" strike="noStrike" spc="-1" dirty="0">
                <a:solidFill>
                  <a:srgbClr val="000000"/>
                </a:solidFill>
                <a:latin typeface="Trebuchet MS"/>
              </a:rPr>
              <a:t>program-order)</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trike="noStrike" spc="-1" dirty="0">
                <a:solidFill>
                  <a:srgbClr val="C0504D"/>
                </a:solidFill>
                <a:latin typeface="Trebuchet MS"/>
              </a:rPr>
              <a:t>无序队列 </a:t>
            </a:r>
            <a:r>
              <a:rPr lang="en-US" sz="2400" b="1" i="1" strike="noStrike" spc="-1" dirty="0">
                <a:solidFill>
                  <a:srgbClr val="C0504D"/>
                </a:solidFill>
                <a:latin typeface="Trebuchet MS"/>
              </a:rPr>
              <a:t>Out-of-order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命令按照程序顺序（</a:t>
            </a:r>
            <a:r>
              <a:rPr lang="en-US" altLang="zh-CN" spc="-1" dirty="0">
                <a:solidFill>
                  <a:srgbClr val="000000"/>
                </a:solidFill>
                <a:latin typeface="Trebuchet MS"/>
              </a:rPr>
              <a:t> program-order </a:t>
            </a:r>
            <a:r>
              <a:rPr lang="zh-CN" altLang="en-US" sz="1800" b="0" strike="noStrike" spc="-1" dirty="0">
                <a:solidFill>
                  <a:srgbClr val="000000"/>
                </a:solidFill>
                <a:latin typeface="Trebuchet MS"/>
              </a:rPr>
              <a:t>）排序，但执行的时候可以按照任意顺序来执行（即完成）。</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0" strike="noStrike" spc="-1" dirty="0">
                <a:solidFill>
                  <a:srgbClr val="C0504D"/>
                </a:solidFill>
                <a:latin typeface="Trebuchet MS"/>
              </a:rPr>
              <a:t>命令队列内的命令执行能够确保在同步点（</a:t>
            </a:r>
            <a:r>
              <a:rPr lang="en-US" altLang="zh-CN" sz="2400" spc="-1" dirty="0">
                <a:solidFill>
                  <a:srgbClr val="C0504D"/>
                </a:solidFill>
                <a:latin typeface="Trebuchet MS"/>
              </a:rPr>
              <a:t> synchronization points</a:t>
            </a:r>
            <a:r>
              <a:rPr lang="zh-CN" altLang="en-US" sz="2400" b="0" strike="noStrike" spc="-1" dirty="0">
                <a:solidFill>
                  <a:srgbClr val="C0504D"/>
                </a:solidFill>
                <a:latin typeface="Trebuchet MS"/>
              </a:rPr>
              <a:t>）完成</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稍后再讲</a:t>
            </a:r>
            <a:endParaRPr lang="en-US" sz="1800" b="0" strike="noStrike" spc="-1" dirty="0">
              <a:latin typeface="Arial"/>
            </a:endParaRPr>
          </a:p>
        </p:txBody>
      </p:sp>
      <p:grpSp>
        <p:nvGrpSpPr>
          <p:cNvPr id="27" name="Group 3">
            <a:extLst>
              <a:ext uri="{FF2B5EF4-FFF2-40B4-BE49-F238E27FC236}">
                <a16:creationId xmlns:a16="http://schemas.microsoft.com/office/drawing/2014/main" id="{D3AC298C-7BD9-4E7A-93C6-0BE9BBE43543}"/>
              </a:ext>
            </a:extLst>
          </p:cNvPr>
          <p:cNvGrpSpPr/>
          <p:nvPr/>
        </p:nvGrpSpPr>
        <p:grpSpPr>
          <a:xfrm>
            <a:off x="4783680" y="1763280"/>
            <a:ext cx="4035960" cy="4977360"/>
            <a:chOff x="4783680" y="1763280"/>
            <a:chExt cx="4035960" cy="4977360"/>
          </a:xfrm>
        </p:grpSpPr>
        <p:sp>
          <p:nvSpPr>
            <p:cNvPr id="28" name="CustomShape 4">
              <a:extLst>
                <a:ext uri="{FF2B5EF4-FFF2-40B4-BE49-F238E27FC236}">
                  <a16:creationId xmlns:a16="http://schemas.microsoft.com/office/drawing/2014/main" id="{D1E0AD24-FECE-48DB-8D69-13A872EFB7A8}"/>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9" name="Picture 5">
              <a:extLst>
                <a:ext uri="{FF2B5EF4-FFF2-40B4-BE49-F238E27FC236}">
                  <a16:creationId xmlns:a16="http://schemas.microsoft.com/office/drawing/2014/main" id="{BBED3868-DDA7-4EF1-8B05-68933044BE9A}"/>
                </a:ext>
              </a:extLst>
            </p:cNvPr>
            <p:cNvPicPr/>
            <p:nvPr/>
          </p:nvPicPr>
          <p:blipFill>
            <a:blip r:embed="rId2"/>
            <a:stretch/>
          </p:blipFill>
          <p:spPr>
            <a:xfrm>
              <a:off x="4951440" y="3498480"/>
              <a:ext cx="1793160" cy="3242160"/>
            </a:xfrm>
            <a:prstGeom prst="rect">
              <a:avLst/>
            </a:prstGeom>
            <a:ln w="25560">
              <a:noFill/>
            </a:ln>
          </p:spPr>
        </p:pic>
        <p:pic>
          <p:nvPicPr>
            <p:cNvPr id="30" name="Picture 6">
              <a:extLst>
                <a:ext uri="{FF2B5EF4-FFF2-40B4-BE49-F238E27FC236}">
                  <a16:creationId xmlns:a16="http://schemas.microsoft.com/office/drawing/2014/main" id="{EF75FA8C-A652-475F-A6CB-57F8E853119A}"/>
                </a:ext>
              </a:extLst>
            </p:cNvPr>
            <p:cNvPicPr/>
            <p:nvPr/>
          </p:nvPicPr>
          <p:blipFill>
            <a:blip r:embed="rId2"/>
            <a:stretch/>
          </p:blipFill>
          <p:spPr>
            <a:xfrm>
              <a:off x="7009560" y="3498480"/>
              <a:ext cx="1793160" cy="3242160"/>
            </a:xfrm>
            <a:prstGeom prst="rect">
              <a:avLst/>
            </a:prstGeom>
            <a:ln w="25560">
              <a:noFill/>
            </a:ln>
          </p:spPr>
        </p:pic>
        <p:sp>
          <p:nvSpPr>
            <p:cNvPr id="31" name="CustomShape 5">
              <a:extLst>
                <a:ext uri="{FF2B5EF4-FFF2-40B4-BE49-F238E27FC236}">
                  <a16:creationId xmlns:a16="http://schemas.microsoft.com/office/drawing/2014/main" id="{455DAA42-EDF5-4D4A-886B-E5BC5EED587C}"/>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2" name="CustomShape 6">
              <a:extLst>
                <a:ext uri="{FF2B5EF4-FFF2-40B4-BE49-F238E27FC236}">
                  <a16:creationId xmlns:a16="http://schemas.microsoft.com/office/drawing/2014/main" id="{E3B37BBD-E9B9-46FA-B5F7-E71BB775037A}"/>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3" name="CustomShape 7">
              <a:extLst>
                <a:ext uri="{FF2B5EF4-FFF2-40B4-BE49-F238E27FC236}">
                  <a16:creationId xmlns:a16="http://schemas.microsoft.com/office/drawing/2014/main" id="{B94D79C3-39C6-47FD-A505-A32E1632E0FB}"/>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34" name="CustomShape 8">
              <a:extLst>
                <a:ext uri="{FF2B5EF4-FFF2-40B4-BE49-F238E27FC236}">
                  <a16:creationId xmlns:a16="http://schemas.microsoft.com/office/drawing/2014/main" id="{6B4FE165-5499-4B3D-B85F-912F128D1285}"/>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35" name="CustomShape 9">
              <a:extLst>
                <a:ext uri="{FF2B5EF4-FFF2-40B4-BE49-F238E27FC236}">
                  <a16:creationId xmlns:a16="http://schemas.microsoft.com/office/drawing/2014/main" id="{ED96F758-2F7B-4013-9CBD-2C9B511F2FFD}"/>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2. </a:t>
            </a:r>
            <a:r>
              <a:rPr lang="zh-CN" altLang="en-US" sz="4400" spc="-1" dirty="0">
                <a:solidFill>
                  <a:srgbClr val="000000"/>
                </a:solidFill>
                <a:latin typeface="Trebuchet MS"/>
              </a:rPr>
              <a:t>创建并构建程序</a:t>
            </a:r>
            <a:endParaRPr lang="en-US" sz="4400" b="0" strike="noStrike" spc="-1" dirty="0">
              <a:latin typeface="Arial"/>
            </a:endParaRPr>
          </a:p>
        </p:txBody>
      </p:sp>
      <p:sp>
        <p:nvSpPr>
          <p:cNvPr id="1145" name="CustomShape 2"/>
          <p:cNvSpPr/>
          <p:nvPr/>
        </p:nvSpPr>
        <p:spPr>
          <a:xfrm>
            <a:off x="179640" y="980640"/>
            <a:ext cx="896364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以字符串文本（</a:t>
            </a:r>
            <a:r>
              <a:rPr lang="en-US" altLang="zh-CN" sz="2400" spc="-1" dirty="0">
                <a:solidFill>
                  <a:srgbClr val="000000"/>
                </a:solidFill>
                <a:latin typeface="Trebuchet MS"/>
              </a:rPr>
              <a:t>string literal</a:t>
            </a:r>
            <a:r>
              <a:rPr lang="zh-CN" altLang="en-US" sz="2400" spc="-1" dirty="0">
                <a:solidFill>
                  <a:srgbClr val="000000"/>
                </a:solidFill>
                <a:latin typeface="Trebuchet MS"/>
              </a:rPr>
              <a:t>）方式定义核程序（</a:t>
            </a:r>
            <a:r>
              <a:rPr lang="en-US" altLang="zh-CN" sz="2400" spc="-1" dirty="0">
                <a:solidFill>
                  <a:srgbClr val="000000"/>
                </a:solidFill>
                <a:latin typeface="Trebuchet MS"/>
              </a:rPr>
              <a:t>kernel-program</a:t>
            </a:r>
            <a:r>
              <a:rPr lang="zh-CN" altLang="en-US" sz="2400" spc="-1" dirty="0">
                <a:solidFill>
                  <a:srgbClr val="000000"/>
                </a:solidFill>
                <a:latin typeface="Trebuchet MS"/>
              </a:rPr>
              <a:t>）的源代码（很适合样例代码），或者也可以从一个文件中读取（这就是对应真实应用了）</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构建</a:t>
            </a:r>
            <a:r>
              <a:rPr lang="zh-CN" altLang="en-US" sz="2400" spc="-1" dirty="0">
                <a:solidFill>
                  <a:srgbClr val="F79646"/>
                </a:solidFill>
                <a:latin typeface="Trebuchet MS"/>
              </a:rPr>
              <a:t>程序对象（</a:t>
            </a:r>
            <a:r>
              <a:rPr lang="en-US" altLang="zh-CN" sz="2400" spc="-1" dirty="0">
                <a:solidFill>
                  <a:srgbClr val="F79646"/>
                </a:solidFill>
                <a:latin typeface="Trebuchet MS"/>
              </a:rPr>
              <a:t> program object </a:t>
            </a:r>
            <a:r>
              <a:rPr lang="zh-CN" altLang="en-US" sz="2400" spc="-1" dirty="0">
                <a:solidFill>
                  <a:srgbClr val="F79646"/>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program = </a:t>
            </a:r>
            <a:r>
              <a:rPr lang="en-US" sz="2000" b="0" strike="noStrike" spc="-1" dirty="0" err="1">
                <a:solidFill>
                  <a:srgbClr val="17375E"/>
                </a:solidFill>
                <a:latin typeface="Courier New Bold"/>
              </a:rPr>
              <a:t>clCreateProgramWithSource</a:t>
            </a:r>
            <a:r>
              <a:rPr lang="en-US" sz="2000" b="0" strike="noStrike" spc="-1" dirty="0">
                <a:solidFill>
                  <a:srgbClr val="000000"/>
                </a:solidFill>
                <a:latin typeface="Courier New Bold"/>
              </a:rPr>
              <a:t>(context,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a:solidFill>
                  <a:srgbClr val="C0504D"/>
                </a:solidFill>
                <a:latin typeface="Courier New Bold"/>
              </a:rPr>
              <a:t>const char</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KernelSource</a:t>
            </a:r>
            <a:r>
              <a:rPr lang="en-US" sz="2000" b="0" strike="noStrike" spc="-1" dirty="0">
                <a:solidFill>
                  <a:srgbClr val="000000"/>
                </a:solidFill>
                <a:latin typeface="Courier New Bold"/>
              </a:rPr>
              <a:t>,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F79646"/>
              </a:buClr>
              <a:buFont typeface="Arial"/>
              <a:buChar char="•"/>
            </a:pPr>
            <a:r>
              <a:rPr lang="zh-CN" altLang="en-US" sz="2400" b="0" strike="noStrike" spc="-1" dirty="0">
                <a:solidFill>
                  <a:srgbClr val="F79646"/>
                </a:solidFill>
                <a:latin typeface="Trebuchet MS"/>
              </a:rPr>
              <a:t>编译（</a:t>
            </a:r>
            <a:r>
              <a:rPr lang="en-US" altLang="zh-CN" sz="2400" spc="-1" dirty="0">
                <a:solidFill>
                  <a:srgbClr val="F79646"/>
                </a:solidFill>
                <a:latin typeface="Trebuchet MS"/>
              </a:rPr>
              <a:t> Compile </a:t>
            </a:r>
            <a:r>
              <a:rPr lang="zh-CN" altLang="en-US" sz="2400" b="0" strike="noStrike" spc="-1" dirty="0">
                <a:solidFill>
                  <a:srgbClr val="F79646"/>
                </a:solidFill>
                <a:latin typeface="Trebuchet MS"/>
              </a:rPr>
              <a:t>）</a:t>
            </a:r>
            <a:r>
              <a:rPr lang="zh-CN" altLang="en-US" sz="2400" spc="-1" dirty="0">
                <a:solidFill>
                  <a:srgbClr val="000000"/>
                </a:solidFill>
                <a:latin typeface="Trebuchet MS"/>
              </a:rPr>
              <a:t>上面的程序（</a:t>
            </a:r>
            <a:r>
              <a:rPr lang="en-US" altLang="zh-CN" sz="2400" spc="-1" dirty="0">
                <a:solidFill>
                  <a:srgbClr val="000000"/>
                </a:solidFill>
                <a:latin typeface="Trebuchet MS"/>
              </a:rPr>
              <a:t>program</a:t>
            </a:r>
            <a:r>
              <a:rPr lang="zh-CN" altLang="en-US" sz="2400" spc="-1" dirty="0">
                <a:solidFill>
                  <a:srgbClr val="000000"/>
                </a:solidFill>
                <a:latin typeface="Trebuchet MS"/>
              </a:rPr>
              <a:t>）俩创建一个</a:t>
            </a:r>
            <a:r>
              <a:rPr lang="en-US" altLang="zh-CN" sz="2400" spc="-1" dirty="0">
                <a:solidFill>
                  <a:srgbClr val="000000"/>
                </a:solidFill>
                <a:latin typeface="Trebuchet MS"/>
              </a:rPr>
              <a:t>“</a:t>
            </a:r>
            <a:r>
              <a:rPr lang="zh-CN" altLang="en-US" sz="2400" spc="-1" dirty="0">
                <a:solidFill>
                  <a:srgbClr val="000000"/>
                </a:solidFill>
                <a:latin typeface="Trebuchet MS"/>
              </a:rPr>
              <a:t>动态链接</a:t>
            </a:r>
            <a:r>
              <a:rPr lang="en-US" sz="2400" b="0" strike="noStrike" spc="-1" dirty="0">
                <a:solidFill>
                  <a:srgbClr val="000000"/>
                </a:solidFill>
                <a:latin typeface="Trebuchet MS"/>
              </a:rPr>
              <a:t> dynamic library”</a:t>
            </a:r>
            <a:r>
              <a:rPr lang="zh-CN" altLang="en-US" sz="2400" b="0" strike="noStrike" spc="-1" dirty="0">
                <a:solidFill>
                  <a:srgbClr val="000000"/>
                </a:solidFill>
                <a:latin typeface="Trebuchet MS"/>
              </a:rPr>
              <a:t>，可以从中提取特定的核函数（</a:t>
            </a:r>
            <a:r>
              <a:rPr lang="en-US" altLang="zh-CN" sz="2400" b="0" strike="noStrike" spc="-1" dirty="0">
                <a:solidFill>
                  <a:srgbClr val="000000"/>
                </a:solidFill>
                <a:latin typeface="Trebuchet MS"/>
              </a:rPr>
              <a:t>kernels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clBuildProgram</a:t>
            </a:r>
            <a:r>
              <a:rPr lang="en-US" sz="2000" b="0" strike="noStrike" spc="-1" dirty="0">
                <a:solidFill>
                  <a:srgbClr val="000000"/>
                </a:solidFill>
                <a:latin typeface="Courier New Bold"/>
              </a:rPr>
              <a:t>(program, 0, NULL,NULL,NULL,NULL);</a:t>
            </a:r>
            <a:endParaRPr lang="en-US" sz="2000" b="0" strike="noStrike" spc="-1" dirty="0">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CustomShape 1"/>
          <p:cNvSpPr/>
          <p:nvPr/>
        </p:nvSpPr>
        <p:spPr>
          <a:xfrm>
            <a:off x="45756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错误信息</a:t>
            </a:r>
            <a:endParaRPr lang="en-US" altLang="zh-CN" sz="4400" b="0" strike="noStrike" spc="-1" dirty="0">
              <a:solidFill>
                <a:srgbClr val="000000"/>
              </a:solidFill>
              <a:latin typeface="Trebuchet MS"/>
            </a:endParaRPr>
          </a:p>
          <a:p>
            <a:pPr algn="ctr">
              <a:lnSpc>
                <a:spcPct val="100000"/>
              </a:lnSpc>
            </a:pPr>
            <a:r>
              <a:rPr lang="en-US" sz="3000" b="0" strike="noStrike" spc="-1" dirty="0">
                <a:solidFill>
                  <a:srgbClr val="000000"/>
                </a:solidFill>
                <a:latin typeface="Trebuchet MS"/>
              </a:rPr>
              <a:t>Error messages</a:t>
            </a:r>
            <a:endParaRPr lang="en-US" sz="3000" b="0" strike="noStrike" spc="-1" dirty="0">
              <a:latin typeface="Arial"/>
            </a:endParaRPr>
          </a:p>
        </p:txBody>
      </p:sp>
      <p:sp>
        <p:nvSpPr>
          <p:cNvPr id="1147" name="CustomShape 2"/>
          <p:cNvSpPr/>
          <p:nvPr/>
        </p:nvSpPr>
        <p:spPr>
          <a:xfrm>
            <a:off x="179640" y="1196640"/>
            <a:ext cx="8963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获取并打印错误信息（</a:t>
            </a:r>
            <a:r>
              <a:rPr lang="en-US" altLang="zh-CN" sz="2400" spc="-1" dirty="0">
                <a:solidFill>
                  <a:srgbClr val="F79646"/>
                </a:solidFill>
                <a:latin typeface="Trebuchet MS"/>
              </a:rPr>
              <a:t> error</a:t>
            </a:r>
            <a:r>
              <a:rPr lang="en-US" altLang="zh-CN" sz="2400" spc="-1" dirty="0">
                <a:solidFill>
                  <a:srgbClr val="D99694"/>
                </a:solidFill>
                <a:latin typeface="Trebuchet MS"/>
              </a:rPr>
              <a:t> </a:t>
            </a:r>
            <a:r>
              <a:rPr lang="en-US" altLang="zh-CN" sz="2400" spc="-1" dirty="0">
                <a:solidFill>
                  <a:srgbClr val="000000"/>
                </a:solidFill>
                <a:latin typeface="Trebuchet MS"/>
              </a:rPr>
              <a:t>messages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if</a:t>
            </a:r>
            <a:r>
              <a:rPr lang="en-US" sz="2000" b="0" strike="noStrike" spc="-1" dirty="0">
                <a:solidFill>
                  <a:srgbClr val="000000"/>
                </a:solidFill>
                <a:latin typeface="Courier New Bold"/>
              </a:rPr>
              <a:t> (err != </a:t>
            </a:r>
            <a:r>
              <a:rPr lang="en-US" sz="2000" b="0" strike="noStrike" spc="-1" dirty="0">
                <a:solidFill>
                  <a:srgbClr val="4F81BD"/>
                </a:solidFill>
                <a:latin typeface="Courier New Bold"/>
              </a:rPr>
              <a:t>CL_SUCCESS</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char</a:t>
            </a:r>
            <a:r>
              <a:rPr lang="en-US" sz="2000" b="0" strike="noStrike" spc="-1" dirty="0">
                <a:solidFill>
                  <a:srgbClr val="000000"/>
                </a:solidFill>
                <a:latin typeface="Courier New Bold"/>
              </a:rPr>
              <a:t> buffer[2048];</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clGetProgramBuildInfo</a:t>
            </a:r>
            <a:r>
              <a:rPr lang="en-US" sz="2000" b="0" strike="noStrike" spc="-1" dirty="0">
                <a:solidFill>
                  <a:srgbClr val="000000"/>
                </a:solidFill>
                <a:latin typeface="Courier New Bold"/>
              </a:rPr>
              <a:t>(program,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4F81BD"/>
                </a:solidFill>
                <a:latin typeface="Courier New Bold"/>
              </a:rPr>
              <a:t>  CL_PROGRAM_BUILD_LOG</a:t>
            </a: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(buffer), buffer, &amp;</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printf</a:t>
            </a:r>
            <a:r>
              <a:rPr lang="en-US" sz="2000" b="0" strike="noStrike" spc="-1" dirty="0">
                <a:solidFill>
                  <a:srgbClr val="000000"/>
                </a:solidFill>
                <a:latin typeface="Courier New Bold"/>
              </a:rPr>
              <a:t>(“%s\n”, buffer);</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检查你的 </a:t>
            </a:r>
            <a:r>
              <a:rPr lang="en-US" sz="2400" b="0" strike="noStrike" spc="-1" dirty="0">
                <a:solidFill>
                  <a:srgbClr val="000000"/>
                </a:solidFill>
                <a:latin typeface="Trebuchet MS"/>
              </a:rPr>
              <a:t>OpenCL API </a:t>
            </a:r>
            <a:r>
              <a:rPr lang="zh-CN" altLang="en-US" sz="2400" b="0" strike="noStrike" spc="-1" dirty="0">
                <a:solidFill>
                  <a:srgbClr val="000000"/>
                </a:solidFill>
                <a:latin typeface="Trebuchet MS"/>
              </a:rPr>
              <a:t>错误信息很重要！</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 </a:t>
            </a:r>
            <a:r>
              <a:rPr lang="zh-CN" altLang="en-US" sz="2400" b="0" strike="noStrike" spc="-1" dirty="0">
                <a:solidFill>
                  <a:srgbClr val="000000"/>
                </a:solidFill>
                <a:latin typeface="Trebuchet MS"/>
              </a:rPr>
              <a:t>里面使用</a:t>
            </a:r>
            <a:r>
              <a:rPr lang="en-US" sz="2400" b="0" strike="noStrike" spc="-1" dirty="0">
                <a:solidFill>
                  <a:srgbClr val="000000"/>
                </a:solidFill>
                <a:latin typeface="Trebuchet MS"/>
              </a:rPr>
              <a:t> try/catch </a:t>
            </a:r>
            <a:r>
              <a:rPr lang="zh-CN" altLang="en-US" sz="2400" b="0" strike="noStrike" spc="-1" dirty="0">
                <a:solidFill>
                  <a:srgbClr val="000000"/>
                </a:solidFill>
                <a:latin typeface="Trebuchet MS"/>
              </a:rPr>
              <a:t>就更简单了（后面再说）</a:t>
            </a:r>
            <a:endParaRPr lang="en-US" sz="2400" b="0" strike="noStrike" spc="-1" dirty="0">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创建内存对象</a:t>
            </a:r>
            <a:endParaRPr lang="en-US" sz="4400" b="0" strike="noStrike" spc="-1" dirty="0">
              <a:latin typeface="Arial"/>
            </a:endParaRPr>
          </a:p>
        </p:txBody>
      </p:sp>
      <p:sp>
        <p:nvSpPr>
          <p:cNvPr id="1149"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对于向量加法，我们需要用到三个内存对象，分别对应着输入的向量 </a:t>
            </a:r>
            <a:r>
              <a:rPr lang="en-US" altLang="zh-CN" sz="2400" spc="-1" dirty="0">
                <a:solidFill>
                  <a:srgbClr val="000000"/>
                </a:solidFill>
                <a:latin typeface="Trebuchet MS"/>
              </a:rPr>
              <a:t>A </a:t>
            </a:r>
            <a:r>
              <a:rPr lang="zh-CN" altLang="en-US" sz="2400" spc="-1" dirty="0">
                <a:solidFill>
                  <a:srgbClr val="000000"/>
                </a:solidFill>
                <a:latin typeface="Trebuchet MS"/>
              </a:rPr>
              <a:t>和 </a:t>
            </a:r>
            <a:r>
              <a:rPr lang="en-US" altLang="zh-CN" sz="2400" spc="-1" dirty="0">
                <a:solidFill>
                  <a:srgbClr val="000000"/>
                </a:solidFill>
                <a:latin typeface="Trebuchet MS"/>
              </a:rPr>
              <a:t>B</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以及一个输出向量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F79646"/>
                </a:solidFill>
                <a:latin typeface="Trebuchet MS"/>
              </a:rPr>
              <a:t>在宿主上（</a:t>
            </a:r>
            <a:r>
              <a:rPr lang="en-US" altLang="zh-CN" sz="2400" spc="-1" dirty="0">
                <a:solidFill>
                  <a:srgbClr val="F79646"/>
                </a:solidFill>
                <a:latin typeface="Trebuchet MS"/>
              </a:rPr>
              <a:t> on the host </a:t>
            </a:r>
            <a:r>
              <a:rPr lang="zh-CN" altLang="en-US" sz="2400" spc="-1" dirty="0">
                <a:solidFill>
                  <a:srgbClr val="F79646"/>
                </a:solidFill>
                <a:latin typeface="Trebuchet MS"/>
              </a:rPr>
              <a:t>）</a:t>
            </a:r>
            <a:r>
              <a:rPr lang="zh-CN" altLang="en-US" sz="2400" b="0" strike="noStrike" spc="-1" dirty="0">
                <a:solidFill>
                  <a:srgbClr val="000000"/>
                </a:solidFill>
                <a:latin typeface="Trebuchet MS"/>
              </a:rPr>
              <a:t>创建输入向量并且赋值</a:t>
            </a:r>
            <a:r>
              <a:rPr lang="en-US" sz="2400" b="0" strike="noStrike" spc="-1" dirty="0">
                <a:solidFill>
                  <a:srgbClr val="000000"/>
                </a:solidFill>
                <a:latin typeface="Trebuchet MS"/>
              </a:rPr>
              <a:t> :</a:t>
            </a: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[LENGTH];</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for</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0;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&lt; length;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353880" indent="-3531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定义</a:t>
            </a:r>
            <a:r>
              <a:rPr lang="en-US" sz="2400" b="0" strike="noStrike" spc="-1" dirty="0">
                <a:solidFill>
                  <a:srgbClr val="000000"/>
                </a:solidFill>
                <a:latin typeface="Trebuchet MS"/>
              </a:rPr>
              <a:t> </a:t>
            </a:r>
            <a:r>
              <a:rPr lang="en-US" sz="2400" b="0" strike="noStrike" spc="-1" dirty="0">
                <a:solidFill>
                  <a:srgbClr val="C0504D"/>
                </a:solidFill>
                <a:latin typeface="Trebuchet MS"/>
              </a:rPr>
              <a:t>OpenCL </a:t>
            </a:r>
            <a:r>
              <a:rPr lang="zh-CN" altLang="en-US" sz="2400" spc="-1" dirty="0">
                <a:solidFill>
                  <a:srgbClr val="000000"/>
                </a:solidFill>
                <a:latin typeface="Trebuchet MS"/>
              </a:rPr>
              <a:t>内存对象（</a:t>
            </a:r>
            <a:r>
              <a:rPr lang="en-US" altLang="zh-CN" sz="2400" spc="-1" dirty="0">
                <a:solidFill>
                  <a:srgbClr val="000000"/>
                </a:solidFill>
                <a:latin typeface="Trebuchet MS"/>
              </a:rPr>
              <a:t> memory objects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CL_MEM_WRITE_ONLY,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457200">
              <a:lnSpc>
                <a:spcPct val="100000"/>
              </a:lnSpc>
              <a:spcBef>
                <a:spcPts val="281"/>
              </a:spcBef>
            </a:pPr>
            <a:endParaRPr lang="en-US" sz="2000" b="0" strike="noStrike" spc="-1" dirty="0">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往设备内存（</a:t>
            </a:r>
            <a:r>
              <a:rPr lang="en-US" altLang="zh-CN" sz="3200" b="0" strike="noStrike" spc="-1" dirty="0">
                <a:solidFill>
                  <a:srgbClr val="000000"/>
                </a:solidFill>
                <a:latin typeface="Trebuchet MS"/>
              </a:rPr>
              <a:t>device memory</a:t>
            </a:r>
            <a:r>
              <a:rPr lang="zh-CN" altLang="en-US" sz="3200" b="0" strike="noStrike" spc="-1" dirty="0">
                <a:solidFill>
                  <a:srgbClr val="000000"/>
                </a:solidFill>
                <a:latin typeface="Trebuchet MS"/>
              </a:rPr>
              <a:t>）里面放什么</a:t>
            </a:r>
            <a:r>
              <a:rPr lang="en-US" sz="3200" b="0" strike="noStrike" spc="-1" dirty="0">
                <a:solidFill>
                  <a:srgbClr val="000000"/>
                </a:solidFill>
                <a:latin typeface="Trebuchet MS"/>
              </a:rPr>
              <a:t>?</a:t>
            </a:r>
            <a:endParaRPr lang="en-US" sz="3200" b="0" strike="noStrike" spc="-1" dirty="0">
              <a:latin typeface="Arial"/>
            </a:endParaRPr>
          </a:p>
        </p:txBody>
      </p:sp>
      <p:sp>
        <p:nvSpPr>
          <p:cNvPr id="1151" name="CustomShape 2"/>
          <p:cNvSpPr/>
          <p:nvPr/>
        </p:nvSpPr>
        <p:spPr>
          <a:xfrm>
            <a:off x="457200" y="1484640"/>
            <a:ext cx="8228880" cy="475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zh-CN" altLang="en-US" sz="3200" b="0" strike="noStrike" spc="-1" dirty="0">
                <a:solidFill>
                  <a:srgbClr val="000000"/>
                </a:solidFill>
                <a:latin typeface="Trebuchet MS"/>
              </a:rPr>
              <a:t>内存对象（</a:t>
            </a:r>
            <a:r>
              <a:rPr lang="en-US" altLang="zh-CN" sz="3200" b="0" strike="noStrike" spc="-1" dirty="0">
                <a:solidFill>
                  <a:srgbClr val="000000"/>
                </a:solidFill>
                <a:latin typeface="Trebuchet MS"/>
              </a:rPr>
              <a:t>Memory Objects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一个句柄</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handle</a:t>
            </a:r>
            <a:r>
              <a:rPr lang="zh-CN" altLang="en-US" sz="3200" b="0" strike="noStrike" spc="-1" dirty="0">
                <a:solidFill>
                  <a:srgbClr val="000000"/>
                </a:solidFill>
                <a:latin typeface="Trebuchet MS"/>
              </a:rPr>
              <a:t>），指向</a:t>
            </a:r>
            <a:r>
              <a:rPr lang="zh-CN" altLang="en-US" sz="3100" spc="-1" dirty="0">
                <a:solidFill>
                  <a:srgbClr val="C0504D"/>
                </a:solidFill>
                <a:latin typeface="Trebuchet MS"/>
              </a:rPr>
              <a:t>全局</a:t>
            </a:r>
            <a:r>
              <a:rPr lang="zh-CN" altLang="en-US" sz="3200" b="0" strike="noStrike" spc="-1" dirty="0">
                <a:solidFill>
                  <a:srgbClr val="000000"/>
                </a:solidFill>
                <a:latin typeface="Trebuchet MS"/>
              </a:rPr>
              <a:t>内存（</a:t>
            </a:r>
            <a:r>
              <a:rPr lang="en-US" altLang="zh-CN" sz="3100" spc="-1" dirty="0">
                <a:solidFill>
                  <a:srgbClr val="C0504D"/>
                </a:solidFill>
                <a:latin typeface="Trebuchet MS"/>
              </a:rPr>
              <a:t>global</a:t>
            </a:r>
            <a:r>
              <a:rPr lang="en-US" altLang="zh-CN" sz="3200" b="0" strike="noStrike" spc="-1" dirty="0">
                <a:solidFill>
                  <a:srgbClr val="000000"/>
                </a:solidFill>
                <a:latin typeface="Trebuchet MS"/>
              </a:rPr>
              <a:t> memory</a:t>
            </a:r>
            <a:r>
              <a:rPr lang="zh-CN" altLang="en-US" sz="3200" b="0" strike="noStrike" spc="-1" dirty="0">
                <a:solidFill>
                  <a:srgbClr val="000000"/>
                </a:solidFill>
                <a:latin typeface="Trebuchet MS"/>
              </a:rPr>
              <a:t>）中引用</a:t>
            </a:r>
            <a:r>
              <a:rPr lang="en-US" altLang="zh-CN" sz="3200" spc="-1" dirty="0">
                <a:solidFill>
                  <a:srgbClr val="000000"/>
                </a:solidFill>
                <a:latin typeface="Trebuchet MS"/>
              </a:rPr>
              <a:t>-</a:t>
            </a:r>
            <a:r>
              <a:rPr lang="zh-CN" altLang="en-US" sz="3200" spc="-1" dirty="0">
                <a:solidFill>
                  <a:srgbClr val="000000"/>
                </a:solidFill>
                <a:latin typeface="Trebuchet MS"/>
              </a:rPr>
              <a:t>计数区域（</a:t>
            </a:r>
            <a:r>
              <a:rPr lang="en-US" altLang="zh-CN" sz="3200" spc="-1" dirty="0">
                <a:solidFill>
                  <a:srgbClr val="000000"/>
                </a:solidFill>
                <a:latin typeface="Trebuchet MS"/>
              </a:rPr>
              <a:t> reference-counted region</a:t>
            </a:r>
            <a:r>
              <a:rPr lang="zh-CN" altLang="en-US" sz="3200" spc="-1" dirty="0">
                <a:solidFill>
                  <a:srgbClr val="000000"/>
                </a:solidFill>
                <a:latin typeface="Trebuchet MS"/>
              </a:rPr>
              <a:t>）。</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r>
              <a:rPr lang="zh-CN" altLang="en-US" sz="3200" b="0" strike="noStrike" spc="-1" dirty="0">
                <a:solidFill>
                  <a:srgbClr val="000000"/>
                </a:solidFill>
                <a:latin typeface="Trebuchet MS"/>
              </a:rPr>
              <a:t>有两种类型的内存对象（</a:t>
            </a:r>
            <a:r>
              <a:rPr lang="en-US" altLang="zh-CN" sz="3200" b="0" strike="noStrike" spc="-1" dirty="0">
                <a:solidFill>
                  <a:srgbClr val="000000"/>
                </a:solidFill>
                <a:latin typeface="Trebuchet MS"/>
              </a:rPr>
              <a:t>memory object</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缓存</a:t>
            </a:r>
            <a:r>
              <a:rPr lang="zh-CN" altLang="en-US" sz="3200" spc="-1" dirty="0">
                <a:solidFill>
                  <a:srgbClr val="000000"/>
                </a:solidFill>
                <a:latin typeface="Trebuchet MS"/>
              </a:rPr>
              <a:t>对象（</a:t>
            </a:r>
            <a:r>
              <a:rPr lang="en-US" altLang="zh-CN" sz="3200" b="1" i="1" spc="-1" dirty="0">
                <a:solidFill>
                  <a:srgbClr val="C0504D"/>
                </a:solidFill>
                <a:latin typeface="Trebuchet MS"/>
              </a:rPr>
              <a:t> Buffer</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定义多个字节组成的一个线性集合</a:t>
            </a:r>
            <a:r>
              <a:rPr lang="en-US" sz="2800" b="0" strike="noStrike" spc="-1" dirty="0">
                <a:solidFill>
                  <a:srgbClr val="000000"/>
                </a:solidFill>
                <a:latin typeface="Trebuchet MS"/>
              </a:rPr>
              <a:t> (“</a:t>
            </a:r>
            <a:r>
              <a:rPr lang="zh-CN" altLang="en-US" sz="2800" b="0" i="1" strike="noStrike" spc="-1" dirty="0">
                <a:solidFill>
                  <a:srgbClr val="000000"/>
                </a:solidFill>
                <a:latin typeface="Trebuchet MS"/>
              </a:rPr>
              <a:t>就是一个</a:t>
            </a:r>
            <a:r>
              <a:rPr lang="en-US" sz="2800" b="0" i="1" strike="noStrike" spc="-1" dirty="0">
                <a:solidFill>
                  <a:srgbClr val="000000"/>
                </a:solidFill>
                <a:latin typeface="Trebuchet MS"/>
              </a:rPr>
              <a:t> C </a:t>
            </a:r>
            <a:r>
              <a:rPr lang="zh-CN" altLang="en-US" sz="2800" b="0" i="1" strike="noStrike" spc="-1" dirty="0">
                <a:solidFill>
                  <a:srgbClr val="000000"/>
                </a:solidFill>
                <a:latin typeface="Trebuchet MS"/>
              </a:rPr>
              <a:t>语言数组</a:t>
            </a:r>
            <a:r>
              <a:rPr lang="en-US" sz="2800" b="0" i="1" strike="noStrike" spc="-1" dirty="0">
                <a:solidFill>
                  <a:srgbClr val="000000"/>
                </a:solidFill>
                <a:latin typeface="Trebuchet MS"/>
              </a:rPr>
              <a:t>array”</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缓存对象的内容完全暴露在核函数（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）内，可以通过指针（</a:t>
            </a:r>
            <a:r>
              <a:rPr lang="en-US" altLang="zh-CN" sz="2800" b="0" strike="noStrike" spc="-1" dirty="0">
                <a:solidFill>
                  <a:srgbClr val="000000"/>
                </a:solidFill>
                <a:latin typeface="Trebuchet MS"/>
              </a:rPr>
              <a:t>pointer</a:t>
            </a:r>
            <a:r>
              <a:rPr lang="zh-CN" altLang="en-US" sz="2800" b="0" strike="noStrike" spc="-1" dirty="0">
                <a:solidFill>
                  <a:srgbClr val="000000"/>
                </a:solidFill>
                <a:latin typeface="Trebuchet MS"/>
              </a:rPr>
              <a:t>）进行读取</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图像</a:t>
            </a:r>
            <a:r>
              <a:rPr lang="zh-CN" altLang="en-US" sz="3200" spc="-1" dirty="0">
                <a:solidFill>
                  <a:srgbClr val="000000"/>
                </a:solidFill>
                <a:latin typeface="Trebuchet MS"/>
              </a:rPr>
              <a:t>对象（</a:t>
            </a:r>
            <a:r>
              <a:rPr lang="en-US" altLang="zh-CN" sz="3200" b="1" i="1" spc="-1" dirty="0">
                <a:solidFill>
                  <a:srgbClr val="C0504D"/>
                </a:solidFill>
                <a:latin typeface="Trebuchet MS"/>
              </a:rPr>
              <a:t> Image</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定义了内存中的一个二维或者三维的区域。</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图像数据</a:t>
            </a:r>
            <a:r>
              <a:rPr lang="en-US" sz="2800" b="0" strike="noStrike" spc="-1" dirty="0">
                <a:solidFill>
                  <a:srgbClr val="000000"/>
                </a:solidFill>
                <a:latin typeface="Trebuchet MS"/>
              </a:rPr>
              <a:t> </a:t>
            </a:r>
            <a:r>
              <a:rPr lang="zh-CN" altLang="en-US" sz="2800" b="0" strike="noStrike" spc="-1" dirty="0">
                <a:solidFill>
                  <a:srgbClr val="C0504D"/>
                </a:solidFill>
                <a:latin typeface="Trebuchet MS"/>
              </a:rPr>
              <a:t>只能</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通过 读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和 写 </a:t>
            </a:r>
            <a:r>
              <a:rPr lang="en-US" altLang="zh-CN" sz="2800" b="0" strike="noStrike" spc="-1" dirty="0">
                <a:solidFill>
                  <a:srgbClr val="000000"/>
                </a:solidFill>
                <a:latin typeface="Trebuchet MS"/>
              </a:rPr>
              <a:t>write </a:t>
            </a:r>
            <a:r>
              <a:rPr lang="zh-CN" altLang="en-US" sz="2800" b="0" strike="noStrike" spc="-1" dirty="0">
                <a:solidFill>
                  <a:srgbClr val="000000"/>
                </a:solidFill>
                <a:latin typeface="Trebuchet MS"/>
              </a:rPr>
              <a:t>这两个函数来使用，也就是说，是一种不透明数据结构（</a:t>
            </a:r>
            <a:r>
              <a:rPr lang="en-US" altLang="zh-CN" sz="2800" spc="-1" dirty="0">
                <a:solidFill>
                  <a:srgbClr val="000000"/>
                </a:solidFill>
                <a:latin typeface="Trebuchet MS"/>
              </a:rPr>
              <a:t> opaque data structures </a:t>
            </a:r>
            <a:r>
              <a:rPr lang="zh-CN" altLang="en-US" sz="2800" b="0" strike="noStrike" spc="-1" dirty="0">
                <a:solidFill>
                  <a:srgbClr val="000000"/>
                </a:solidFill>
                <a:latin typeface="Trebuchet MS"/>
              </a:rPr>
              <a:t>）。读取函数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用作了取样器（</a:t>
            </a:r>
            <a:r>
              <a:rPr lang="en-US" altLang="zh-CN" sz="2800" b="0" strike="noStrike" spc="-1" dirty="0">
                <a:solidFill>
                  <a:srgbClr val="000000"/>
                </a:solidFill>
                <a:latin typeface="Trebuchet MS"/>
              </a:rPr>
              <a:t>sampler</a:t>
            </a:r>
            <a:r>
              <a:rPr lang="zh-CN" alt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152" name="CustomShape 3"/>
          <p:cNvSpPr/>
          <p:nvPr/>
        </p:nvSpPr>
        <p:spPr>
          <a:xfrm>
            <a:off x="3924000" y="6300720"/>
            <a:ext cx="519876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与图形接口（比如</a:t>
            </a:r>
            <a:r>
              <a:rPr lang="en-US" altLang="zh-CN" sz="1600" spc="-1" dirty="0">
                <a:solidFill>
                  <a:srgbClr val="4F81BD"/>
                </a:solidFill>
                <a:latin typeface="Trebuchet MS"/>
                <a:ea typeface="DejaVu Sans"/>
              </a:rPr>
              <a:t>OpenGL</a:t>
            </a:r>
            <a:r>
              <a:rPr lang="zh-CN" altLang="en-US" sz="1600" spc="-1" dirty="0">
                <a:solidFill>
                  <a:srgbClr val="4F81BD"/>
                </a:solidFill>
                <a:latin typeface="Trebuchet MS"/>
                <a:ea typeface="DejaVu Sans"/>
              </a:rPr>
              <a:t>）交互的时候才需要这样，咱们的讲义中不涉及图形对象。</a:t>
            </a:r>
            <a:endParaRPr lang="en-US" sz="1600"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创建和设置 OpenCL 平台</a:t>
            </a:r>
            <a:br/>
            <a:r>
              <a:rPr lang="en-US" sz="4400" b="0" strike="noStrike" spc="-1">
                <a:solidFill>
                  <a:srgbClr val="000000"/>
                </a:solidFill>
                <a:latin typeface="Trebuchet MS"/>
              </a:rPr>
              <a:t>的一些注意事项</a:t>
            </a:r>
            <a:endParaRPr lang="en-US" sz="4400" b="0" strike="noStrike" spc="-1">
              <a:latin typeface="Arial"/>
            </a:endParaRPr>
          </a:p>
        </p:txBody>
      </p:sp>
      <p:sp>
        <p:nvSpPr>
          <p:cNvPr id="442" name="CustomShape 2"/>
          <p:cNvSpPr/>
          <p:nvPr/>
        </p:nvSpPr>
        <p:spPr>
          <a:xfrm>
            <a:off x="179640" y="1600200"/>
            <a:ext cx="885636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本节将包括对下面几种平台和设备上安装 OpenCL 的指南：</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AMD CPU, GPU 和 APU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Intel CPU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NVIDIA GPU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本文是假设你在使用 64-bit 的 Ubuntu 12.04 LTS </a:t>
            </a:r>
            <a:endParaRPr lang="en-US" sz="3200" b="0" strike="noStrike" spc="-1">
              <a:latin typeface="Arial"/>
            </a:endParaRPr>
          </a:p>
          <a:p>
            <a:pPr>
              <a:lnSpc>
                <a:spcPct val="100000"/>
              </a:lnSpc>
              <a:spcBef>
                <a:spcPts val="360"/>
              </a:spcBef>
            </a:pPr>
            <a:endParaRPr lang="en-US" sz="3200" b="0" strike="noStrike" spc="-1">
              <a:latin typeface="Arial"/>
            </a:endParaRPr>
          </a:p>
          <a:p>
            <a:pPr>
              <a:lnSpc>
                <a:spcPct val="100000"/>
              </a:lnSpc>
              <a:spcBef>
                <a:spcPts val="360"/>
              </a:spcBef>
            </a:pPr>
            <a:r>
              <a:rPr lang="en-US" sz="1800" b="0" strike="noStrike" spc="-1">
                <a:solidFill>
                  <a:srgbClr val="000000"/>
                </a:solidFill>
                <a:latin typeface="Trebuchet MS"/>
              </a:rPr>
              <a:t>（翻译者使用的是 64-bit 的 Ubuntu 18.04，会在后续版本中注明旧版/新版以示区分）</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
        <p:nvSpPr>
          <p:cNvPr id="1154"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缓存对象可以在宿主（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）上通过类型来声明（</a:t>
            </a:r>
            <a:r>
              <a:rPr lang="en-US" altLang="zh-CN" sz="2800" b="0" strike="noStrike" spc="-1" dirty="0">
                <a:solidFill>
                  <a:srgbClr val="000000"/>
                </a:solidFill>
                <a:latin typeface="Trebuchet MS"/>
              </a:rPr>
              <a:t>declare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400" b="0" strike="noStrike" spc="-1" dirty="0" err="1">
                <a:solidFill>
                  <a:srgbClr val="4F81BD"/>
                </a:solidFill>
                <a:latin typeface="Courier New Bold"/>
              </a:rPr>
              <a:t>cl_mem</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5244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宿主内存（</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）中的数组（</a:t>
            </a:r>
            <a:r>
              <a:rPr lang="en-US" altLang="zh-CN" sz="2800" b="0" strike="noStrike" spc="-1" dirty="0">
                <a:solidFill>
                  <a:srgbClr val="000000"/>
                </a:solidFill>
                <a:latin typeface="Trebuchet MS"/>
              </a:rPr>
              <a:t>arrays</a:t>
            </a:r>
            <a:r>
              <a:rPr lang="zh-CN" altLang="en-US" sz="2800" b="0" strike="noStrike" spc="-1" dirty="0">
                <a:solidFill>
                  <a:srgbClr val="000000"/>
                </a:solidFill>
                <a:latin typeface="Trebuchet MS"/>
              </a:rPr>
              <a:t>）存储了原始的宿主侧数据（</a:t>
            </a:r>
            <a:r>
              <a:rPr lang="en-US" altLang="zh-CN" sz="2800" b="0" strike="noStrike" spc="-1" dirty="0">
                <a:solidFill>
                  <a:srgbClr val="000000"/>
                </a:solidFill>
                <a:latin typeface="Trebuchet MS"/>
              </a:rPr>
              <a:t>host-side data</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[LENGTH], </a:t>
            </a:r>
            <a:r>
              <a:rPr lang="en-US" sz="2400" b="0" strike="noStrike" spc="-1" dirty="0" err="1">
                <a:solidFill>
                  <a:srgbClr val="000000"/>
                </a:solidFill>
                <a:latin typeface="Courier New Bold"/>
              </a:rPr>
              <a:t>h_b</a:t>
            </a:r>
            <a:r>
              <a:rPr lang="en-US" sz="2400" b="0" strike="noStrike" spc="-1" dirty="0">
                <a:solidFill>
                  <a:srgbClr val="000000"/>
                </a:solidFill>
                <a:latin typeface="Courier New Bold"/>
              </a:rPr>
              <a:t>[LENGTH];</a:t>
            </a:r>
            <a:endParaRPr lang="en-US" sz="2400" b="0" strike="noStrike" spc="-1" dirty="0">
              <a:latin typeface="Arial"/>
            </a:endParaRPr>
          </a:p>
          <a:p>
            <a:pPr marL="619200">
              <a:lnSpc>
                <a:spcPct val="100000"/>
              </a:lnSpc>
              <a:spcBef>
                <a:spcPts val="561"/>
              </a:spcBef>
            </a:pPr>
            <a:endParaRPr lang="en-US" sz="24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a:t>
            </a:r>
            <a:r>
              <a:rPr lang="zh-CN" altLang="en-US" sz="2800" spc="-1" dirty="0">
                <a:solidFill>
                  <a:srgbClr val="9BBB59"/>
                </a:solidFill>
                <a:latin typeface="Trebuchet MS"/>
              </a:rPr>
              <a:t>缓存对象（</a:t>
            </a:r>
            <a:r>
              <a:rPr lang="en-US" altLang="zh-CN" sz="2800" spc="-1" dirty="0">
                <a:solidFill>
                  <a:srgbClr val="9BBB59"/>
                </a:solidFill>
                <a:latin typeface="Trebuchet MS"/>
              </a:rPr>
              <a:t> buffer </a:t>
            </a:r>
            <a:r>
              <a:rPr lang="zh-CN" altLang="en-US" sz="2800" spc="-1" dirty="0">
                <a:solidFill>
                  <a:srgbClr val="9BBB59"/>
                </a:solidFill>
                <a:latin typeface="Trebuchet MS"/>
              </a:rPr>
              <a:t>）</a:t>
            </a:r>
            <a:r>
              <a:rPr lang="en-US" sz="2800" spc="-1" dirty="0">
                <a:solidFill>
                  <a:srgbClr val="9BBB59"/>
                </a:solidFill>
                <a:latin typeface="Trebuchet MS"/>
              </a:rPr>
              <a:t> </a:t>
            </a:r>
            <a:r>
              <a:rPr lang="en-US" sz="2800" b="0" strike="noStrike" spc="-1" dirty="0">
                <a:solidFill>
                  <a:srgbClr val="000000"/>
                </a:solidFill>
                <a:latin typeface="Trebuchet MS"/>
              </a:rPr>
              <a:t>(</a:t>
            </a:r>
            <a:r>
              <a:rPr lang="en-US" sz="2800" b="0" strike="noStrike" spc="-1" dirty="0" err="1">
                <a:solidFill>
                  <a:srgbClr val="000000"/>
                </a:solidFill>
                <a:latin typeface="Trebuchet MS"/>
              </a:rPr>
              <a:t>d_a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a:t>
            </a:r>
            <a:r>
              <a:rPr lang="en-US" altLang="zh-CN" sz="2800" spc="-1" dirty="0">
                <a:solidFill>
                  <a:srgbClr val="000000"/>
                </a:solidFill>
                <a:latin typeface="Trebuchet MS"/>
              </a:rPr>
              <a:t>“</a:t>
            </a:r>
            <a:r>
              <a:rPr lang="en-US" altLang="zh-CN" sz="2800" spc="-1" dirty="0" err="1">
                <a:solidFill>
                  <a:srgbClr val="000000"/>
                </a:solidFill>
                <a:latin typeface="Trebuchet MS"/>
              </a:rPr>
              <a:t>h_a</a:t>
            </a:r>
            <a:r>
              <a:rPr lang="en-US" altLang="zh-CN" sz="2800" spc="-1" dirty="0">
                <a:solidFill>
                  <a:srgbClr val="000000"/>
                </a:solidFill>
                <a:latin typeface="Trebuchet MS"/>
              </a:rPr>
              <a:t>” </a:t>
            </a:r>
            <a:r>
              <a:rPr lang="zh-CN" altLang="en-US" sz="2800" spc="-1" dirty="0">
                <a:solidFill>
                  <a:srgbClr val="000000"/>
                </a:solidFill>
                <a:latin typeface="Trebuchet MS"/>
              </a:rPr>
              <a:t>进行 </a:t>
            </a:r>
            <a:r>
              <a:rPr lang="en-US" sz="2800" b="0" strike="noStrike" spc="-1" dirty="0" err="1">
                <a:solidFill>
                  <a:srgbClr val="000000"/>
                </a:solidFill>
                <a:latin typeface="Trebuchet MS"/>
              </a:rPr>
              <a:t>sizeof</a:t>
            </a:r>
            <a:r>
              <a:rPr lang="en-US" sz="2800" b="0" strike="noStrike" spc="-1" dirty="0">
                <a:solidFill>
                  <a:srgbClr val="000000"/>
                </a:solidFill>
                <a:latin typeface="Trebuchet MS"/>
              </a:rPr>
              <a:t>(float)*count </a:t>
            </a:r>
            <a:r>
              <a:rPr lang="zh-CN" altLang="en-US" sz="2800" b="0" strike="noStrike" spc="-1" dirty="0">
                <a:solidFill>
                  <a:srgbClr val="000000"/>
                </a:solidFill>
                <a:latin typeface="Trebuchet MS"/>
              </a:rPr>
              <a:t>，将所得字节赋值到这个缓存对象，然后将其复制到设备内存（</a:t>
            </a:r>
            <a:r>
              <a:rPr lang="en-US" altLang="zh-CN" sz="2800" b="0" strike="noStrike" spc="-1" dirty="0">
                <a:solidFill>
                  <a:srgbClr val="000000"/>
                </a:solidFill>
                <a:latin typeface="Trebuchet MS"/>
              </a:rPr>
              <a:t>device memory</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err="1">
                <a:solidFill>
                  <a:srgbClr val="4F81BD"/>
                </a:solidFill>
                <a:latin typeface="Courier New Bold"/>
              </a:rPr>
              <a:t>cl_mem</a:t>
            </a:r>
            <a:r>
              <a:rPr lang="en-US" sz="2400" b="0" strike="noStrike" spc="-1" dirty="0">
                <a:solidFill>
                  <a:srgbClr val="9BBB59"/>
                </a:solidFill>
                <a:latin typeface="Courier New Bold"/>
              </a:rPr>
              <a:t> </a:t>
            </a:r>
            <a:r>
              <a:rPr lang="en-US" sz="2400" b="0" strike="noStrike" spc="-1" dirty="0" err="1">
                <a:solidFill>
                  <a:srgbClr val="000000"/>
                </a:solidFill>
                <a:latin typeface="Courier New Bold"/>
              </a:rPr>
              <a:t>d_a</a:t>
            </a:r>
            <a:r>
              <a:rPr lang="en-US" sz="2400" b="0" strike="noStrike" spc="-1" dirty="0">
                <a:solidFill>
                  <a:srgbClr val="000000"/>
                </a:solidFill>
                <a:latin typeface="Courier New Bold"/>
              </a:rPr>
              <a:t> = </a:t>
            </a:r>
            <a:r>
              <a:rPr lang="en-US" sz="2400" b="0" strike="noStrike" spc="-1" dirty="0" err="1">
                <a:solidFill>
                  <a:srgbClr val="17375E"/>
                </a:solidFill>
                <a:latin typeface="Courier New Bold"/>
              </a:rPr>
              <a:t>clCreateBuffer</a:t>
            </a:r>
            <a:r>
              <a:rPr lang="en-US" sz="2400" b="0" strike="noStrike" spc="-1" dirty="0">
                <a:solidFill>
                  <a:srgbClr val="000000"/>
                </a:solidFill>
                <a:latin typeface="Courier New Bold"/>
              </a:rPr>
              <a:t>(context,</a:t>
            </a:r>
            <a:endParaRPr lang="en-US" sz="2400" b="0" strike="noStrike" spc="-1" dirty="0">
              <a:latin typeface="Arial"/>
            </a:endParaRPr>
          </a:p>
          <a:p>
            <a:pPr marL="457200">
              <a:lnSpc>
                <a:spcPct val="100000"/>
              </a:lnSpc>
              <a:spcBef>
                <a:spcPts val="479"/>
              </a:spcBef>
            </a:pPr>
            <a:r>
              <a:rPr lang="en-US" sz="2400" b="0" strike="noStrike" spc="-1" dirty="0">
                <a:solidFill>
                  <a:srgbClr val="4F81BD"/>
                </a:solidFill>
                <a:latin typeface="Courier New Bold"/>
              </a:rPr>
              <a:t>    CL_MEM_READ_ONLY | CL_MEM_COPY_HOST_PTR</a:t>
            </a:r>
            <a:r>
              <a:rPr lang="en-US" sz="2400" b="0" strike="noStrike" spc="-1" dirty="0">
                <a:solidFill>
                  <a:srgbClr val="000000"/>
                </a:solidFill>
                <a:latin typeface="Courier New Bold"/>
              </a:rPr>
              <a:t>,</a:t>
            </a:r>
            <a:endParaRPr lang="en-US" sz="2400" b="0" strike="noStrike" spc="-1" dirty="0">
              <a:latin typeface="Arial"/>
            </a:endParaRPr>
          </a:p>
          <a:p>
            <a:pPr marL="457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 NULL);</a:t>
            </a: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latin typeface="Arial"/>
              </a:rPr>
              <a:t>缓存对象的命名约定</a:t>
            </a:r>
            <a:endParaRPr lang="en-US" sz="4400" b="0" strike="noStrike" spc="-1" dirty="0">
              <a:latin typeface="Arial"/>
            </a:endParaRPr>
          </a:p>
        </p:txBody>
      </p:sp>
      <p:sp>
        <p:nvSpPr>
          <p:cNvPr id="115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有时候如果分不清一个宿主变量（</a:t>
            </a:r>
            <a:r>
              <a:rPr lang="en-US" altLang="zh-CN" sz="3200" b="0" strike="noStrike" spc="-1" dirty="0">
                <a:solidFill>
                  <a:srgbClr val="000000"/>
                </a:solidFill>
                <a:latin typeface="Trebuchet MS"/>
              </a:rPr>
              <a:t>host variable</a:t>
            </a:r>
            <a:r>
              <a:rPr lang="zh-CN" altLang="en-US" sz="3200" b="0" strike="noStrike" spc="-1" dirty="0">
                <a:solidFill>
                  <a:srgbClr val="000000"/>
                </a:solidFill>
                <a:latin typeface="Trebuchet MS"/>
              </a:rPr>
              <a:t>）到底是普通的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0" strike="noStrike" spc="-1" dirty="0">
                <a:solidFill>
                  <a:srgbClr val="000000"/>
                </a:solidFill>
                <a:latin typeface="Trebuchet MS"/>
              </a:rPr>
              <a:t>array</a:t>
            </a:r>
            <a:r>
              <a:rPr lang="zh-CN" altLang="en-US" sz="3200" b="0" strike="noStrike" spc="-1" dirty="0">
                <a:solidFill>
                  <a:srgbClr val="000000"/>
                </a:solidFill>
                <a:latin typeface="Trebuchet MS"/>
              </a:rPr>
              <a:t>）还是一个</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缓存对象（</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对此有一个有用的办法就是约定一个前缀，常规的宿主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1" spc="-1" dirty="0">
                <a:solidFill>
                  <a:srgbClr val="F79646"/>
                </a:solidFill>
                <a:latin typeface="Trebuchet MS"/>
              </a:rPr>
              <a:t> h</a:t>
            </a:r>
            <a:r>
              <a:rPr lang="en-US" altLang="zh-CN" sz="3200" spc="-1" dirty="0">
                <a:solidFill>
                  <a:srgbClr val="000000"/>
                </a:solidFill>
                <a:latin typeface="Trebuchet MS"/>
              </a:rPr>
              <a:t>ost C arrays </a:t>
            </a:r>
            <a:r>
              <a:rPr lang="zh-CN" altLang="en-US" sz="3200" b="0" strike="noStrike" spc="-1" dirty="0">
                <a:solidFill>
                  <a:srgbClr val="000000"/>
                </a:solidFill>
                <a:latin typeface="Trebuchet MS"/>
              </a:rPr>
              <a:t>）就加上前缀</a:t>
            </a:r>
            <a:r>
              <a:rPr lang="en-US" sz="3200" b="0" strike="noStrike" spc="-1" dirty="0">
                <a:solidFill>
                  <a:srgbClr val="000000"/>
                </a:solidFill>
                <a:latin typeface="Trebuchet MS"/>
              </a:rPr>
              <a:t>“</a:t>
            </a:r>
            <a:r>
              <a:rPr lang="en-US" sz="3200" b="1" strike="noStrike" spc="-1" dirty="0">
                <a:solidFill>
                  <a:srgbClr val="F79646"/>
                </a:solidFill>
                <a:latin typeface="Trebuchet MS"/>
              </a:rPr>
              <a:t>h_</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，而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缓存（</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）是在设备（</a:t>
            </a:r>
            <a:r>
              <a:rPr lang="en-US" altLang="zh-CN" sz="3200" b="1" spc="-1" dirty="0">
                <a:solidFill>
                  <a:srgbClr val="F79646"/>
                </a:solidFill>
                <a:latin typeface="Trebuchet MS"/>
              </a:rPr>
              <a:t> d</a:t>
            </a:r>
            <a:r>
              <a:rPr lang="en-US" altLang="zh-CN" sz="3200" spc="-1" dirty="0">
                <a:solidFill>
                  <a:srgbClr val="000000"/>
                </a:solidFill>
                <a:latin typeface="Trebuchet MS"/>
              </a:rPr>
              <a:t>evice </a:t>
            </a:r>
            <a:r>
              <a:rPr lang="zh-CN" altLang="en-US" sz="3200" b="0" strike="noStrike" spc="-1" dirty="0">
                <a:solidFill>
                  <a:srgbClr val="000000"/>
                </a:solidFill>
                <a:latin typeface="Trebuchet MS"/>
              </a:rPr>
              <a:t>）上的，就加上前缀</a:t>
            </a:r>
            <a:r>
              <a:rPr lang="en-US" sz="3200" b="0" strike="noStrike" spc="-1" dirty="0">
                <a:solidFill>
                  <a:srgbClr val="000000"/>
                </a:solidFill>
                <a:latin typeface="Trebuchet MS"/>
              </a:rPr>
              <a:t> “</a:t>
            </a:r>
            <a:r>
              <a:rPr lang="en-US" sz="3200" b="1" strike="noStrike" spc="-1" dirty="0">
                <a:solidFill>
                  <a:srgbClr val="F79646"/>
                </a:solidFill>
                <a:latin typeface="Trebuchet MS"/>
              </a:rPr>
              <a:t>d_</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a:lnSpc>
                <a:spcPct val="100000"/>
              </a:lnSpc>
              <a:spcBef>
                <a:spcPts val="561"/>
              </a:spcBef>
            </a:pPr>
            <a:endParaRPr lang="en-US" sz="1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其他常用的</a:t>
            </a:r>
            <a:r>
              <a:rPr lang="zh-CN" altLang="en-US" sz="2800" spc="-1" dirty="0">
                <a:solidFill>
                  <a:srgbClr val="C0504D"/>
                </a:solidFill>
                <a:latin typeface="Trebuchet MS"/>
              </a:rPr>
              <a:t>内存标记（</a:t>
            </a:r>
            <a:r>
              <a:rPr lang="en-US" altLang="zh-CN" sz="2800" spc="-1" dirty="0">
                <a:solidFill>
                  <a:srgbClr val="C0504D"/>
                </a:solidFill>
                <a:latin typeface="Trebuchet MS"/>
              </a:rPr>
              <a:t>memory flags</a:t>
            </a:r>
            <a:r>
              <a:rPr lang="zh-CN" altLang="en-US" sz="2800"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4F81BD"/>
                </a:solidFill>
                <a:latin typeface="Courier New Bold"/>
              </a:rPr>
              <a:t>CL_MEM_WRITE_ONLY, CL_MEM_READ_WRITE</a:t>
            </a:r>
            <a:endParaRPr lang="en-US" sz="2400" b="0" strike="noStrike" spc="-1" dirty="0">
              <a:latin typeface="Arial"/>
            </a:endParaRPr>
          </a:p>
          <a:p>
            <a:pPr marL="619200">
              <a:lnSpc>
                <a:spcPct val="100000"/>
              </a:lnSpc>
              <a:spcBef>
                <a:spcPts val="320"/>
              </a:spcBef>
            </a:pPr>
            <a:endParaRPr lang="en-US" sz="2400" b="0" strike="noStrike" spc="-1" dirty="0">
              <a:latin typeface="Arial"/>
            </a:endParaRPr>
          </a:p>
          <a:p>
            <a:pPr marL="357120" lvl="1" indent="-356400">
              <a:spcBef>
                <a:spcPts val="561"/>
              </a:spcBef>
              <a:buClr>
                <a:srgbClr val="000000"/>
              </a:buClr>
              <a:buFont typeface="Arial"/>
              <a:buChar char="•"/>
            </a:pPr>
            <a:r>
              <a:rPr lang="zh-CN" altLang="en-US" sz="2800" b="0" strike="noStrike" spc="-1" dirty="0">
                <a:solidFill>
                  <a:srgbClr val="000000"/>
                </a:solidFill>
                <a:latin typeface="Trebuchet MS"/>
              </a:rPr>
              <a:t>这些是从设备（</a:t>
            </a:r>
            <a:r>
              <a:rPr lang="en-US" altLang="zh-CN" sz="2800" b="1" u="sng" spc="-1" dirty="0">
                <a:solidFill>
                  <a:srgbClr val="000000"/>
                </a:solidFill>
                <a:latin typeface="Trebuchet MS"/>
              </a:rPr>
              <a:t>device</a:t>
            </a:r>
            <a:r>
              <a:rPr lang="zh-CN" altLang="en-US" sz="2800" b="0" strike="noStrike" spc="-1" dirty="0">
                <a:solidFill>
                  <a:srgbClr val="000000"/>
                </a:solidFill>
                <a:latin typeface="Trebuchet MS"/>
              </a:rPr>
              <a:t>）视角出发的。</a:t>
            </a:r>
            <a:endParaRPr lang="en-US" altLang="zh-CN" sz="2800" b="0" strike="noStrike" spc="-1" dirty="0">
              <a:solidFill>
                <a:srgbClr val="000000"/>
              </a:solidFill>
              <a:latin typeface="Trebuchet MS"/>
            </a:endParaRPr>
          </a:p>
          <a:p>
            <a:pPr marL="720" lvl="1">
              <a:spcBef>
                <a:spcPts val="561"/>
              </a:spcBef>
              <a:buClr>
                <a:srgbClr val="000000"/>
              </a:buClr>
            </a:pPr>
            <a:endParaRPr lang="en-US" sz="2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然后提交命令将缓存对象（</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r>
              <a:rPr lang="zh-CN" altLang="en-US" sz="2800" spc="-1" dirty="0">
                <a:solidFill>
                  <a:srgbClr val="000000"/>
                </a:solidFill>
                <a:latin typeface="Trebuchet MS"/>
              </a:rPr>
              <a:t>复制回宿主内存（</a:t>
            </a:r>
            <a:r>
              <a:rPr lang="en-US" altLang="zh-CN" sz="2800" spc="-1" dirty="0">
                <a:solidFill>
                  <a:srgbClr val="000000"/>
                </a:solidFill>
                <a:latin typeface="Trebuchet MS"/>
              </a:rPr>
              <a:t>host memory</a:t>
            </a:r>
            <a:r>
              <a:rPr lang="zh-CN" altLang="en-US" sz="2800" spc="-1" dirty="0">
                <a:solidFill>
                  <a:srgbClr val="000000"/>
                </a:solidFill>
                <a:latin typeface="Trebuchet MS"/>
              </a:rPr>
              <a:t>）的 </a:t>
            </a:r>
            <a:r>
              <a:rPr lang="en-US" altLang="zh-CN" sz="2800" spc="-1" dirty="0">
                <a:solidFill>
                  <a:srgbClr val="000000"/>
                </a:solidFill>
                <a:latin typeface="Trebuchet MS"/>
              </a:rPr>
              <a:t>“</a:t>
            </a:r>
            <a:r>
              <a:rPr lang="en-US" altLang="zh-CN" sz="2800" spc="-1" dirty="0" err="1">
                <a:solidFill>
                  <a:srgbClr val="000000"/>
                </a:solidFill>
                <a:latin typeface="Trebuchet MS"/>
              </a:rPr>
              <a:t>h_c</a:t>
            </a:r>
            <a:r>
              <a:rPr lang="en-US" altLang="zh-CN" sz="2800" spc="-1" dirty="0">
                <a:solidFill>
                  <a:srgbClr val="000000"/>
                </a:solidFill>
                <a:latin typeface="Trebuchet MS"/>
              </a:rPr>
              <a:t>” </a:t>
            </a:r>
            <a:r>
              <a:rPr lang="zh-CN" altLang="en-US" sz="2800" spc="-1" dirty="0">
                <a:solidFill>
                  <a:srgbClr val="000000"/>
                </a:solidFill>
                <a:latin typeface="Trebuchet MS"/>
              </a:rPr>
              <a:t>位置</a:t>
            </a:r>
            <a:r>
              <a:rPr lang="en-US" sz="2800" b="0" strike="noStrike" spc="-1" dirty="0">
                <a:solidFill>
                  <a:srgbClr val="000000"/>
                </a:solidFill>
                <a:latin typeface="Trebuchet MS"/>
              </a:rPr>
              <a:t>:</a:t>
            </a:r>
            <a:endParaRPr lang="en-US" sz="2800" b="0" strike="noStrike" spc="-1" dirty="0">
              <a:latin typeface="Arial"/>
            </a:endParaRP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CL_TRUE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阻塞（</a:t>
            </a:r>
            <a:r>
              <a:rPr lang="en-US" altLang="zh-CN" sz="2400" b="0" strike="noStrike" spc="-1" dirty="0">
                <a:solidFill>
                  <a:srgbClr val="000000"/>
                </a:solidFill>
                <a:latin typeface="Trebuchet MS"/>
              </a:rPr>
              <a:t>blocking</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CL_FALSE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非阻塞</a:t>
            </a:r>
            <a:r>
              <a:rPr lang="zh-CN" altLang="en-US" sz="2400" spc="-1" dirty="0">
                <a:solidFill>
                  <a:srgbClr val="000000"/>
                </a:solidFill>
                <a:latin typeface="Trebuchet MS"/>
              </a:rPr>
              <a:t>（</a:t>
            </a:r>
            <a:r>
              <a:rPr lang="en-US" altLang="zh-CN" sz="2400" spc="-1" dirty="0">
                <a:solidFill>
                  <a:srgbClr val="000000"/>
                </a:solidFill>
                <a:latin typeface="Trebuchet MS"/>
              </a:rPr>
              <a:t>non-blocking</a:t>
            </a:r>
            <a:r>
              <a:rPr lang="zh-CN" altLang="en-US" sz="2400" spc="-1" dirty="0">
                <a:solidFill>
                  <a:srgbClr val="000000"/>
                </a:solidFill>
                <a:latin typeface="Trebuchet MS"/>
              </a:rPr>
              <a:t>）</a:t>
            </a:r>
            <a:endParaRPr lang="en-US" sz="2400" b="0" strike="noStrike" spc="-1" dirty="0">
              <a:latin typeface="Arial"/>
            </a:endParaRPr>
          </a:p>
          <a:p>
            <a:pPr>
              <a:lnSpc>
                <a:spcPct val="100000"/>
              </a:lnSpc>
            </a:pPr>
            <a:endParaRPr lang="en-US" sz="2400" b="0" strike="noStrike" spc="-1" dirty="0">
              <a:latin typeface="Arial"/>
            </a:endParaRPr>
          </a:p>
          <a:p>
            <a:pPr marL="619200">
              <a:lnSpc>
                <a:spcPct val="100000"/>
              </a:lnSpc>
              <a:spcBef>
                <a:spcPts val="479"/>
              </a:spcBef>
            </a:pPr>
            <a:r>
              <a:rPr lang="en-US" sz="2400" b="0" strike="noStrike" spc="-1" dirty="0" err="1">
                <a:solidFill>
                  <a:srgbClr val="17375E"/>
                </a:solidFill>
                <a:latin typeface="Courier New Bold"/>
              </a:rPr>
              <a:t>clEnqueueReadBuffer</a:t>
            </a:r>
            <a:r>
              <a:rPr lang="en-US" sz="2400" b="0" strike="noStrike" spc="-1" dirty="0">
                <a:solidFill>
                  <a:srgbClr val="000000"/>
                </a:solidFill>
                <a:latin typeface="Courier New Bold"/>
              </a:rPr>
              <a:t>(queue, </a:t>
            </a:r>
            <a:r>
              <a:rPr lang="en-US" sz="2400" b="0" strike="noStrike" spc="-1" dirty="0" err="1">
                <a:solidFill>
                  <a:srgbClr val="000000"/>
                </a:solidFill>
                <a:latin typeface="Courier New Bold"/>
              </a:rPr>
              <a:t>d_c</a:t>
            </a:r>
            <a:r>
              <a:rPr lang="en-US" sz="2400" b="0" strike="noStrike" spc="-1" dirty="0">
                <a:solidFill>
                  <a:srgbClr val="000000"/>
                </a:solidFill>
                <a:latin typeface="Courier New Bold"/>
              </a:rPr>
              <a:t>, </a:t>
            </a:r>
            <a:r>
              <a:rPr lang="en-US" sz="2400" b="0" strike="noStrike" spc="-1" dirty="0">
                <a:solidFill>
                  <a:srgbClr val="4F81BD"/>
                </a:solidFill>
                <a:latin typeface="Courier New Bold"/>
              </a:rPr>
              <a:t>CL_TRUE</a:t>
            </a:r>
            <a:r>
              <a:rPr lang="en-US" sz="2400" b="0" strike="noStrike" spc="-1" dirty="0">
                <a:solidFill>
                  <a:srgbClr val="000000"/>
                </a:solidFill>
                <a:latin typeface="Courier New Bold"/>
              </a:rPr>
              <a:t>,</a:t>
            </a:r>
            <a:endParaRPr lang="en-US" sz="2400" b="0" strike="noStrike" spc="-1" dirty="0">
              <a:latin typeface="Arial"/>
            </a:endParaRPr>
          </a:p>
          <a:p>
            <a:pPr marL="619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h_c</a:t>
            </a:r>
            <a:r>
              <a:rPr lang="en-US" sz="2400" b="0" strike="noStrike" spc="-1" dirty="0">
                <a:solidFill>
                  <a:srgbClr val="000000"/>
                </a:solidFill>
                <a:latin typeface="Courier New Bold"/>
              </a:rPr>
              <a:t>, </a:t>
            </a:r>
            <a:endParaRPr lang="en-US" sz="2400" b="0" strike="noStrike" spc="-1" dirty="0">
              <a:latin typeface="Arial"/>
            </a:endParaRPr>
          </a:p>
          <a:p>
            <a:pPr marL="457200">
              <a:lnSpc>
                <a:spcPct val="100000"/>
              </a:lnSpc>
              <a:spcBef>
                <a:spcPts val="479"/>
              </a:spcBef>
            </a:pPr>
            <a:r>
              <a:rPr lang="en-US" sz="2400" b="0" strike="noStrike" spc="-1" dirty="0">
                <a:solidFill>
                  <a:srgbClr val="000000"/>
                </a:solidFill>
                <a:latin typeface="Courier New Bold"/>
              </a:rPr>
              <a:t>		NULL, NULL, NULL);</a:t>
            </a:r>
            <a:endParaRPr lang="en-US" sz="2400" b="0" strike="noStrike" spc="-1" dirty="0">
              <a:latin typeface="Arial"/>
            </a:endParaRPr>
          </a:p>
          <a:p>
            <a:pPr marL="57240">
              <a:lnSpc>
                <a:spcPct val="100000"/>
              </a:lnSpc>
              <a:spcBef>
                <a:spcPts val="400"/>
              </a:spcBef>
            </a:pP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
        <p:nvSpPr>
          <p:cNvPr id="5" name="CustomShape 1">
            <a:extLst>
              <a:ext uri="{FF2B5EF4-FFF2-40B4-BE49-F238E27FC236}">
                <a16:creationId xmlns:a16="http://schemas.microsoft.com/office/drawing/2014/main" id="{1CA41E0C-CF3F-4D48-9EBC-077D68B5B867}"/>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4. </a:t>
            </a:r>
            <a:r>
              <a:rPr lang="zh-CN" altLang="en-US" sz="4400" b="0" strike="noStrike" spc="-1" dirty="0">
                <a:solidFill>
                  <a:srgbClr val="000000"/>
                </a:solidFill>
                <a:latin typeface="Trebuchet MS"/>
              </a:rPr>
              <a:t>定义核函数（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0"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zh-CN" altLang="en-US" sz="2800" spc="-1" dirty="0">
                <a:solidFill>
                  <a:srgbClr val="4F81BD"/>
                </a:solidFill>
                <a:latin typeface="Trebuchet MS"/>
              </a:rPr>
              <a:t>核函数（</a:t>
            </a:r>
            <a:r>
              <a:rPr lang="en-US" altLang="zh-CN" sz="2800" spc="-1" dirty="0">
                <a:solidFill>
                  <a:srgbClr val="4F81BD"/>
                </a:solidFill>
                <a:latin typeface="Trebuchet MS"/>
              </a:rPr>
              <a:t>kernel function</a:t>
            </a:r>
            <a:r>
              <a:rPr lang="zh-CN" altLang="en-US" sz="2800" spc="-1" dirty="0">
                <a:solidFill>
                  <a:srgbClr val="4F81BD"/>
                </a:solidFill>
                <a:latin typeface="Trebuchet MS"/>
              </a:rPr>
              <a:t>）</a:t>
            </a:r>
            <a:r>
              <a:rPr lang="en-US" altLang="zh-CN" sz="2800" spc="-1" dirty="0">
                <a:solidFill>
                  <a:srgbClr val="4F81BD"/>
                </a:solidFill>
                <a:latin typeface="Trebuchet MS"/>
              </a:rPr>
              <a:t> </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创建 </a:t>
            </a:r>
            <a:r>
              <a:rPr lang="zh-CN" altLang="en-US" sz="2800" spc="-1" dirty="0">
                <a:solidFill>
                  <a:srgbClr val="C0504D"/>
                </a:solidFill>
                <a:latin typeface="Trebuchet MS"/>
              </a:rPr>
              <a:t>核对象（</a:t>
            </a:r>
            <a:r>
              <a:rPr lang="en-US" altLang="zh-CN" sz="2800" spc="-1" dirty="0">
                <a:solidFill>
                  <a:srgbClr val="C0504D"/>
                </a:solidFill>
                <a:latin typeface="Trebuchet MS"/>
              </a:rPr>
              <a:t>kernel object</a:t>
            </a:r>
            <a:r>
              <a:rPr lang="zh-CN" altLang="en-US" sz="2800" spc="-1" dirty="0">
                <a:solidFill>
                  <a:srgbClr val="C0504D"/>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gn="ctr">
              <a:lnSpc>
                <a:spcPct val="100000"/>
              </a:lnSpc>
              <a:spcBef>
                <a:spcPts val="439"/>
              </a:spcBef>
            </a:pPr>
            <a:r>
              <a:rPr lang="en-US" sz="2200" b="0" strike="noStrike" spc="-1" dirty="0">
                <a:solidFill>
                  <a:srgbClr val="000000"/>
                </a:solidFill>
                <a:latin typeface="Courier New Bold"/>
              </a:rPr>
              <a:t>kernel = </a:t>
            </a:r>
            <a:r>
              <a:rPr lang="en-US" sz="2200" b="0" strike="noStrike" spc="-1" dirty="0" err="1">
                <a:solidFill>
                  <a:srgbClr val="17375E"/>
                </a:solidFill>
                <a:latin typeface="Courier New Bold"/>
              </a:rPr>
              <a:t>clCreateKernel</a:t>
            </a:r>
            <a:r>
              <a:rPr lang="en-US" sz="2200" b="0" strike="noStrike" spc="-1" dirty="0">
                <a:solidFill>
                  <a:srgbClr val="000000"/>
                </a:solidFill>
                <a:latin typeface="Courier New Bold"/>
              </a:rPr>
              <a:t>(program, “</a:t>
            </a:r>
            <a:r>
              <a:rPr lang="en-US" sz="2200" b="0" strike="noStrike" spc="-1" dirty="0" err="1">
                <a:solidFill>
                  <a:srgbClr val="000000"/>
                </a:solidFill>
                <a:latin typeface="Courier New Bold"/>
              </a:rPr>
              <a:t>vadd</a:t>
            </a:r>
            <a:r>
              <a:rPr lang="en-US" sz="2200" b="0" strike="noStrike" spc="-1" dirty="0">
                <a:solidFill>
                  <a:srgbClr val="000000"/>
                </a:solidFill>
                <a:latin typeface="Courier New Bold"/>
              </a:rPr>
              <a:t>”, &amp;err);</a:t>
            </a:r>
            <a:endParaRPr lang="en-US" sz="2200" b="0" strike="noStrike" spc="-1" dirty="0">
              <a:latin typeface="Arial"/>
            </a:endParaRPr>
          </a:p>
          <a:p>
            <a:pPr marL="457200">
              <a:lnSpc>
                <a:spcPct val="100000"/>
              </a:lnSpc>
              <a:spcBef>
                <a:spcPts val="561"/>
              </a:spcBef>
            </a:pPr>
            <a:endParaRPr lang="en-US" sz="22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附加核函数</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zh-CN" altLang="en-US" sz="2800" b="0" strike="noStrike" spc="-1" dirty="0">
                <a:solidFill>
                  <a:srgbClr val="000000"/>
                </a:solidFill>
                <a:latin typeface="Trebuchet MS"/>
              </a:rPr>
              <a:t>参数到内存对象（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1,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2,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3,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a:solidFill>
                  <a:srgbClr val="C0504D"/>
                </a:solidFill>
                <a:latin typeface="Courier New Bold"/>
              </a:rPr>
              <a:t>unsigned int</a:t>
            </a:r>
            <a:r>
              <a:rPr lang="en-US" sz="2000" b="0" strike="noStrike" spc="-1" dirty="0">
                <a:solidFill>
                  <a:srgbClr val="000000"/>
                </a:solidFill>
                <a:latin typeface="Courier New Bold"/>
              </a:rPr>
              <a:t>), 				&amp;count);</a:t>
            </a:r>
            <a:endParaRPr lang="en-US" sz="2000" b="0" strike="noStrike" spc="-1" dirty="0">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2" name="CustomShape 2"/>
          <p:cNvSpPr/>
          <p:nvPr/>
        </p:nvSpPr>
        <p:spPr>
          <a:xfrm>
            <a:off x="179640" y="1268640"/>
            <a:ext cx="8784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a:t>
            </a:r>
            <a:r>
              <a:rPr lang="zh-CN" altLang="en-US" sz="2400" spc="-1" dirty="0">
                <a:solidFill>
                  <a:srgbClr val="C0504D"/>
                </a:solidFill>
                <a:latin typeface="Trebuchet MS"/>
              </a:rPr>
              <a:t>缓存（</a:t>
            </a:r>
            <a:r>
              <a:rPr lang="en-US" altLang="zh-CN" sz="2400" spc="-1" dirty="0">
                <a:solidFill>
                  <a:srgbClr val="C0504D"/>
                </a:solidFill>
                <a:latin typeface="Trebuchet MS"/>
              </a:rPr>
              <a:t> Buffers </a:t>
            </a:r>
            <a:r>
              <a:rPr lang="zh-CN" altLang="en-US" sz="2400" spc="-1" dirty="0">
                <a:solidFill>
                  <a:srgbClr val="C0504D"/>
                </a:solidFill>
                <a:latin typeface="Trebuchet MS"/>
              </a:rPr>
              <a:t>）</a:t>
            </a:r>
            <a:r>
              <a:rPr lang="en-US" sz="2400" spc="-1" dirty="0">
                <a:solidFill>
                  <a:srgbClr val="C0504D"/>
                </a:solidFill>
                <a:latin typeface="Trebuchet MS"/>
              </a:rPr>
              <a:t> </a:t>
            </a:r>
            <a:r>
              <a:rPr lang="zh-CN" altLang="en-US" sz="2400" b="0" strike="noStrike" spc="-1" dirty="0">
                <a:solidFill>
                  <a:srgbClr val="000000"/>
                </a:solidFill>
                <a:latin typeface="Trebuchet MS"/>
              </a:rPr>
              <a:t>从宿主写到</a:t>
            </a:r>
            <a:r>
              <a:rPr lang="zh-CN" altLang="en-US" sz="2400" spc="-1" dirty="0">
                <a:solidFill>
                  <a:srgbClr val="C0504D"/>
                </a:solidFill>
                <a:latin typeface="Trebuchet MS"/>
              </a:rPr>
              <a:t>全局</a:t>
            </a:r>
            <a:r>
              <a:rPr lang="zh-CN" altLang="en-US" sz="2400" b="0" strike="noStrike" spc="-1" dirty="0">
                <a:solidFill>
                  <a:srgbClr val="000000"/>
                </a:solidFill>
                <a:latin typeface="Trebuchet MS"/>
              </a:rPr>
              <a:t>内存</a:t>
            </a:r>
            <a:r>
              <a:rPr lang="en-US" sz="2400" b="0" strike="noStrike" spc="-1" dirty="0">
                <a:solidFill>
                  <a:srgbClr val="000000"/>
                </a:solidFill>
                <a:latin typeface="Trebuchet MS"/>
              </a:rPr>
              <a:t> </a:t>
            </a:r>
            <a:r>
              <a:rPr lang="zh-CN" altLang="en-US" sz="2400" spc="-1" dirty="0">
                <a:solidFill>
                  <a:srgbClr val="000000"/>
                </a:solidFill>
                <a:latin typeface="Trebuchet MS"/>
              </a:rPr>
              <a:t>（</a:t>
            </a:r>
            <a:r>
              <a:rPr lang="en-US" altLang="zh-CN" sz="2400" spc="-1" dirty="0">
                <a:solidFill>
                  <a:srgbClr val="C0504D"/>
                </a:solidFill>
                <a:latin typeface="Trebuchet MS"/>
              </a:rPr>
              <a:t> global </a:t>
            </a:r>
            <a:r>
              <a:rPr lang="en-US" altLang="zh-CN" sz="2400" spc="-1" dirty="0">
                <a:solidFill>
                  <a:srgbClr val="000000"/>
                </a:solidFill>
                <a:latin typeface="Trebuchet MS"/>
              </a:rPr>
              <a:t>memory </a:t>
            </a:r>
            <a:r>
              <a:rPr lang="zh-CN" altLang="en-US" sz="2400"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作为</a:t>
            </a:r>
            <a:r>
              <a:rPr lang="zh-CN" altLang="en-US" sz="2400" spc="-1" dirty="0">
                <a:solidFill>
                  <a:srgbClr val="4F81BD"/>
                </a:solidFill>
                <a:latin typeface="Trebuchet MS"/>
              </a:rPr>
              <a:t>非阻塞</a:t>
            </a:r>
            <a:r>
              <a:rPr lang="zh-CN" altLang="en-US" sz="2400" b="0" strike="noStrike" spc="-1" dirty="0">
                <a:solidFill>
                  <a:srgbClr val="000000"/>
                </a:solidFill>
                <a:latin typeface="Trebuchet MS"/>
              </a:rPr>
              <a:t>操作（</a:t>
            </a:r>
            <a:r>
              <a:rPr lang="en-US" altLang="zh-CN" sz="2400" spc="-1" dirty="0">
                <a:solidFill>
                  <a:srgbClr val="4F81BD"/>
                </a:solidFill>
                <a:latin typeface="Trebuchet MS"/>
              </a:rPr>
              <a:t> non-blocking</a:t>
            </a:r>
            <a:r>
              <a:rPr lang="en-US" altLang="zh-CN" sz="2400" spc="-1" dirty="0">
                <a:solidFill>
                  <a:srgbClr val="000000"/>
                </a:solidFill>
                <a:latin typeface="Trebuchet MS"/>
              </a:rPr>
              <a:t> operations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 0, NULL, NULL);</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 0, NULL, NULL</a:t>
            </a:r>
            <a:r>
              <a:rPr lang="en-US" sz="2000" b="0" strike="noStrike" spc="-1" dirty="0">
                <a:solidFill>
                  <a:srgbClr val="FFFFFF"/>
                </a:solidFill>
                <a:latin typeface="Letter Gothic Std"/>
              </a:rPr>
              <a:t>);</a:t>
            </a:r>
            <a:endParaRPr lang="en-US" sz="2000" b="0" strike="noStrike" spc="-1" dirty="0">
              <a:latin typeface="Arial"/>
            </a:endParaRPr>
          </a:p>
          <a:p>
            <a:pPr marL="457200">
              <a:lnSpc>
                <a:spcPct val="100000"/>
              </a:lnSpc>
              <a:spcBef>
                <a:spcPts val="479"/>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将核函数（</a:t>
            </a:r>
            <a:r>
              <a:rPr lang="en-US" altLang="zh-CN" sz="2400" b="0" strike="noStrike" spc="-1" dirty="0">
                <a:solidFill>
                  <a:srgbClr val="000000"/>
                </a:solidFill>
                <a:latin typeface="Trebuchet MS"/>
              </a:rPr>
              <a:t>kernel</a:t>
            </a:r>
            <a:r>
              <a:rPr lang="zh-CN" altLang="en-US" sz="2400" b="0" strike="noStrike" spc="-1" dirty="0">
                <a:solidFill>
                  <a:srgbClr val="000000"/>
                </a:solidFill>
                <a:latin typeface="Trebuchet MS"/>
              </a:rPr>
              <a:t>）排序等待执行（</a:t>
            </a:r>
            <a:r>
              <a:rPr lang="en-US" altLang="zh-CN" sz="2400" spc="-1" dirty="0">
                <a:solidFill>
                  <a:srgbClr val="000000"/>
                </a:solidFill>
                <a:latin typeface="Trebuchet MS"/>
              </a:rPr>
              <a:t>execution</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注意</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这里用有序队列（</a:t>
            </a:r>
            <a:r>
              <a:rPr lang="en-US" altLang="zh-CN" sz="2400" spc="-1" dirty="0">
                <a:solidFill>
                  <a:srgbClr val="000000"/>
                </a:solidFill>
                <a:latin typeface="Trebuchet MS"/>
              </a:rPr>
              <a:t> in-order queue</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clEnqueueNDRangeKernel</a:t>
            </a:r>
            <a:r>
              <a:rPr lang="en-US" sz="2000" b="0" strike="noStrike" spc="-1" dirty="0">
                <a:solidFill>
                  <a:srgbClr val="000000"/>
                </a:solidFill>
                <a:latin typeface="Courier New Bold"/>
              </a:rPr>
              <a:t>(commands, kernel,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NULL, &amp;global, &amp;local, 0, NULL, NULL);</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CustomShape 2"/>
          <p:cNvSpPr/>
          <p:nvPr/>
        </p:nvSpPr>
        <p:spPr>
          <a:xfrm>
            <a:off x="179640" y="1484640"/>
            <a:ext cx="8784360" cy="51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读取结果回来</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这是一个阻塞操作（</a:t>
            </a:r>
            <a:r>
              <a:rPr lang="en-US" altLang="zh-CN" sz="2400" spc="-1" dirty="0">
                <a:solidFill>
                  <a:srgbClr val="000000"/>
                </a:solidFill>
                <a:latin typeface="Trebuchet MS"/>
              </a:rPr>
              <a:t> blocking operation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。这里使用的是有序队列（</a:t>
            </a:r>
            <a:r>
              <a:rPr lang="en-US" altLang="zh-CN" sz="2400" b="0" strike="noStrike" spc="-1" dirty="0">
                <a:solidFill>
                  <a:srgbClr val="000000"/>
                </a:solidFill>
                <a:latin typeface="Trebuchet MS"/>
              </a:rPr>
              <a:t>in-order queue</a:t>
            </a:r>
            <a:r>
              <a:rPr lang="zh-CN" altLang="en-US" sz="2400" b="0" strike="noStrike" spc="-1" dirty="0">
                <a:solidFill>
                  <a:srgbClr val="000000"/>
                </a:solidFill>
                <a:latin typeface="Trebuchet MS"/>
              </a:rPr>
              <a:t>），就保证了在读取操作开始之前，前面的命令都已经执行完毕了。</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clEnqueueReadBuffer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a:t>
            </a:r>
            <a:r>
              <a:rPr lang="en-US" sz="2000" b="0" strike="noStrike" spc="-1" dirty="0">
                <a:solidFill>
                  <a:srgbClr val="4F81BD"/>
                </a:solidFill>
                <a:latin typeface="Courier New Bold"/>
              </a:rPr>
              <a:t>CL_TRUE</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 0, NULL, NULL);</a:t>
            </a:r>
            <a:endParaRPr lang="en-US" sz="2000" b="0" strike="noStrike" spc="-1" dirty="0">
              <a:latin typeface="Arial"/>
            </a:endParaRPr>
          </a:p>
        </p:txBody>
      </p:sp>
      <p:sp>
        <p:nvSpPr>
          <p:cNvPr id="4" name="CustomShape 1">
            <a:extLst>
              <a:ext uri="{FF2B5EF4-FFF2-40B4-BE49-F238E27FC236}">
                <a16:creationId xmlns:a16="http://schemas.microsoft.com/office/drawing/2014/main" id="{C297AEDC-9F0D-430C-A852-F42037C6E26E}"/>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
        <p:nvSpPr>
          <p:cNvPr id="5" name="CustomShape 4">
            <a:extLst>
              <a:ext uri="{FF2B5EF4-FFF2-40B4-BE49-F238E27FC236}">
                <a16:creationId xmlns:a16="http://schemas.microsoft.com/office/drawing/2014/main" id="{3FDECF2A-3730-469F-90EE-04490B618F96}"/>
              </a:ext>
            </a:extLst>
          </p:cNvPr>
          <p:cNvSpPr/>
          <p:nvPr/>
        </p:nvSpPr>
        <p:spPr>
          <a:xfrm>
            <a:off x="4494600" y="1556280"/>
            <a:ext cx="4469400" cy="465840"/>
          </a:xfrm>
          <a:prstGeom prst="rect">
            <a:avLst/>
          </a:prstGeom>
          <a:solidFill>
            <a:schemeClr val="accent1">
              <a:alpha val="50000"/>
            </a:schemeClr>
          </a:solidFill>
          <a:ln w="9360">
            <a:noFill/>
          </a:ln>
        </p:spPr>
        <p:style>
          <a:lnRef idx="0">
            <a:scrgbClr r="0" g="0" b="0"/>
          </a:lnRef>
          <a:fillRef idx="0">
            <a:scrgbClr r="0" g="0" b="0"/>
          </a:fillRef>
          <a:effectRef idx="0">
            <a:scrgbClr r="0" g="0" b="0"/>
          </a:effectRef>
          <a:fontRef idx="minor"/>
        </p:style>
      </p:sp>
      <p:sp>
        <p:nvSpPr>
          <p:cNvPr id="6" name="CustomShape 5">
            <a:extLst>
              <a:ext uri="{FF2B5EF4-FFF2-40B4-BE49-F238E27FC236}">
                <a16:creationId xmlns:a16="http://schemas.microsoft.com/office/drawing/2014/main" id="{1D52522E-E73C-44AC-90F3-446187B78041}"/>
              </a:ext>
            </a:extLst>
          </p:cNvPr>
          <p:cNvSpPr/>
          <p:nvPr/>
        </p:nvSpPr>
        <p:spPr>
          <a:xfrm>
            <a:off x="38520" y="1551960"/>
            <a:ext cx="4455000" cy="2020320"/>
          </a:xfrm>
          <a:prstGeom prst="rect">
            <a:avLst/>
          </a:prstGeom>
          <a:solidFill>
            <a:schemeClr val="accent2">
              <a:alpha val="50000"/>
            </a:schemeClr>
          </a:solidFill>
          <a:ln w="9360">
            <a:noFill/>
          </a:ln>
        </p:spPr>
        <p:style>
          <a:lnRef idx="0">
            <a:scrgbClr r="0" g="0" b="0"/>
          </a:lnRef>
          <a:fillRef idx="0">
            <a:scrgbClr r="0" g="0" b="0"/>
          </a:fillRef>
          <a:effectRef idx="0">
            <a:scrgbClr r="0" g="0" b="0"/>
          </a:effectRef>
          <a:fontRef idx="minor"/>
        </p:style>
        <p:txBody>
          <a:bodyPr/>
          <a:lstStyle/>
          <a:p>
            <a:endParaRPr lang="zh-CN" altLang="en-US" dirty="0"/>
          </a:p>
        </p:txBody>
      </p:sp>
      <p:sp>
        <p:nvSpPr>
          <p:cNvPr id="7" name="CustomShape 6">
            <a:extLst>
              <a:ext uri="{FF2B5EF4-FFF2-40B4-BE49-F238E27FC236}">
                <a16:creationId xmlns:a16="http://schemas.microsoft.com/office/drawing/2014/main" id="{ACF5F975-5B6B-4086-B263-7B18F05B276A}"/>
              </a:ext>
            </a:extLst>
          </p:cNvPr>
          <p:cNvSpPr/>
          <p:nvPr/>
        </p:nvSpPr>
        <p:spPr>
          <a:xfrm>
            <a:off x="582840" y="2473920"/>
            <a:ext cx="33667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定义平台</a:t>
            </a:r>
            <a:r>
              <a:rPr lang="en-US" sz="1800" b="1" strike="noStrike" spc="-1" dirty="0">
                <a:solidFill>
                  <a:srgbClr val="000000"/>
                </a:solidFill>
                <a:latin typeface="Trebuchet MS"/>
                <a:ea typeface="ヒラギノ角ゴ ProN W3"/>
              </a:rPr>
              <a:t> platform </a:t>
            </a:r>
            <a:r>
              <a:rPr lang="zh-CN" altLang="en-US" b="1" spc="-1" dirty="0">
                <a:solidFill>
                  <a:srgbClr val="000000"/>
                </a:solidFill>
                <a:latin typeface="Trebuchet MS"/>
                <a:ea typeface="ヒラギノ角ゴ ProN W3"/>
              </a:rPr>
              <a:t>和 </a:t>
            </a:r>
            <a:r>
              <a:rPr lang="zh-CN" altLang="en-US" sz="1800" b="1" strike="noStrike" spc="-1" dirty="0">
                <a:solidFill>
                  <a:srgbClr val="000000"/>
                </a:solidFill>
                <a:latin typeface="Trebuchet MS"/>
                <a:ea typeface="ヒラギノ角ゴ ProN W3"/>
              </a:rPr>
              <a:t>命令队列</a:t>
            </a:r>
            <a:r>
              <a:rPr lang="en-US" sz="1800" b="1" strike="noStrike" spc="-1" dirty="0">
                <a:solidFill>
                  <a:srgbClr val="000000"/>
                </a:solidFill>
                <a:latin typeface="Trebuchet MS"/>
                <a:ea typeface="ヒラギノ角ゴ ProN W3"/>
              </a:rPr>
              <a:t>queues</a:t>
            </a:r>
            <a:endParaRPr lang="en-US" sz="1800" b="0" strike="noStrike" spc="-1" dirty="0">
              <a:latin typeface="Arial"/>
            </a:endParaRPr>
          </a:p>
        </p:txBody>
      </p:sp>
      <p:sp>
        <p:nvSpPr>
          <p:cNvPr id="8" name="CustomShape 7">
            <a:extLst>
              <a:ext uri="{FF2B5EF4-FFF2-40B4-BE49-F238E27FC236}">
                <a16:creationId xmlns:a16="http://schemas.microsoft.com/office/drawing/2014/main" id="{5FB6188B-E7DA-43D8-8725-6BF141279717}"/>
              </a:ext>
            </a:extLst>
          </p:cNvPr>
          <p:cNvSpPr/>
          <p:nvPr/>
        </p:nvSpPr>
        <p:spPr>
          <a:xfrm>
            <a:off x="38520" y="3573000"/>
            <a:ext cx="4455000" cy="1295280"/>
          </a:xfrm>
          <a:prstGeom prst="rect">
            <a:avLst/>
          </a:prstGeom>
          <a:solidFill>
            <a:schemeClr val="accent3">
              <a:alpha val="50000"/>
            </a:schemeClr>
          </a:solidFill>
          <a:ln w="9360">
            <a:noFill/>
          </a:ln>
        </p:spPr>
        <p:style>
          <a:lnRef idx="0">
            <a:scrgbClr r="0" g="0" b="0"/>
          </a:lnRef>
          <a:fillRef idx="0">
            <a:scrgbClr r="0" g="0" b="0"/>
          </a:fillRef>
          <a:effectRef idx="0">
            <a:scrgbClr r="0" g="0" b="0"/>
          </a:effectRef>
          <a:fontRef idx="minor"/>
        </p:style>
      </p:sp>
      <p:sp>
        <p:nvSpPr>
          <p:cNvPr id="9" name="CustomShape 8">
            <a:extLst>
              <a:ext uri="{FF2B5EF4-FFF2-40B4-BE49-F238E27FC236}">
                <a16:creationId xmlns:a16="http://schemas.microsoft.com/office/drawing/2014/main" id="{22DC3509-1826-4021-B6C4-D972175E9CD7}"/>
              </a:ext>
            </a:extLst>
          </p:cNvPr>
          <p:cNvSpPr/>
          <p:nvPr/>
        </p:nvSpPr>
        <p:spPr>
          <a:xfrm>
            <a:off x="712800" y="4005000"/>
            <a:ext cx="310644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定义内存对象 </a:t>
            </a:r>
            <a:r>
              <a:rPr lang="en-US" sz="1800" b="1" strike="noStrike" spc="-1" dirty="0">
                <a:solidFill>
                  <a:srgbClr val="000000"/>
                </a:solidFill>
                <a:latin typeface="Trebuchet MS"/>
                <a:ea typeface="ヒラギノ角ゴ ProN W3"/>
              </a:rPr>
              <a:t> memory objects</a:t>
            </a:r>
            <a:endParaRPr lang="en-US" sz="1800" b="0" strike="noStrike" spc="-1" dirty="0">
              <a:latin typeface="Arial"/>
            </a:endParaRPr>
          </a:p>
        </p:txBody>
      </p:sp>
      <p:sp>
        <p:nvSpPr>
          <p:cNvPr id="10" name="CustomShape 9">
            <a:extLst>
              <a:ext uri="{FF2B5EF4-FFF2-40B4-BE49-F238E27FC236}">
                <a16:creationId xmlns:a16="http://schemas.microsoft.com/office/drawing/2014/main" id="{461BAFB3-8807-4BD8-B58A-C192DF198D19}"/>
              </a:ext>
            </a:extLst>
          </p:cNvPr>
          <p:cNvSpPr/>
          <p:nvPr/>
        </p:nvSpPr>
        <p:spPr>
          <a:xfrm>
            <a:off x="47880" y="4869000"/>
            <a:ext cx="4446000" cy="1263240"/>
          </a:xfrm>
          <a:prstGeom prst="rect">
            <a:avLst/>
          </a:prstGeom>
          <a:solidFill>
            <a:schemeClr val="accent4">
              <a:alpha val="50000"/>
            </a:schemeClr>
          </a:solidFill>
          <a:ln w="9360">
            <a:noFill/>
          </a:ln>
        </p:spPr>
        <p:style>
          <a:lnRef idx="0">
            <a:scrgbClr r="0" g="0" b="0"/>
          </a:lnRef>
          <a:fillRef idx="0">
            <a:scrgbClr r="0" g="0" b="0"/>
          </a:fillRef>
          <a:effectRef idx="0">
            <a:scrgbClr r="0" g="0" b="0"/>
          </a:effectRef>
          <a:fontRef idx="minor"/>
        </p:style>
      </p:sp>
      <p:sp>
        <p:nvSpPr>
          <p:cNvPr id="11" name="CustomShape 10">
            <a:extLst>
              <a:ext uri="{FF2B5EF4-FFF2-40B4-BE49-F238E27FC236}">
                <a16:creationId xmlns:a16="http://schemas.microsoft.com/office/drawing/2014/main" id="{B737F053-47D2-4BB3-8E51-9E28C2DCA951}"/>
              </a:ext>
            </a:extLst>
          </p:cNvPr>
          <p:cNvSpPr/>
          <p:nvPr/>
        </p:nvSpPr>
        <p:spPr>
          <a:xfrm>
            <a:off x="936720" y="5301360"/>
            <a:ext cx="26776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2" name="CustomShape 11">
            <a:extLst>
              <a:ext uri="{FF2B5EF4-FFF2-40B4-BE49-F238E27FC236}">
                <a16:creationId xmlns:a16="http://schemas.microsoft.com/office/drawing/2014/main" id="{AB5EBEE8-37CF-4B88-819C-446C8F99DB49}"/>
              </a:ext>
            </a:extLst>
          </p:cNvPr>
          <p:cNvSpPr/>
          <p:nvPr/>
        </p:nvSpPr>
        <p:spPr>
          <a:xfrm>
            <a:off x="5620680" y="1604880"/>
            <a:ext cx="21340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构建程序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3" name="CustomShape 12">
            <a:extLst>
              <a:ext uri="{FF2B5EF4-FFF2-40B4-BE49-F238E27FC236}">
                <a16:creationId xmlns:a16="http://schemas.microsoft.com/office/drawing/2014/main" id="{189C7F65-21EB-442B-94C3-F74BE388E68F}"/>
              </a:ext>
            </a:extLst>
          </p:cNvPr>
          <p:cNvSpPr/>
          <p:nvPr/>
        </p:nvSpPr>
        <p:spPr>
          <a:xfrm>
            <a:off x="4494600" y="2026800"/>
            <a:ext cx="4469400" cy="2244240"/>
          </a:xfrm>
          <a:prstGeom prst="rect">
            <a:avLst/>
          </a:prstGeom>
          <a:solidFill>
            <a:schemeClr val="accent6">
              <a:alpha val="50000"/>
            </a:schemeClr>
          </a:solidFill>
          <a:ln w="9360">
            <a:noFill/>
          </a:ln>
        </p:spPr>
        <p:style>
          <a:lnRef idx="0">
            <a:scrgbClr r="0" g="0" b="0"/>
          </a:lnRef>
          <a:fillRef idx="0">
            <a:scrgbClr r="0" g="0" b="0"/>
          </a:fillRef>
          <a:effectRef idx="0">
            <a:scrgbClr r="0" g="0" b="0"/>
          </a:effectRef>
          <a:fontRef idx="minor"/>
        </p:style>
      </p:sp>
      <p:sp>
        <p:nvSpPr>
          <p:cNvPr id="14" name="CustomShape 13">
            <a:extLst>
              <a:ext uri="{FF2B5EF4-FFF2-40B4-BE49-F238E27FC236}">
                <a16:creationId xmlns:a16="http://schemas.microsoft.com/office/drawing/2014/main" id="{2209656A-9909-4DFC-A353-76FD524A1CD7}"/>
              </a:ext>
            </a:extLst>
          </p:cNvPr>
          <p:cNvSpPr/>
          <p:nvPr/>
        </p:nvSpPr>
        <p:spPr>
          <a:xfrm>
            <a:off x="5257080" y="2964600"/>
            <a:ext cx="28753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创建并设置核函数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5" name="CustomShape 14">
            <a:extLst>
              <a:ext uri="{FF2B5EF4-FFF2-40B4-BE49-F238E27FC236}">
                <a16:creationId xmlns:a16="http://schemas.microsoft.com/office/drawing/2014/main" id="{0F05EA3D-A8AB-4607-AE4F-C9F06C12FC70}"/>
              </a:ext>
            </a:extLst>
          </p:cNvPr>
          <p:cNvSpPr/>
          <p:nvPr/>
        </p:nvSpPr>
        <p:spPr>
          <a:xfrm>
            <a:off x="4494600" y="4272120"/>
            <a:ext cx="4469400" cy="734040"/>
          </a:xfrm>
          <a:prstGeom prst="rect">
            <a:avLst/>
          </a:prstGeom>
          <a:solidFill>
            <a:schemeClr val="tx2">
              <a:alpha val="50000"/>
            </a:schemeClr>
          </a:solidFill>
          <a:ln w="9360">
            <a:noFill/>
          </a:ln>
        </p:spPr>
        <p:style>
          <a:lnRef idx="0">
            <a:scrgbClr r="0" g="0" b="0"/>
          </a:lnRef>
          <a:fillRef idx="0">
            <a:scrgbClr r="0" g="0" b="0"/>
          </a:fillRef>
          <a:effectRef idx="0">
            <a:scrgbClr r="0" g="0" b="0"/>
          </a:effectRef>
          <a:fontRef idx="minor"/>
        </p:style>
      </p:sp>
      <p:sp>
        <p:nvSpPr>
          <p:cNvPr id="16" name="CustomShape 15">
            <a:extLst>
              <a:ext uri="{FF2B5EF4-FFF2-40B4-BE49-F238E27FC236}">
                <a16:creationId xmlns:a16="http://schemas.microsoft.com/office/drawing/2014/main" id="{B34461A6-FD15-4481-A564-42632EF6B48F}"/>
              </a:ext>
            </a:extLst>
          </p:cNvPr>
          <p:cNvSpPr/>
          <p:nvPr/>
        </p:nvSpPr>
        <p:spPr>
          <a:xfrm>
            <a:off x="5525640" y="4455360"/>
            <a:ext cx="23335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执行核函数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7" name="CustomShape 16">
            <a:extLst>
              <a:ext uri="{FF2B5EF4-FFF2-40B4-BE49-F238E27FC236}">
                <a16:creationId xmlns:a16="http://schemas.microsoft.com/office/drawing/2014/main" id="{C230AD8B-F1D8-4D4D-9CC3-C1F18F9AA8C4}"/>
              </a:ext>
            </a:extLst>
          </p:cNvPr>
          <p:cNvSpPr/>
          <p:nvPr/>
        </p:nvSpPr>
        <p:spPr>
          <a:xfrm>
            <a:off x="4494600" y="5006520"/>
            <a:ext cx="4469400" cy="1125720"/>
          </a:xfrm>
          <a:prstGeom prst="rect">
            <a:avLst/>
          </a:prstGeom>
          <a:solidFill>
            <a:schemeClr val="tx1">
              <a:alpha val="50000"/>
            </a:schemeClr>
          </a:solidFill>
          <a:ln w="9360">
            <a:noFill/>
          </a:ln>
        </p:spPr>
        <p:style>
          <a:lnRef idx="0">
            <a:scrgbClr r="0" g="0" b="0"/>
          </a:lnRef>
          <a:fillRef idx="0">
            <a:scrgbClr r="0" g="0" b="0"/>
          </a:fillRef>
          <a:effectRef idx="0">
            <a:scrgbClr r="0" g="0" b="0"/>
          </a:effectRef>
          <a:fontRef idx="minor"/>
        </p:style>
      </p:sp>
      <p:sp>
        <p:nvSpPr>
          <p:cNvPr id="18" name="CustomShape 17">
            <a:extLst>
              <a:ext uri="{FF2B5EF4-FFF2-40B4-BE49-F238E27FC236}">
                <a16:creationId xmlns:a16="http://schemas.microsoft.com/office/drawing/2014/main" id="{EB46A185-D243-4691-90E9-F3F2A1A617AF}"/>
              </a:ext>
            </a:extLst>
          </p:cNvPr>
          <p:cNvSpPr/>
          <p:nvPr/>
        </p:nvSpPr>
        <p:spPr>
          <a:xfrm>
            <a:off x="5264280" y="5385240"/>
            <a:ext cx="28519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读取结果到宿主 </a:t>
            </a:r>
            <a:r>
              <a:rPr lang="en-US" altLang="zh-CN" sz="1800" b="1" strike="noStrike" spc="-1" dirty="0">
                <a:solidFill>
                  <a:srgbClr val="000000"/>
                </a:solidFill>
                <a:latin typeface="Trebuchet MS"/>
                <a:ea typeface="ヒラギノ角ゴ ProN W3"/>
              </a:rPr>
              <a:t>host</a:t>
            </a:r>
            <a:endParaRPr lang="en-US" sz="1800" b="0" strike="noStrike" spc="-1" dirty="0">
              <a:latin typeface="Arial"/>
            </a:endParaRPr>
          </a:p>
        </p:txBody>
      </p:sp>
      <p:sp>
        <p:nvSpPr>
          <p:cNvPr id="19" name="CustomShape 18">
            <a:extLst>
              <a:ext uri="{FF2B5EF4-FFF2-40B4-BE49-F238E27FC236}">
                <a16:creationId xmlns:a16="http://schemas.microsoft.com/office/drawing/2014/main" id="{DD78BD50-D081-4B6A-999B-53AEB70BDCBF}"/>
              </a:ext>
            </a:extLst>
          </p:cNvPr>
          <p:cNvSpPr/>
          <p:nvPr/>
        </p:nvSpPr>
        <p:spPr>
          <a:xfrm>
            <a:off x="74880" y="6132960"/>
            <a:ext cx="8838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看上去可能挺复杂，但大部分其实都是样板套路，并没有那么麻烦。</a:t>
            </a:r>
            <a:endParaRPr lang="en-US" sz="1800" b="0" strike="noStrike" spc="-1" dirty="0">
              <a:latin typeface="Arial"/>
            </a:endParaRPr>
          </a:p>
        </p:txBody>
      </p:sp>
    </p:spTree>
    <p:extLst>
      <p:ext uri="{BB962C8B-B14F-4D97-AF65-F5344CB8AC3E}">
        <p14:creationId xmlns:p14="http://schemas.microsoft.com/office/powerpoint/2010/main" val="12716290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练习</a:t>
            </a:r>
            <a:r>
              <a:rPr lang="en-US" sz="4400" b="0" strike="noStrike" spc="-1" dirty="0">
                <a:solidFill>
                  <a:srgbClr val="000000"/>
                </a:solidFill>
                <a:latin typeface="Trebuchet MS"/>
              </a:rPr>
              <a:t> 2: </a:t>
            </a:r>
            <a:r>
              <a:rPr lang="zh-CN" altLang="en-US" sz="4400" b="0" strike="noStrike" spc="-1" dirty="0">
                <a:solidFill>
                  <a:srgbClr val="000000"/>
                </a:solidFill>
                <a:latin typeface="Trebuchet MS"/>
              </a:rPr>
              <a:t>运行向量加法</a:t>
            </a:r>
            <a:r>
              <a:rPr lang="en-US" sz="4400" b="0" strike="noStrike" spc="-1" dirty="0">
                <a:solidFill>
                  <a:srgbClr val="000000"/>
                </a:solidFill>
                <a:latin typeface="Trebuchet MS"/>
              </a:rPr>
              <a:t> </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a:t>
            </a:r>
            <a:endParaRPr lang="en-US" sz="4400" b="0" strike="noStrike" spc="-1" dirty="0">
              <a:latin typeface="Arial"/>
            </a:endParaRPr>
          </a:p>
        </p:txBody>
      </p:sp>
      <p:sp>
        <p:nvSpPr>
          <p:cNvPr id="1187"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尝试一下确保你能够运行一个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使用将以所提供的 </a:t>
            </a:r>
            <a:r>
              <a:rPr lang="en-US" altLang="zh-CN" sz="2800" spc="-1" dirty="0">
                <a:solidFill>
                  <a:srgbClr val="000000"/>
                </a:solidFill>
                <a:latin typeface="Trebuchet MS"/>
              </a:rPr>
              <a:t>C </a:t>
            </a:r>
            <a:r>
              <a:rPr lang="zh-CN" altLang="en-US" sz="2800" spc="-1" dirty="0">
                <a:solidFill>
                  <a:srgbClr val="000000"/>
                </a:solidFill>
                <a:latin typeface="Trebuchet MS"/>
              </a:rPr>
              <a:t>语言的向量加法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程序。可以运行为一个简单的核函数来实现两个向量相加。</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仔细阅读宿主代码，从中识别调用的 </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。对比参考卡和这里的 </a:t>
            </a:r>
            <a:r>
              <a:rPr lang="en-US" altLang="zh-CN" sz="2800" b="0" strike="noStrike" spc="-1" dirty="0">
                <a:solidFill>
                  <a:srgbClr val="000000"/>
                </a:solidFill>
                <a:latin typeface="Trebuchet MS"/>
              </a:rPr>
              <a:t>API </a:t>
            </a:r>
            <a:r>
              <a:rPr lang="zh-CN" altLang="en-US" sz="2800" spc="-1" dirty="0">
                <a:solidFill>
                  <a:srgbClr val="000000"/>
                </a:solidFill>
                <a:latin typeface="Trebuchet MS"/>
              </a:rPr>
              <a:t>描述</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有一些辅助文件可以计算执行时间，输出设备简要信息，还可以用来查错。</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一条信息，证明向量加法成功</a:t>
            </a:r>
            <a:r>
              <a:rPr lang="zh-CN" altLang="en-US" sz="2800" b="0" strike="noStrike" spc="-1">
                <a:solidFill>
                  <a:srgbClr val="000000"/>
                </a:solidFill>
                <a:latin typeface="Trebuchet MS"/>
              </a:rPr>
              <a:t>运行。</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概览 </a:t>
            </a:r>
            <a:r>
              <a:rPr lang="en-US" sz="4000" b="1" cap="all" spc="-1" dirty="0">
                <a:solidFill>
                  <a:srgbClr val="000000"/>
                </a:solidFill>
                <a:latin typeface="Trebuchet MS"/>
              </a:rPr>
              <a:t>OpenCL </a:t>
            </a:r>
            <a:r>
              <a:rPr lang="zh-CN" altLang="en-US" sz="4000" b="1" cap="all" spc="-1" dirty="0">
                <a:solidFill>
                  <a:srgbClr val="000000"/>
                </a:solidFill>
                <a:latin typeface="Trebuchet MS"/>
              </a:rPr>
              <a:t>接口（</a:t>
            </a:r>
            <a:r>
              <a:rPr lang="en-US" sz="4000" b="1" cap="all" spc="-1">
                <a:solidFill>
                  <a:srgbClr val="000000"/>
                </a:solidFill>
                <a:latin typeface="Trebuchet MS"/>
              </a:rPr>
              <a:t>API）</a:t>
            </a:r>
            <a:endParaRPr lang="en-US" sz="4000" b="1" cap="all" spc="-1" dirty="0">
              <a:solidFill>
                <a:srgbClr val="000000"/>
              </a:solidFill>
              <a:latin typeface="Trebuchet MS"/>
            </a:endParaRPr>
          </a:p>
        </p:txBody>
      </p:sp>
      <p:sp>
        <p:nvSpPr>
          <p:cNvPr id="118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4</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多种平台支持！</a:t>
            </a:r>
            <a:endParaRPr lang="en-US" sz="4400" b="0" strike="noStrike" spc="-1">
              <a:latin typeface="Arial"/>
            </a:endParaRPr>
          </a:p>
        </p:txBody>
      </p:sp>
      <p:sp>
        <p:nvSpPr>
          <p:cNvPr id="44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可以运行在很多平台上</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为了和每个设备所用的库函数协调合作，运行环境（runtime）使用 ICD 进行区分</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如果你针对通用运行环境（generic runtime）来编译代码, ICD 就会在需要的时候加载正确的平台运行环境（ platform runtime ）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这些运行环境可以在/etc/OpenCL/vendors 这个目录下找到</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）可能很“丑陋（</a:t>
            </a:r>
            <a:r>
              <a:rPr lang="en-US" altLang="zh-CN" sz="4400" b="0" strike="noStrike" spc="-1" dirty="0">
                <a:solidFill>
                  <a:srgbClr val="000000"/>
                </a:solidFill>
                <a:latin typeface="Trebuchet MS"/>
              </a:rPr>
              <a:t>ugly</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1" name="CustomShape 2"/>
          <p:cNvSpPr/>
          <p:nvPr/>
        </p:nvSpPr>
        <p:spPr>
          <a:xfrm>
            <a:off x="457200" y="1600200"/>
            <a:ext cx="85784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的目标是极致的可移植性，所以</a:t>
            </a:r>
            <a:r>
              <a:rPr lang="zh-CN" altLang="en-US" sz="3200" b="1" i="1" spc="-1" dirty="0">
                <a:solidFill>
                  <a:srgbClr val="9BBB59"/>
                </a:solidFill>
                <a:latin typeface="Trebuchet MS"/>
              </a:rPr>
              <a:t>所有内容都是</a:t>
            </a:r>
            <a:r>
              <a:rPr lang="zh-CN" altLang="en-US" sz="3200" b="0" strike="noStrike" spc="-1" dirty="0">
                <a:solidFill>
                  <a:srgbClr val="000000"/>
                </a:solidFill>
                <a:latin typeface="Trebuchet MS"/>
              </a:rPr>
              <a:t>暴露在外的。</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也就是说很啰嗦很详细</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好在大多数情况下从一个程序到另一个程序，宿主代码（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）都是一样的，这种复用（</a:t>
            </a:r>
            <a:r>
              <a:rPr lang="en-US" altLang="zh-CN" sz="3200" b="0" strike="noStrike" spc="-1" dirty="0">
                <a:solidFill>
                  <a:srgbClr val="000000"/>
                </a:solidFill>
                <a:latin typeface="Trebuchet MS"/>
              </a:rPr>
              <a:t>re-use</a:t>
            </a:r>
            <a:r>
              <a:rPr lang="zh-CN" altLang="en-US" sz="3200" b="0" strike="noStrike" spc="-1" dirty="0">
                <a:solidFill>
                  <a:srgbClr val="000000"/>
                </a:solidFill>
                <a:latin typeface="Trebuchet MS"/>
              </a:rPr>
              <a:t>）就使得这种啰嗦不算太大问题了。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你可以将常用的接口（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）打包成函数，甚至成为 </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或者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里面的类，这样就可以更方便地复用这些类了。</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C++ </a:t>
            </a:r>
            <a:r>
              <a:rPr lang="zh-CN" altLang="en-US" sz="4400" b="0" strike="noStrike" spc="-1" dirty="0">
                <a:solidFill>
                  <a:srgbClr val="000000"/>
                </a:solidFill>
                <a:latin typeface="Trebuchet MS"/>
              </a:rPr>
              <a:t>接口（</a:t>
            </a:r>
            <a:r>
              <a:rPr lang="en-US" altLang="zh-CN" sz="4400" b="0" strike="noStrike" spc="-1" dirty="0">
                <a:solidFill>
                  <a:srgbClr val="000000"/>
                </a:solidFill>
                <a:latin typeface="Trebuchet MS"/>
              </a:rPr>
              <a:t>Interface</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3" name="CustomShape 2"/>
          <p:cNvSpPr/>
          <p:nvPr/>
        </p:nvSpPr>
        <p:spPr>
          <a:xfrm>
            <a:off x="179640" y="1456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Khronos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公司定义了一个通用的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头文件，其中包含了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的高级接口，这个文件就是</a:t>
            </a:r>
            <a:r>
              <a:rPr lang="en-US" sz="3200" b="0" strike="noStrike" spc="-1" dirty="0">
                <a:solidFill>
                  <a:srgbClr val="000000"/>
                </a:solidFill>
                <a:latin typeface="Trebuchet MS"/>
              </a:rPr>
              <a:t> </a:t>
            </a:r>
            <a:r>
              <a:rPr lang="en-US" sz="3200" b="0" strike="noStrike" spc="-1" dirty="0">
                <a:solidFill>
                  <a:srgbClr val="F79646"/>
                </a:solidFill>
                <a:latin typeface="Trebuchet MS"/>
              </a:rPr>
              <a:t>cl.hpp</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这个接口非常好用，对于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开发</a:t>
            </a:r>
            <a:r>
              <a:rPr lang="zh-CN" altLang="en-US" sz="3200" spc="-1" dirty="0">
                <a:solidFill>
                  <a:srgbClr val="000000"/>
                </a:solidFill>
                <a:latin typeface="Trebuchet MS"/>
              </a:rPr>
              <a:t>者来说特别简单。</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主要特征</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对平台（</a:t>
            </a:r>
            <a:r>
              <a:rPr lang="en-US" altLang="zh-CN" sz="2800" b="0" strike="noStrike" spc="-1" dirty="0">
                <a:solidFill>
                  <a:srgbClr val="000000"/>
                </a:solidFill>
                <a:latin typeface="Trebuchet MS"/>
              </a:rPr>
              <a:t>platform</a:t>
            </a:r>
            <a:r>
              <a:rPr lang="zh-CN" altLang="en-US" sz="2800" b="0" strike="noStrike" spc="-1" dirty="0">
                <a:solidFill>
                  <a:srgbClr val="000000"/>
                </a:solidFill>
                <a:latin typeface="Trebuchet MS"/>
              </a:rPr>
              <a:t>）和命令队列（</a:t>
            </a:r>
            <a:r>
              <a:rPr lang="en-US" altLang="zh-CN" sz="2800" b="0" strike="noStrike" spc="-1" dirty="0">
                <a:solidFill>
                  <a:srgbClr val="000000"/>
                </a:solidFill>
                <a:latin typeface="Trebuchet MS"/>
              </a:rPr>
              <a:t>command-queue</a:t>
            </a:r>
            <a:r>
              <a:rPr lang="zh-CN" altLang="en-US" sz="2800" b="0" strike="noStrike" spc="-1" dirty="0">
                <a:solidFill>
                  <a:srgbClr val="000000"/>
                </a:solidFill>
                <a:latin typeface="Trebuchet MS"/>
              </a:rPr>
              <a:t>）使用常用默认设置，节省了开发者的时间，避免去对最常见的部分内容重复编码。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简化了基本接口（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），将关键参数（</a:t>
            </a:r>
            <a:r>
              <a:rPr lang="en-US" altLang="zh-CN" sz="2800" b="0" strike="noStrike" spc="-1" dirty="0">
                <a:solidFill>
                  <a:srgbClr val="000000"/>
                </a:solidFill>
                <a:latin typeface="Trebuchet MS"/>
              </a:rPr>
              <a:t>parameter</a:t>
            </a:r>
            <a:r>
              <a:rPr lang="zh-CN" altLang="en-US" sz="2800" b="0" strike="noStrike" spc="-1" dirty="0">
                <a:solidFill>
                  <a:srgbClr val="000000"/>
                </a:solidFill>
                <a:latin typeface="Trebuchet MS"/>
              </a:rPr>
              <a:t>）和对象（</a:t>
            </a:r>
            <a:r>
              <a:rPr lang="en-US" altLang="zh-CN" sz="2800" b="0" strike="noStrike" spc="-1" dirty="0">
                <a:solidFill>
                  <a:srgbClr val="000000"/>
                </a:solidFill>
                <a:latin typeface="Trebuchet MS"/>
              </a:rPr>
              <a:t>object</a:t>
            </a:r>
            <a:r>
              <a:rPr lang="zh-CN" altLang="en-US" sz="2800" b="0" strike="noStrike" spc="-1" dirty="0">
                <a:solidFill>
                  <a:srgbClr val="000000"/>
                </a:solidFill>
                <a:latin typeface="Trebuchet MS"/>
              </a:rPr>
              <a:t>）绑定，不在要求各种啰嗦又重复的参数列表。</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可以像一个常规函数一样，从宿主（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）来“调用（</a:t>
            </a:r>
            <a:r>
              <a:rPr lang="en-US" altLang="zh-CN" sz="2800" b="0" strike="noStrike" spc="-1" dirty="0">
                <a:solidFill>
                  <a:srgbClr val="000000"/>
                </a:solidFill>
                <a:latin typeface="Trebuchet MS"/>
              </a:rPr>
              <a:t>call</a:t>
            </a:r>
            <a:r>
              <a:rPr lang="zh-CN" altLang="en-US" sz="2800" b="0" strike="noStrike" spc="-1" dirty="0">
                <a:solidFill>
                  <a:srgbClr val="000000"/>
                </a:solidFill>
                <a:latin typeface="Trebuchet MS"/>
              </a:rPr>
              <a:t>）”一个核函数（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可以使用 </a:t>
            </a:r>
            <a:r>
              <a:rPr lang="en-US" altLang="zh-CN" sz="2800" b="0" strike="noStrike" spc="-1" dirty="0">
                <a:solidFill>
                  <a:srgbClr val="000000"/>
                </a:solidFill>
                <a:latin typeface="Trebuchet MS"/>
              </a:rPr>
              <a:t>C++</a:t>
            </a:r>
            <a:r>
              <a:rPr lang="zh-CN" altLang="en-US" sz="2800" spc="-1" dirty="0">
                <a:solidFill>
                  <a:srgbClr val="000000"/>
                </a:solidFill>
                <a:latin typeface="Trebuchet MS"/>
              </a:rPr>
              <a:t> 的异常捕获机制来进行错误检查。</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dirty="0">
                <a:solidFill>
                  <a:srgbClr val="000000"/>
                </a:solidFill>
                <a:latin typeface="Trebuchet MS"/>
              </a:rPr>
              <a:t>C++ </a:t>
            </a:r>
            <a:r>
              <a:rPr lang="zh-CN" altLang="en-US" sz="4400" spc="-1" dirty="0">
                <a:solidFill>
                  <a:srgbClr val="000000"/>
                </a:solidFill>
                <a:latin typeface="Trebuchet MS"/>
              </a:rPr>
              <a:t>接口</a:t>
            </a:r>
            <a:r>
              <a:rPr lang="en-US" sz="4400" b="0" strike="noStrike" spc="-1" dirty="0">
                <a:solidFill>
                  <a:srgbClr val="000000"/>
                </a:solidFill>
                <a:latin typeface="Trebuchet MS"/>
              </a:rPr>
              <a:t>:</a:t>
            </a:r>
            <a:br>
              <a:rPr dirty="0"/>
            </a:br>
            <a:r>
              <a:rPr lang="zh-CN" altLang="en-US" sz="4400" b="0" strike="noStrike" spc="-1" dirty="0">
                <a:solidFill>
                  <a:srgbClr val="000000"/>
                </a:solidFill>
                <a:latin typeface="Trebuchet MS"/>
              </a:rPr>
              <a:t>设置宿主程序（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6" name="CustomShape 2"/>
          <p:cNvSpPr/>
          <p:nvPr/>
        </p:nvSpPr>
        <p:spPr>
          <a:xfrm>
            <a:off x="179640" y="1744200"/>
            <a:ext cx="8963640" cy="398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启用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）的</a:t>
            </a:r>
            <a:r>
              <a:rPr lang="en-US" sz="3200" b="0" strike="noStrike" spc="-1" dirty="0">
                <a:solidFill>
                  <a:srgbClr val="000000"/>
                </a:solidFill>
                <a:latin typeface="Trebuchet MS"/>
              </a:rPr>
              <a:t> </a:t>
            </a:r>
            <a:r>
              <a:rPr lang="zh-CN" altLang="en-US" sz="3200" b="0" strike="noStrike" spc="-1" dirty="0">
                <a:solidFill>
                  <a:srgbClr val="F79646"/>
                </a:solidFill>
                <a:latin typeface="Trebuchet MS"/>
              </a:rPr>
              <a:t>异常捕获（</a:t>
            </a:r>
            <a:r>
              <a:rPr lang="en-US" altLang="zh-CN" sz="3200" spc="-1" dirty="0">
                <a:solidFill>
                  <a:srgbClr val="F79646"/>
                </a:solidFill>
                <a:latin typeface="Trebuchet MS"/>
              </a:rPr>
              <a:t>Exceptions</a:t>
            </a:r>
            <a:r>
              <a:rPr lang="zh-CN" altLang="en-US" sz="3200" spc="-1" dirty="0">
                <a:solidFill>
                  <a:srgbClr val="F79646"/>
                </a:solidFill>
                <a:latin typeface="Trebuchet MS"/>
              </a:rPr>
              <a:t>）</a:t>
            </a:r>
            <a:r>
              <a:rPr lang="zh-CN" altLang="en-US" sz="3200" b="0" strike="noStrike" spc="-1" dirty="0">
                <a:solidFill>
                  <a:srgbClr val="000000"/>
                </a:solidFill>
                <a:latin typeface="Trebuchet MS"/>
              </a:rPr>
              <a:t>。这一步需要</a:t>
            </a:r>
            <a:r>
              <a:rPr lang="zh-CN" altLang="en-US" sz="3200" spc="-1" dirty="0">
                <a:solidFill>
                  <a:srgbClr val="000000"/>
                </a:solidFill>
                <a:latin typeface="Trebuchet MS"/>
              </a:rPr>
              <a:t>在包含（</a:t>
            </a:r>
            <a:r>
              <a:rPr lang="en-US" altLang="zh-CN" sz="3200" spc="-1" dirty="0">
                <a:solidFill>
                  <a:srgbClr val="000000"/>
                </a:solidFill>
                <a:latin typeface="Trebuchet MS"/>
              </a:rPr>
              <a:t>include</a:t>
            </a:r>
            <a:r>
              <a:rPr lang="zh-CN" altLang="en-US" sz="3200" spc="-1" dirty="0">
                <a:solidFill>
                  <a:srgbClr val="000000"/>
                </a:solidFill>
                <a:latin typeface="Trebuchet MS"/>
              </a:rPr>
              <a:t>）头文件 </a:t>
            </a:r>
            <a:r>
              <a:rPr lang="en-US" altLang="zh-CN" sz="3200" b="0" strike="noStrike" spc="-1" dirty="0">
                <a:solidFill>
                  <a:srgbClr val="000000"/>
                </a:solidFill>
                <a:latin typeface="Trebuchet MS"/>
              </a:rPr>
              <a:t>cl.hpp </a:t>
            </a:r>
            <a:r>
              <a:rPr lang="zh-CN" altLang="en-US" sz="3200" spc="-1" dirty="0">
                <a:solidFill>
                  <a:srgbClr val="F79646"/>
                </a:solidFill>
                <a:latin typeface="Trebuchet MS"/>
              </a:rPr>
              <a:t>之前</a:t>
            </a:r>
            <a:r>
              <a:rPr lang="zh-CN" altLang="en-US" sz="3200" b="0" strike="noStrike" spc="-1" dirty="0">
                <a:solidFill>
                  <a:srgbClr val="000000"/>
                </a:solidFill>
                <a:latin typeface="Trebuchet MS"/>
              </a:rPr>
              <a:t>就先做好。</a:t>
            </a:r>
            <a:endParaRPr lang="en-US" sz="3200" b="0" strike="noStrike" spc="-1" dirty="0">
              <a:latin typeface="Arial"/>
            </a:endParaRPr>
          </a:p>
          <a:p>
            <a:pPr marL="457200">
              <a:lnSpc>
                <a:spcPct val="110000"/>
              </a:lnSpc>
              <a:spcBef>
                <a:spcPts val="561"/>
              </a:spcBef>
            </a:pPr>
            <a:r>
              <a:rPr lang="en-US" sz="2800" b="0" strike="noStrike" spc="-1" dirty="0">
                <a:solidFill>
                  <a:srgbClr val="738AC8"/>
                </a:solidFill>
                <a:latin typeface="Courier New Bold"/>
              </a:rPr>
              <a:t>#define __CL_ENABLE_EXCEPTIONS</a:t>
            </a:r>
            <a:endParaRPr lang="en-US" sz="2800" b="0" strike="noStrike" spc="-1" dirty="0">
              <a:latin typeface="Arial"/>
            </a:endParaRPr>
          </a:p>
          <a:p>
            <a:pPr marL="457200">
              <a:lnSpc>
                <a:spcPct val="110000"/>
              </a:lnSpc>
              <a:spcBef>
                <a:spcPts val="561"/>
              </a:spcBef>
            </a:pPr>
            <a:endParaRPr lang="en-US" sz="2800" b="0" strike="noStrike" spc="-1" dirty="0">
              <a:latin typeface="Arial"/>
            </a:endParaRPr>
          </a:p>
          <a:p>
            <a:pPr marL="357120" indent="-35640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包含（</a:t>
            </a:r>
            <a:r>
              <a:rPr lang="en-US" altLang="zh-CN" sz="3200" b="0" strike="noStrike" spc="-1" dirty="0">
                <a:solidFill>
                  <a:srgbClr val="000000"/>
                </a:solidFill>
                <a:latin typeface="Trebuchet MS"/>
              </a:rPr>
              <a:t>include</a:t>
            </a:r>
            <a:r>
              <a:rPr lang="zh-CN" altLang="en-US" sz="3200" b="0" strike="noStrike" spc="-1" dirty="0">
                <a:solidFill>
                  <a:srgbClr val="000000"/>
                </a:solidFill>
                <a:latin typeface="Trebuchet MS"/>
              </a:rPr>
              <a:t>）关键头文件</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标准头文件和定制的都加入：</a:t>
            </a:r>
            <a:endParaRPr lang="en-US" sz="32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&lt;CL/cl.hpp&gt;   // </a:t>
            </a:r>
            <a:r>
              <a:rPr lang="en-US" sz="2600" b="0" strike="noStrike" spc="-1" dirty="0" err="1">
                <a:solidFill>
                  <a:srgbClr val="738AC8"/>
                </a:solidFill>
                <a:latin typeface="Courier New Bold"/>
              </a:rPr>
              <a:t>Khronos</a:t>
            </a:r>
            <a:r>
              <a:rPr lang="en-US" sz="2600" b="0" strike="noStrike" spc="-1" dirty="0">
                <a:solidFill>
                  <a:srgbClr val="738AC8"/>
                </a:solidFill>
                <a:latin typeface="Courier New Bold"/>
              </a:rPr>
              <a:t> C++ </a:t>
            </a:r>
            <a:r>
              <a:rPr lang="zh-CN" altLang="en-US" sz="2600" b="0" strike="noStrike" spc="-1" dirty="0">
                <a:solidFill>
                  <a:srgbClr val="738AC8"/>
                </a:solidFill>
                <a:latin typeface="Courier New Bold"/>
              </a:rPr>
              <a:t>封装接口</a:t>
            </a:r>
            <a:r>
              <a:rPr lang="en-US" sz="2600" b="0" strike="noStrike" spc="-1" dirty="0">
                <a:solidFill>
                  <a:srgbClr val="738AC8"/>
                </a:solidFill>
                <a:latin typeface="Courier New Bold"/>
              </a:rPr>
              <a:t> API</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a:t>
            </a:r>
            <a:r>
              <a:rPr lang="en-US" sz="2600" b="0" strike="noStrike" spc="-1" dirty="0" err="1">
                <a:solidFill>
                  <a:srgbClr val="738AC8"/>
                </a:solidFill>
                <a:latin typeface="Courier New Bold"/>
              </a:rPr>
              <a:t>cstdio</a:t>
            </a:r>
            <a:r>
              <a:rPr lang="en-US" sz="2600" b="0" strike="noStrike" spc="-1" dirty="0">
                <a:solidFill>
                  <a:srgbClr val="738AC8"/>
                </a:solidFill>
                <a:latin typeface="Courier New Bold"/>
              </a:rPr>
              <a:t>&gt;      // For C </a:t>
            </a:r>
            <a:r>
              <a:rPr lang="zh-CN" altLang="en-US" sz="2600" b="0" strike="noStrike" spc="-1" dirty="0">
                <a:solidFill>
                  <a:srgbClr val="738AC8"/>
                </a:solidFill>
                <a:latin typeface="Courier New Bold"/>
              </a:rPr>
              <a:t>风格</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&lt;iostream&gt;    // For C++ </a:t>
            </a:r>
            <a:r>
              <a:rPr lang="zh-CN" altLang="en-US" sz="2600" b="0" strike="noStrike" spc="-1" dirty="0">
                <a:solidFill>
                  <a:srgbClr val="738AC8"/>
                </a:solidFill>
                <a:latin typeface="Courier New Bold"/>
              </a:rPr>
              <a:t>风格输入输出</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&lt;vector&gt;      // For C++ </a:t>
            </a:r>
            <a:r>
              <a:rPr lang="zh-CN" altLang="en-US" sz="2600" b="0" strike="noStrike" spc="-1" dirty="0">
                <a:solidFill>
                  <a:srgbClr val="738AC8"/>
                </a:solidFill>
                <a:latin typeface="Courier New Bold"/>
              </a:rPr>
              <a:t>向量类型</a:t>
            </a:r>
            <a:endParaRPr lang="en-US" sz="2600" b="0" strike="noStrike" spc="-1" dirty="0">
              <a:latin typeface="Arial"/>
            </a:endParaRPr>
          </a:p>
          <a:p>
            <a:pPr marL="457200">
              <a:lnSpc>
                <a:spcPct val="110000"/>
              </a:lnSpc>
              <a:spcBef>
                <a:spcPts val="561"/>
              </a:spcBef>
            </a:pPr>
            <a:endParaRPr lang="en-US" sz="2600" b="0" strike="noStrike" spc="-1" dirty="0">
              <a:latin typeface="Arial"/>
            </a:endParaRPr>
          </a:p>
        </p:txBody>
      </p:sp>
      <p:sp>
        <p:nvSpPr>
          <p:cNvPr id="1197" name="CustomShape 3"/>
          <p:cNvSpPr/>
          <p:nvPr/>
        </p:nvSpPr>
        <p:spPr>
          <a:xfrm>
            <a:off x="5148000" y="5661360"/>
            <a:ext cx="367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想了解更多关于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的信息，可以参考后面的附录：</a:t>
            </a:r>
            <a:endParaRPr lang="en-US" sz="1800" b="0" strike="noStrike" spc="-1" dirty="0">
              <a:latin typeface="Arial"/>
            </a:endParaRPr>
          </a:p>
          <a:p>
            <a:pPr>
              <a:lnSpc>
                <a:spcPct val="100000"/>
              </a:lnSpc>
            </a:pP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针对 </a:t>
            </a:r>
            <a:r>
              <a:rPr lang="en-US" altLang="zh-CN"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语言开发者的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指南</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3893040" y="1029834"/>
            <a:ext cx="5311080" cy="59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创建缓存 </a:t>
            </a:r>
            <a:r>
              <a:rPr lang="en-US" sz="1400" b="1" strike="noStrike" spc="-1" dirty="0">
                <a:solidFill>
                  <a:srgbClr val="000000"/>
                </a:solidFill>
                <a:latin typeface="Courier New"/>
              </a:rPr>
              <a:t>buffers</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True </a:t>
            </a:r>
            <a:r>
              <a:rPr lang="zh-CN" altLang="en-US" sz="1400" b="1" spc="-1" dirty="0">
                <a:solidFill>
                  <a:srgbClr val="000000"/>
                </a:solidFill>
                <a:latin typeface="Courier New"/>
              </a:rPr>
              <a:t>表示内存只读</a:t>
            </a:r>
            <a:r>
              <a:rPr lang="en-US" sz="1400" b="1" strike="noStrike" spc="-1" dirty="0">
                <a:solidFill>
                  <a:srgbClr val="000000"/>
                </a:solidFill>
                <a:latin typeface="Courier New"/>
              </a:rPr>
              <a:t> CL_MEM_READ_ONLY</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False </a:t>
            </a:r>
            <a:r>
              <a:rPr lang="zh-CN" altLang="en-US" sz="1400" b="1" strike="noStrike" spc="-1" dirty="0">
                <a:solidFill>
                  <a:srgbClr val="000000"/>
                </a:solidFill>
                <a:latin typeface="Courier New"/>
              </a:rPr>
              <a:t>表示内存可写</a:t>
            </a:r>
            <a:r>
              <a:rPr lang="en-US" sz="1400" b="1" strike="noStrike" spc="-1" dirty="0">
                <a:solidFill>
                  <a:srgbClr val="000000"/>
                </a:solidFill>
                <a:latin typeface="Courier New"/>
              </a:rPr>
              <a:t> CL_MEM_READ_WRITE</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d_a</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h_a.begin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h_a.end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d_b</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h_b.begin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h_b.end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d_c</a:t>
            </a:r>
            <a:r>
              <a:rPr lang="en-US" sz="1400" b="1" strike="noStrike" spc="-1" dirty="0">
                <a:solidFill>
                  <a:srgbClr val="000000"/>
                </a:solidFill>
                <a:latin typeface="Courier New"/>
              </a:rPr>
              <a:t> = cl::Buffer(context,</a:t>
            </a:r>
            <a:br>
              <a:rPr sz="1400" dirty="0"/>
            </a:br>
            <a:r>
              <a:rPr lang="en-US" sz="1400" b="1" strike="noStrike" spc="-1" dirty="0">
                <a:solidFill>
                  <a:srgbClr val="000000"/>
                </a:solidFill>
                <a:latin typeface="Courier New"/>
              </a:rPr>
              <a:t>        CL_MEM_READ_WRITE,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sizeof</a:t>
            </a:r>
            <a:r>
              <a:rPr lang="en-US" sz="1400" b="1" strike="noStrike" spc="-1" dirty="0">
                <a:solidFill>
                  <a:srgbClr val="000000"/>
                </a:solidFill>
                <a:latin typeface="Courier New"/>
              </a:rPr>
              <a:t>(float) * LENGTH);</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Enqueue the kernel</a:t>
            </a: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vadd</a:t>
            </a:r>
            <a:r>
              <a:rPr lang="en-US" sz="1400" b="1" strike="noStrike" spc="-1" dirty="0">
                <a:solidFill>
                  <a:srgbClr val="000000"/>
                </a:solidFill>
                <a:latin typeface="Courier New"/>
              </a:rPr>
              <a:t>(cl::</a:t>
            </a:r>
            <a:r>
              <a:rPr lang="en-US" sz="1400" b="1" strike="noStrike" spc="-1" dirty="0" err="1">
                <a:solidFill>
                  <a:srgbClr val="34411B"/>
                </a:solidFill>
                <a:latin typeface="Courier New"/>
              </a:rPr>
              <a:t>EnqueueArgs</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queue</a:t>
            </a:r>
            <a:r>
              <a:rPr lang="en-US" sz="1400" b="1" strike="noStrike" spc="-1" dirty="0">
                <a:solidFill>
                  <a:srgbClr val="9BBB59"/>
                </a:solidFill>
                <a:latin typeface="Courier New"/>
              </a:rPr>
              <a:t>, </a:t>
            </a:r>
            <a:endParaRPr lang="en-US" sz="1400" b="0" strike="noStrike" spc="-1" dirty="0">
              <a:latin typeface="Arial"/>
            </a:endParaRPr>
          </a:p>
          <a:p>
            <a:pPr marL="800280">
              <a:lnSpc>
                <a:spcPct val="100000"/>
              </a:lnSpc>
              <a:spcBef>
                <a:spcPts val="320"/>
              </a:spcBef>
            </a:pPr>
            <a:r>
              <a:rPr lang="en-US" sz="1400" b="1" strike="noStrike" spc="-1" dirty="0">
                <a:solidFill>
                  <a:srgbClr val="9BBB59"/>
                </a:solidFill>
                <a:latin typeface="Courier New"/>
              </a:rPr>
              <a:t>                </a:t>
            </a:r>
            <a:r>
              <a:rPr lang="en-US" sz="1400" b="1" strike="noStrike" spc="-1" dirty="0">
                <a:solidFill>
                  <a:srgbClr val="000000"/>
                </a:solidFill>
                <a:latin typeface="Courier New"/>
              </a:rPr>
              <a:t>cl::</a:t>
            </a:r>
            <a:r>
              <a:rPr lang="en-US" sz="1400" b="1" strike="noStrike" spc="-1" dirty="0" err="1">
                <a:solidFill>
                  <a:srgbClr val="34411B"/>
                </a:solidFill>
                <a:latin typeface="Courier New"/>
              </a:rPr>
              <a:t>NDRange</a:t>
            </a:r>
            <a:r>
              <a:rPr lang="en-US" sz="1400" b="1" strike="noStrike" spc="-1" dirty="0">
                <a:solidFill>
                  <a:srgbClr val="000000"/>
                </a:solidFill>
                <a:latin typeface="Courier New"/>
              </a:rPr>
              <a:t>(count)),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count);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copy</a:t>
            </a:r>
            <a:r>
              <a:rPr lang="en-US" sz="1400" b="1" strike="noStrike" spc="-1" dirty="0">
                <a:solidFill>
                  <a:srgbClr val="000000"/>
                </a:solidFill>
                <a:latin typeface="Courier New"/>
              </a:rPr>
              <a:t>(queue,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a:t>
            </a:r>
            <a:r>
              <a:rPr lang="en-US" sz="1400" b="1" strike="noStrike" spc="-1" dirty="0" err="1">
                <a:solidFill>
                  <a:srgbClr val="000000"/>
                </a:solidFill>
                <a:latin typeface="Courier New"/>
              </a:rPr>
              <a:t>h_c.begin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h_c.end</a:t>
            </a:r>
            <a:r>
              <a:rPr lang="en-US" sz="1400" b="1" strike="noStrike" spc="-1" dirty="0">
                <a:solidFill>
                  <a:srgbClr val="000000"/>
                </a:solidFill>
                <a:latin typeface="Courier New"/>
              </a:rPr>
              <a:t>());</a:t>
            </a:r>
            <a:endParaRPr lang="en-US" sz="1400" b="0" strike="noStrike" spc="-1" dirty="0">
              <a:latin typeface="Arial"/>
            </a:endParaRPr>
          </a:p>
        </p:txBody>
      </p:sp>
      <p:sp>
        <p:nvSpPr>
          <p:cNvPr id="1199" name="CustomShape 2"/>
          <p:cNvSpPr/>
          <p:nvPr/>
        </p:nvSpPr>
        <p:spPr>
          <a:xfrm>
            <a:off x="0" y="1029834"/>
            <a:ext cx="3875400" cy="57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std::vector&lt;</a:t>
            </a:r>
            <a:r>
              <a:rPr lang="en-US" sz="1400" b="1" strike="noStrike" spc="-1" dirty="0">
                <a:solidFill>
                  <a:srgbClr val="C0504D"/>
                </a:solidFill>
                <a:latin typeface="Courier New"/>
              </a:rPr>
              <a:t>float</a:t>
            </a:r>
            <a:r>
              <a:rPr lang="en-US" sz="1400" b="1" strike="noStrike" spc="-1" dirty="0">
                <a:solidFill>
                  <a:srgbClr val="000000"/>
                </a:solidFill>
                <a:latin typeface="Courier New"/>
              </a:rPr>
              <a:t>&gt;</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h_a</a:t>
            </a:r>
            <a:r>
              <a:rPr lang="en-US" sz="1400" b="1" strike="noStrike" spc="-1" dirty="0">
                <a:solidFill>
                  <a:srgbClr val="000000"/>
                </a:solidFill>
                <a:latin typeface="Courier New"/>
              </a:rPr>
              <a:t>(N), </a:t>
            </a:r>
            <a:r>
              <a:rPr lang="en-US" sz="1400" b="1" strike="noStrike" spc="-1" dirty="0" err="1">
                <a:solidFill>
                  <a:srgbClr val="000000"/>
                </a:solidFill>
                <a:latin typeface="Courier New"/>
              </a:rPr>
              <a:t>h_b</a:t>
            </a:r>
            <a:r>
              <a:rPr lang="en-US" sz="1400" b="1" strike="noStrike" spc="-1" dirty="0">
                <a:solidFill>
                  <a:srgbClr val="000000"/>
                </a:solidFill>
                <a:latin typeface="Courier New"/>
              </a:rPr>
              <a:t>(N), </a:t>
            </a:r>
            <a:r>
              <a:rPr lang="en-US" sz="1400" b="1" strike="noStrike" spc="-1" dirty="0" err="1">
                <a:solidFill>
                  <a:srgbClr val="000000"/>
                </a:solidFill>
                <a:latin typeface="Courier New"/>
              </a:rPr>
              <a:t>h_c</a:t>
            </a:r>
            <a:r>
              <a:rPr lang="en-US" sz="1400" b="1" strike="noStrike" spc="-1" dirty="0">
                <a:solidFill>
                  <a:srgbClr val="000000"/>
                </a:solidFill>
                <a:latin typeface="Courier New"/>
              </a:rPr>
              <a:t>(N);</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初始化宿主向量</a:t>
            </a:r>
            <a:r>
              <a:rPr lang="en-US" sz="1400" b="1" strike="noStrike" spc="-1" dirty="0">
                <a:solidFill>
                  <a:srgbClr val="000000"/>
                </a:solidFill>
                <a:latin typeface="Courier New"/>
              </a:rPr>
              <a:t>…</a:t>
            </a:r>
            <a:endParaRPr lang="en-US" sz="1400" b="0" strike="noStrike" spc="-1" dirty="0">
              <a:latin typeface="Arial"/>
            </a:endParaRPr>
          </a:p>
          <a:p>
            <a:pPr>
              <a:lnSpc>
                <a:spcPct val="100000"/>
              </a:lnSpc>
              <a:spcBef>
                <a:spcPts val="320"/>
              </a:spcBef>
            </a:pP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Buffer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Context </a:t>
            </a:r>
            <a:r>
              <a:rPr lang="en-US" sz="1400" b="1" strike="noStrike" spc="-1" dirty="0">
                <a:solidFill>
                  <a:srgbClr val="000000"/>
                </a:solidFill>
                <a:latin typeface="Courier New"/>
              </a:rPr>
              <a:t> context( </a:t>
            </a:r>
            <a:br>
              <a:rPr sz="1400" dirty="0"/>
            </a:br>
            <a:r>
              <a:rPr lang="en-US" sz="1400" b="1" strike="noStrike" spc="-1" dirty="0">
                <a:solidFill>
                  <a:srgbClr val="000000"/>
                </a:solidFill>
                <a:latin typeface="Courier New"/>
              </a:rPr>
              <a:t>   CL_DEVICE_TYPE_DEFAULT);</a:t>
            </a:r>
            <a:br>
              <a:rPr sz="1400" dirty="0"/>
            </a:b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CommandQueue</a:t>
            </a:r>
            <a:r>
              <a:rPr lang="en-US" sz="1400" b="1" strike="noStrike" spc="-1" dirty="0">
                <a:solidFill>
                  <a:srgbClr val="9BBB59"/>
                </a:solidFill>
                <a:latin typeface="Courier New"/>
              </a:rPr>
              <a:t> </a:t>
            </a:r>
            <a:br>
              <a:rPr sz="1400" dirty="0"/>
            </a:br>
            <a:r>
              <a:rPr lang="en-US" sz="1400" b="1" strike="noStrike" spc="-1" dirty="0">
                <a:solidFill>
                  <a:srgbClr val="9BBB59"/>
                </a:solidFill>
                <a:latin typeface="Courier New"/>
              </a:rPr>
              <a:t>   </a:t>
            </a:r>
            <a:r>
              <a:rPr lang="en-US" sz="1400" b="1" strike="noStrike" spc="-1" dirty="0">
                <a:solidFill>
                  <a:srgbClr val="000000"/>
                </a:solidFill>
                <a:latin typeface="Courier New"/>
              </a:rPr>
              <a:t>queue(context);</a:t>
            </a:r>
            <a:endParaRPr lang="en-US" sz="1400" b="0" strike="noStrike" spc="-1" dirty="0">
              <a:latin typeface="Arial"/>
            </a:endParaRPr>
          </a:p>
          <a:p>
            <a:pPr marL="399960">
              <a:lnSpc>
                <a:spcPct val="100000"/>
              </a:lnSpc>
              <a:spcBef>
                <a:spcPts val="241"/>
              </a:spcBef>
            </a:pP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Program</a:t>
            </a:r>
            <a:r>
              <a:rPr lang="en-US" sz="1400" b="1" strike="noStrike" spc="-1" dirty="0">
                <a:solidFill>
                  <a:srgbClr val="000000"/>
                </a:solidFill>
                <a:latin typeface="Courier New"/>
              </a:rPr>
              <a:t>  program(</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context,</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17375E"/>
                </a:solidFill>
                <a:latin typeface="Courier New"/>
              </a:rPr>
              <a:t>loadprogram</a:t>
            </a:r>
            <a:r>
              <a:rPr lang="en-US" sz="1400" b="1" strike="noStrike" spc="-1" dirty="0">
                <a:solidFill>
                  <a:srgbClr val="000000"/>
                </a:solidFill>
                <a:latin typeface="Courier New"/>
              </a:rPr>
              <a:t>(“vadd.cl”),</a:t>
            </a:r>
            <a:r>
              <a:rPr lang="en-US" sz="1400" b="1" strike="noStrike" spc="-1" dirty="0">
                <a:solidFill>
                  <a:srgbClr val="4F81BD"/>
                </a:solidFill>
                <a:latin typeface="Courier New"/>
              </a:rPr>
              <a:t> </a:t>
            </a:r>
            <a:endParaRPr lang="en-US" sz="1400" b="0" strike="noStrike" spc="-1" dirty="0">
              <a:latin typeface="Arial"/>
            </a:endParaRPr>
          </a:p>
          <a:p>
            <a:pPr marL="399960">
              <a:lnSpc>
                <a:spcPct val="100000"/>
              </a:lnSpc>
              <a:spcBef>
                <a:spcPts val="320"/>
              </a:spcBef>
            </a:pPr>
            <a:r>
              <a:rPr lang="en-US" sz="1400" b="1" strike="noStrike" spc="-1" dirty="0">
                <a:solidFill>
                  <a:srgbClr val="4F81BD"/>
                </a:solidFill>
                <a:latin typeface="Courier New"/>
              </a:rPr>
              <a:t>  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Create the kernel </a:t>
            </a:r>
            <a:r>
              <a:rPr lang="en-US" sz="1400" b="1" strike="noStrike" spc="-1" dirty="0" err="1">
                <a:solidFill>
                  <a:srgbClr val="000000"/>
                </a:solidFill>
                <a:latin typeface="Courier New"/>
              </a:rPr>
              <a:t>functor</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make_kernel</a:t>
            </a:r>
            <a:r>
              <a:rPr lang="en-US" sz="1400" b="1" strike="noStrike" spc="-1" dirty="0">
                <a:solidFill>
                  <a:srgbClr val="34411B"/>
                </a:solidFill>
                <a:latin typeface="Courier New"/>
              </a:rPr>
              <a:t>&lt;</a:t>
            </a:r>
            <a:r>
              <a:rPr lang="en-US" sz="1400" b="1" strike="noStrike" spc="-1" dirty="0">
                <a:solidFill>
                  <a:srgbClr val="000000"/>
                </a:solidFill>
                <a:latin typeface="Courier New"/>
              </a:rPr>
              <a:t>cl::</a:t>
            </a:r>
            <a:r>
              <a:rPr lang="en-US" sz="1400" b="1" strike="noStrike" spc="-1" dirty="0">
                <a:solidFill>
                  <a:srgbClr val="34411B"/>
                </a:solidFill>
                <a:latin typeface="Courier New"/>
              </a:rPr>
              <a:t>Buffer,</a:t>
            </a:r>
            <a:br>
              <a:rPr sz="1400" dirty="0"/>
            </a:br>
            <a:r>
              <a:rPr lang="en-US" sz="1400" b="1" strike="noStrike" spc="-1" dirty="0">
                <a:solidFill>
                  <a:srgbClr val="000000"/>
                </a:solidFill>
                <a:latin typeface="Courier New"/>
              </a:rPr>
              <a:t> cl::</a:t>
            </a:r>
            <a:r>
              <a:rPr lang="en-US" sz="1400" b="1" strike="noStrike" spc="-1" dirty="0">
                <a:solidFill>
                  <a:srgbClr val="34411B"/>
                </a:solidFill>
                <a:latin typeface="Courier New"/>
              </a:rPr>
              <a:t>Buffer,</a:t>
            </a:r>
            <a:r>
              <a:rPr lang="en-US" sz="1400" b="1" strike="noStrike" spc="-1" dirty="0">
                <a:solidFill>
                  <a:srgbClr val="000000"/>
                </a:solidFill>
                <a:latin typeface="Courier New"/>
              </a:rPr>
              <a:t> cl::</a:t>
            </a:r>
            <a:r>
              <a:rPr lang="en-US" sz="1400" b="1" strike="noStrike" spc="-1" dirty="0">
                <a:solidFill>
                  <a:srgbClr val="34411B"/>
                </a:solidFill>
                <a:latin typeface="Courier New"/>
              </a:rPr>
              <a:t>Buffer, int</a:t>
            </a:r>
            <a:r>
              <a:rPr lang="en-US" sz="1400" b="1" strike="noStrike" spc="-1" dirty="0">
                <a:solidFill>
                  <a:srgbClr val="000000"/>
                </a:solidFill>
                <a:latin typeface="Courier New"/>
              </a:rPr>
              <a:t>&gt;  </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(program,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endParaRPr lang="en-US" sz="1400" b="0" strike="noStrike" spc="-1" dirty="0">
              <a:latin typeface="Arial"/>
            </a:endParaRPr>
          </a:p>
        </p:txBody>
      </p:sp>
      <p:sp>
        <p:nvSpPr>
          <p:cNvPr id="1200" name="CustomShape 3"/>
          <p:cNvSpPr/>
          <p:nvPr/>
        </p:nvSpPr>
        <p:spPr>
          <a:xfrm>
            <a:off x="0" y="-27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200" b="0" strike="noStrike" spc="-1" dirty="0">
                <a:solidFill>
                  <a:srgbClr val="000000"/>
                </a:solidFill>
                <a:latin typeface="Trebuchet MS"/>
              </a:rPr>
              <a:t>C++ </a:t>
            </a:r>
            <a:r>
              <a:rPr lang="zh-CN" altLang="en-US" sz="3200" b="0" strike="noStrike" spc="-1" dirty="0">
                <a:solidFill>
                  <a:srgbClr val="000000"/>
                </a:solidFill>
                <a:latin typeface="Trebuchet MS"/>
              </a:rPr>
              <a:t>接口</a:t>
            </a:r>
            <a:r>
              <a:rPr lang="en-US" sz="3200" b="0" strike="noStrike" spc="-1" dirty="0">
                <a:solidFill>
                  <a:srgbClr val="000000"/>
                </a:solidFill>
                <a:latin typeface="Trebuchet MS"/>
              </a:rPr>
              <a:t>: </a:t>
            </a:r>
          </a:p>
          <a:p>
            <a:pPr algn="ctr">
              <a:lnSpc>
                <a:spcPct val="100000"/>
              </a:lnSpc>
            </a:pPr>
            <a:r>
              <a:rPr lang="zh-CN" altLang="en-US" sz="3200" b="0" strike="noStrike" spc="-1" dirty="0">
                <a:solidFill>
                  <a:srgbClr val="000000"/>
                </a:solidFill>
                <a:latin typeface="Trebuchet MS"/>
              </a:rPr>
              <a:t>向量加法函数 </a:t>
            </a:r>
            <a:r>
              <a:rPr lang="en-US" altLang="zh-CN" sz="3200" b="0" strike="noStrike" spc="-1" dirty="0" err="1">
                <a:solidFill>
                  <a:srgbClr val="000000"/>
                </a:solidFill>
                <a:latin typeface="Trebuchet MS"/>
              </a:rPr>
              <a:t>Vadd</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宿主程序（</a:t>
            </a:r>
            <a:r>
              <a:rPr lang="en-US" altLang="zh-CN" sz="3200" b="0" strike="noStrike" spc="-1" dirty="0">
                <a:solidFill>
                  <a:srgbClr val="000000"/>
                </a:solidFill>
                <a:latin typeface="Trebuchet MS"/>
              </a:rPr>
              <a:t>host program</a:t>
            </a:r>
            <a:r>
              <a:rPr lang="zh-CN" altLang="en-US" sz="3200" b="0" strike="noStrike" spc="-1" dirty="0">
                <a:solidFill>
                  <a:srgbClr val="000000"/>
                </a:solidFill>
                <a:latin typeface="Trebuchet MS"/>
              </a:rPr>
              <a:t>）</a:t>
            </a:r>
            <a:endParaRPr lang="en-US" sz="3200" b="0" strike="noStrike" spc="-1" dirty="0">
              <a:latin typeface="Arial"/>
            </a:endParaRPr>
          </a:p>
        </p:txBody>
      </p:sp>
      <p:sp>
        <p:nvSpPr>
          <p:cNvPr id="1201" name="Line 4"/>
          <p:cNvSpPr/>
          <p:nvPr/>
        </p:nvSpPr>
        <p:spPr>
          <a:xfrm>
            <a:off x="3832200" y="1029834"/>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a:t>
            </a:r>
            <a:r>
              <a:rPr lang="en-US" sz="3400" b="0" strike="noStrike" spc="-1">
                <a:solidFill>
                  <a:srgbClr val="000000"/>
                </a:solidFill>
                <a:latin typeface="Trebuchet MS"/>
              </a:rPr>
              <a:t>++ </a:t>
            </a:r>
            <a:r>
              <a:rPr lang="zh-CN" altLang="en-US" sz="3400" b="0" strike="noStrike" spc="-1">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
        <p:nvSpPr>
          <p:cNvPr id="1203" name="CustomShape 2"/>
          <p:cNvSpPr/>
          <p:nvPr/>
        </p:nvSpPr>
        <p:spPr>
          <a:xfrm>
            <a:off x="0" y="1124640"/>
            <a:ext cx="9143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下面是 </a:t>
            </a:r>
            <a:r>
              <a:rPr lang="en-US" sz="3200" b="0" strike="noStrike" spc="-1" dirty="0">
                <a:solidFill>
                  <a:srgbClr val="000000"/>
                </a:solidFill>
                <a:latin typeface="Trebuchet MS"/>
              </a:rPr>
              <a:t>API </a:t>
            </a:r>
            <a:r>
              <a:rPr lang="zh-CN" altLang="en-US" sz="3200" spc="-1" dirty="0">
                <a:solidFill>
                  <a:srgbClr val="000000"/>
                </a:solidFill>
                <a:latin typeface="Trebuchet MS"/>
              </a:rPr>
              <a:t>中的定义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Buffer(</a:t>
            </a:r>
            <a:r>
              <a:rPr lang="en-US" sz="2800" b="0" strike="noStrike" spc="-1" dirty="0" err="1">
                <a:solidFill>
                  <a:srgbClr val="000000"/>
                </a:solidFill>
                <a:latin typeface="Trebuchet MS"/>
              </a:rPr>
              <a:t>startIterator</a:t>
            </a:r>
            <a:r>
              <a:rPr lang="en-US" sz="2800" b="0" strike="noStrike" spc="-1" dirty="0">
                <a:solidFill>
                  <a:srgbClr val="000000"/>
                </a:solidFill>
                <a:latin typeface="Trebuchet MS"/>
              </a:rPr>
              <a:t>, </a:t>
            </a:r>
            <a:r>
              <a:rPr lang="en-US" sz="2800" b="0" strike="noStrike" spc="-1" dirty="0" err="1">
                <a:solidFill>
                  <a:srgbClr val="000000"/>
                </a:solidFill>
                <a:latin typeface="Trebuchet MS"/>
              </a:rPr>
              <a:t>endIterator</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readOnly</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useHostPtr</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readOnly</a:t>
            </a:r>
            <a:r>
              <a:rPr lang="en-US" sz="3200" b="0" strike="noStrike" spc="-1" dirty="0">
                <a:solidFill>
                  <a:srgbClr val="4F81BD"/>
                </a:solidFill>
                <a:latin typeface="Trebuchet MS"/>
              </a:rPr>
              <a:t> </a:t>
            </a:r>
            <a:r>
              <a:rPr lang="zh-CN" altLang="en-US" sz="3100" spc="-1" dirty="0">
                <a:solidFill>
                  <a:srgbClr val="000000"/>
                </a:solidFill>
                <a:latin typeface="Trebuchet MS"/>
              </a:rPr>
              <a:t>是一个布尔值（</a:t>
            </a:r>
            <a:r>
              <a:rPr lang="en-US" altLang="zh-CN" sz="3100" spc="-1" dirty="0" err="1">
                <a:solidFill>
                  <a:srgbClr val="000000"/>
                </a:solidFill>
                <a:latin typeface="Trebuchet MS"/>
              </a:rPr>
              <a:t>boolean</a:t>
            </a:r>
            <a:r>
              <a:rPr lang="zh-CN" altLang="en-US" sz="3100" spc="-1" dirty="0">
                <a:solidFill>
                  <a:srgbClr val="000000"/>
                </a:solidFill>
                <a:latin typeface="Trebuchet MS"/>
              </a:rPr>
              <a:t>）</a:t>
            </a:r>
            <a:r>
              <a:rPr lang="zh-CN" altLang="en-US" sz="3200" b="0" strike="noStrike" spc="-1" dirty="0">
                <a:solidFill>
                  <a:srgbClr val="000000"/>
                </a:solidFill>
                <a:latin typeface="Trebuchet MS"/>
              </a:rPr>
              <a:t>，用于指定内存是只读状态 </a:t>
            </a:r>
            <a:r>
              <a:rPr lang="en-US" sz="3200" b="0" strike="noStrike" spc="-1" dirty="0">
                <a:solidFill>
                  <a:srgbClr val="000000"/>
                </a:solidFill>
                <a:latin typeface="Trebuchet MS"/>
              </a:rPr>
              <a:t>CL_MEM_READ_ONLY (true) </a:t>
            </a:r>
            <a:r>
              <a:rPr lang="zh-CN" altLang="en-US" sz="3200" b="0" strike="noStrike" spc="-1" dirty="0">
                <a:solidFill>
                  <a:srgbClr val="000000"/>
                </a:solidFill>
                <a:latin typeface="Trebuchet MS"/>
              </a:rPr>
              <a:t>还是可写状态 </a:t>
            </a:r>
            <a:r>
              <a:rPr lang="en-US" sz="3200" b="0" strike="noStrike" spc="-1" dirty="0">
                <a:solidFill>
                  <a:srgbClr val="000000"/>
                </a:solidFill>
                <a:latin typeface="Trebuchet MS"/>
              </a:rPr>
              <a:t>CL_MEM_READ_WRITE (false)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要注意，一定要指定好是真还是假。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useHostPtr</a:t>
            </a:r>
            <a:r>
              <a:rPr lang="en-US" sz="3200" b="0" strike="noStrike" spc="-1" dirty="0">
                <a:solidFill>
                  <a:srgbClr val="4F81BD"/>
                </a:solidFill>
                <a:latin typeface="Trebuchet MS"/>
              </a:rPr>
              <a:t> </a:t>
            </a:r>
            <a:r>
              <a:rPr lang="zh-CN" altLang="en-US" sz="3200" b="0" strike="noStrike" spc="-1" dirty="0">
                <a:solidFill>
                  <a:srgbClr val="000000"/>
                </a:solidFill>
                <a:latin typeface="Trebuchet MS"/>
              </a:rPr>
              <a:t>也</a:t>
            </a:r>
            <a:r>
              <a:rPr lang="zh-CN" altLang="en-US" sz="3200" spc="-1" dirty="0">
                <a:solidFill>
                  <a:srgbClr val="000000"/>
                </a:solidFill>
                <a:latin typeface="Trebuchet MS"/>
              </a:rPr>
              <a:t>是一个布尔值（</a:t>
            </a:r>
            <a:r>
              <a:rPr lang="en-US" altLang="zh-CN" sz="3200" spc="-1" dirty="0" err="1">
                <a:solidFill>
                  <a:srgbClr val="000000"/>
                </a:solidFill>
                <a:latin typeface="Trebuchet MS"/>
              </a:rPr>
              <a:t>boolean</a:t>
            </a:r>
            <a:r>
              <a:rPr lang="zh-CN" altLang="en-US" sz="3200" spc="-1" dirty="0">
                <a:solidFill>
                  <a:srgbClr val="000000"/>
                </a:solidFill>
                <a:latin typeface="Trebuchet MS"/>
              </a:rPr>
              <a:t>）</a:t>
            </a:r>
            <a:r>
              <a:rPr lang="zh-CN" altLang="en-US" sz="3600" spc="-1" dirty="0">
                <a:solidFill>
                  <a:srgbClr val="000000"/>
                </a:solidFill>
                <a:latin typeface="Trebuchet MS"/>
              </a:rPr>
              <a:t>， </a:t>
            </a:r>
            <a:r>
              <a:rPr lang="zh-CN" altLang="en-US" sz="3200" spc="-1" dirty="0">
                <a:solidFill>
                  <a:srgbClr val="000000"/>
                </a:solidFill>
                <a:latin typeface="Trebuchet MS"/>
              </a:rPr>
              <a:t>默认为假。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因此迭代器（</a:t>
            </a:r>
            <a:r>
              <a:rPr lang="en-US" altLang="zh-CN" sz="2800" b="0" strike="noStrike" spc="-1" dirty="0">
                <a:solidFill>
                  <a:srgbClr val="000000"/>
                </a:solidFill>
                <a:latin typeface="Trebuchet MS"/>
              </a:rPr>
              <a:t>iterators</a:t>
            </a:r>
            <a:r>
              <a:rPr lang="zh-CN" altLang="en-US" sz="2800" b="0" strike="noStrike" spc="-1" dirty="0">
                <a:solidFill>
                  <a:srgbClr val="000000"/>
                </a:solidFill>
                <a:latin typeface="Trebuchet MS"/>
              </a:rPr>
              <a:t>）定义的数组（</a:t>
            </a:r>
            <a:r>
              <a:rPr lang="en-US" altLang="zh-CN" sz="2800" b="0" strike="noStrike" spc="-1" dirty="0">
                <a:solidFill>
                  <a:srgbClr val="000000"/>
                </a:solidFill>
                <a:latin typeface="Trebuchet MS"/>
              </a:rPr>
              <a:t>array</a:t>
            </a:r>
            <a:r>
              <a:rPr lang="zh-CN" altLang="en-US" sz="2800" b="0" strike="noStrike" spc="-1" dirty="0">
                <a:solidFill>
                  <a:srgbClr val="000000"/>
                </a:solidFill>
                <a:latin typeface="Trebuchet MS"/>
              </a:rPr>
              <a:t>）就</a:t>
            </a:r>
            <a:r>
              <a:rPr lang="zh-CN" altLang="en-US" sz="2900" spc="-1" dirty="0">
                <a:solidFill>
                  <a:srgbClr val="F79646"/>
                </a:solidFill>
                <a:latin typeface="Trebuchet MS"/>
              </a:rPr>
              <a:t>暗含着被复制到（</a:t>
            </a:r>
            <a:r>
              <a:rPr lang="en-US" altLang="zh-CN" sz="2900" spc="-1" dirty="0">
                <a:solidFill>
                  <a:srgbClr val="F79646"/>
                </a:solidFill>
                <a:latin typeface="Trebuchet MS"/>
              </a:rPr>
              <a:t> implicitly copied </a:t>
            </a:r>
            <a:r>
              <a:rPr lang="zh-CN" altLang="en-US" sz="2900" spc="-1" dirty="0">
                <a:solidFill>
                  <a:srgbClr val="F79646"/>
                </a:solidFill>
                <a:latin typeface="Trebuchet MS"/>
              </a:rPr>
              <a:t>）</a:t>
            </a:r>
            <a:r>
              <a:rPr lang="zh-CN" altLang="en-US" sz="2800" b="0" strike="noStrike" spc="-1" dirty="0">
                <a:solidFill>
                  <a:srgbClr val="000000"/>
                </a:solidFill>
                <a:latin typeface="Trebuchet MS"/>
              </a:rPr>
              <a:t>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r>
              <a:rPr lang="zh-CN" altLang="en-US" sz="2800" b="0" strike="noStrike" spc="-1" dirty="0">
                <a:solidFill>
                  <a:srgbClr val="000000"/>
                </a:solidFill>
                <a:latin typeface="Trebuchet MS"/>
              </a:rPr>
              <a:t>上了。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如果你改设为</a:t>
            </a:r>
            <a:r>
              <a:rPr lang="en-US" altLang="zh-CN" sz="2800" spc="-1" dirty="0">
                <a:solidFill>
                  <a:srgbClr val="F79646"/>
                </a:solidFill>
                <a:latin typeface="Trebuchet MS"/>
              </a:rPr>
              <a:t> </a:t>
            </a:r>
            <a:r>
              <a:rPr lang="zh-CN" altLang="en-US" sz="2800" b="0" strike="noStrike" spc="-1" dirty="0">
                <a:solidFill>
                  <a:srgbClr val="F79646"/>
                </a:solidFill>
                <a:latin typeface="Trebuchet MS"/>
              </a:rPr>
              <a:t>真（</a:t>
            </a:r>
            <a:r>
              <a:rPr lang="en-US" altLang="zh-CN" sz="2800" b="0" strike="noStrike" spc="-1" dirty="0">
                <a:solidFill>
                  <a:srgbClr val="F79646"/>
                </a:solidFill>
                <a:latin typeface="Trebuchet MS"/>
              </a:rPr>
              <a:t>true</a:t>
            </a:r>
            <a:r>
              <a:rPr lang="zh-CN" altLang="en-US" sz="2800" b="0" strike="noStrike" spc="-1" dirty="0">
                <a:solidFill>
                  <a:srgbClr val="F79646"/>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迭代器所指定的内存就必须是</a:t>
            </a:r>
            <a:r>
              <a:rPr lang="zh-CN" altLang="en-US" sz="2400" spc="-1" dirty="0">
                <a:solidFill>
                  <a:srgbClr val="4F81BD"/>
                </a:solidFill>
                <a:latin typeface="Trebuchet MS"/>
              </a:rPr>
              <a:t>连续的（</a:t>
            </a:r>
            <a:r>
              <a:rPr lang="en-US" altLang="zh-CN" sz="2400" spc="-1" dirty="0">
                <a:solidFill>
                  <a:srgbClr val="4F81BD"/>
                </a:solidFill>
                <a:latin typeface="Trebuchet MS"/>
              </a:rPr>
              <a:t>contiguous</a:t>
            </a:r>
            <a:r>
              <a:rPr lang="zh-CN" altLang="en-US" sz="2400" spc="-1" dirty="0">
                <a:solidFill>
                  <a:srgbClr val="4F81BD"/>
                </a:solidFill>
                <a:latin typeface="Trebuchet MS"/>
              </a:rPr>
              <a:t>）。</a:t>
            </a:r>
            <a:endParaRPr lang="en-US" altLang="zh-CN" sz="2400" spc="-1" dirty="0">
              <a:solidFill>
                <a:srgbClr val="4F81BD"/>
              </a:solidFill>
              <a:latin typeface="Trebuchet MS"/>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上下文（</a:t>
            </a:r>
            <a:r>
              <a:rPr lang="en-US" altLang="zh-CN" sz="2400" b="0" strike="noStrike" spc="-1" dirty="0">
                <a:solidFill>
                  <a:srgbClr val="000000"/>
                </a:solidFill>
                <a:latin typeface="Trebuchet MS"/>
              </a:rPr>
              <a:t>context</a:t>
            </a:r>
            <a:r>
              <a:rPr lang="zh-CN" altLang="en-US" sz="2400" b="0" strike="noStrike" spc="-1" dirty="0">
                <a:solidFill>
                  <a:srgbClr val="000000"/>
                </a:solidFill>
                <a:latin typeface="Trebuchet MS"/>
              </a:rPr>
              <a:t>）</a:t>
            </a:r>
            <a:r>
              <a:rPr lang="en-US" altLang="zh-CN" sz="2400" spc="-1" dirty="0">
                <a:solidFill>
                  <a:srgbClr val="4F81BD"/>
                </a:solidFill>
                <a:latin typeface="Trebuchet MS"/>
              </a:rPr>
              <a:t> </a:t>
            </a:r>
            <a:r>
              <a:rPr lang="zh-CN" altLang="en-US" sz="2400" spc="-1" dirty="0">
                <a:solidFill>
                  <a:srgbClr val="4F81BD"/>
                </a:solidFill>
                <a:latin typeface="Trebuchet MS"/>
              </a:rPr>
              <a:t>使用指针（</a:t>
            </a:r>
            <a:r>
              <a:rPr lang="en-US" altLang="zh-CN" sz="2400" spc="-1" dirty="0">
                <a:solidFill>
                  <a:srgbClr val="4F81BD"/>
                </a:solidFill>
                <a:latin typeface="Trebuchet MS"/>
              </a:rPr>
              <a:t>uses the pointer</a:t>
            </a:r>
            <a:r>
              <a:rPr lang="zh-CN" altLang="en-US" sz="2400" spc="-1" dirty="0">
                <a:solidFill>
                  <a:srgbClr val="4F81BD"/>
                </a:solidFill>
                <a:latin typeface="Trebuchet MS"/>
              </a:rPr>
              <a:t>）</a:t>
            </a:r>
            <a:r>
              <a:rPr lang="zh-CN" altLang="en-US" sz="2400" spc="-1" dirty="0">
                <a:solidFill>
                  <a:srgbClr val="000000"/>
                </a:solidFill>
                <a:latin typeface="Trebuchet MS"/>
              </a:rPr>
              <a:t>来指向宿主内存（</a:t>
            </a:r>
            <a:r>
              <a:rPr lang="en-US" altLang="zh-CN" sz="2400" spc="-1" dirty="0">
                <a:solidFill>
                  <a:srgbClr val="000000"/>
                </a:solidFill>
                <a:latin typeface="Trebuchet MS"/>
              </a:rPr>
              <a:t>host memory</a:t>
            </a:r>
            <a:r>
              <a:rPr lang="zh-CN" altLang="en-US" sz="2400" spc="-1" dirty="0">
                <a:solidFill>
                  <a:srgbClr val="000000"/>
                </a:solidFill>
                <a:latin typeface="Trebuchet MS"/>
              </a:rPr>
              <a:t>），这样宿主内存就成了设备可见（</a:t>
            </a:r>
            <a:r>
              <a:rPr lang="en-US" altLang="zh-CN" sz="2400" spc="-1" dirty="0">
                <a:solidFill>
                  <a:srgbClr val="000000"/>
                </a:solidFill>
                <a:latin typeface="Trebuchet MS"/>
              </a:rPr>
              <a:t>device accessible</a:t>
            </a:r>
            <a:r>
              <a:rPr lang="zh-CN" altLang="en-US" sz="2400" spc="-1" dirty="0">
                <a:solidFill>
                  <a:srgbClr val="000000"/>
                </a:solidFill>
                <a:latin typeface="Trebuchet MS"/>
              </a:rPr>
              <a:t>）的了，这和 </a:t>
            </a:r>
            <a:r>
              <a:rPr lang="en-US" sz="2400" b="0" strike="noStrike" spc="-1" dirty="0">
                <a:solidFill>
                  <a:srgbClr val="000000"/>
                </a:solidFill>
                <a:latin typeface="Trebuchet MS"/>
              </a:rPr>
              <a:t>CL_MEM_USE_HOST_PTR </a:t>
            </a:r>
            <a:r>
              <a:rPr lang="zh-CN" altLang="en-US" sz="2400" b="0" strike="noStrike" spc="-1" dirty="0">
                <a:solidFill>
                  <a:srgbClr val="000000"/>
                </a:solidFill>
                <a:latin typeface="Trebuchet MS"/>
              </a:rPr>
              <a:t>一样。</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这个数组（</a:t>
            </a:r>
            <a:r>
              <a:rPr lang="en-US" altLang="zh-CN" sz="2400" b="0" strike="noStrike" spc="-1" dirty="0">
                <a:solidFill>
                  <a:srgbClr val="000000"/>
                </a:solidFill>
                <a:latin typeface="Trebuchet MS"/>
              </a:rPr>
              <a:t>array</a:t>
            </a:r>
            <a:r>
              <a:rPr lang="zh-CN" altLang="en-US" sz="2400" b="0" strike="noStrike" spc="-1" dirty="0">
                <a:solidFill>
                  <a:srgbClr val="000000"/>
                </a:solidFill>
                <a:latin typeface="Trebuchet MS"/>
              </a:rPr>
              <a:t>）</a:t>
            </a:r>
            <a:r>
              <a:rPr lang="zh-CN" altLang="en-US" sz="2400" b="1" strike="noStrike" spc="-1" dirty="0">
                <a:solidFill>
                  <a:srgbClr val="F79646"/>
                </a:solidFill>
                <a:latin typeface="Trebuchet MS"/>
              </a:rPr>
              <a:t>并没有</a:t>
            </a:r>
            <a:r>
              <a:rPr lang="en-US" sz="2400" b="1" strike="noStrike" spc="-1" dirty="0">
                <a:solidFill>
                  <a:srgbClr val="F79646"/>
                </a:solidFill>
                <a:latin typeface="Trebuchet MS"/>
              </a:rPr>
              <a:t> </a:t>
            </a:r>
            <a:r>
              <a:rPr lang="zh-CN" altLang="en-US" sz="2400" b="0" strike="noStrike" spc="-1" dirty="0">
                <a:solidFill>
                  <a:srgbClr val="000000"/>
                </a:solidFill>
                <a:latin typeface="Trebuchet MS"/>
              </a:rPr>
              <a:t>复制到设备内存（</a:t>
            </a:r>
            <a:r>
              <a:rPr lang="en-US" altLang="zh-CN" sz="2400" b="0" strike="noStrike" spc="-1" dirty="0">
                <a:solidFill>
                  <a:srgbClr val="000000"/>
                </a:solidFill>
                <a:latin typeface="Trebuchet MS"/>
              </a:rPr>
              <a:t>device memory</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在这个接口调用的时候，也可以制定一个上下文作为第一个参数（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使用带有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向量迭代器的缓存构造函数的时候，要记得：</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这是一个阻塞调用（</a:t>
            </a:r>
            <a:r>
              <a:rPr lang="en-US" altLang="zh-CN" sz="2800" b="0" strike="noStrike" spc="-1" dirty="0">
                <a:solidFill>
                  <a:srgbClr val="000000"/>
                </a:solidFill>
                <a:latin typeface="Trebuchet MS"/>
              </a:rPr>
              <a:t>blocking call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构造函数会讲一份副本队列传递给上下文（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）中的第一个设备（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a:t>
            </a:r>
            <a:r>
              <a:rPr lang="zh-CN" altLang="en-US" sz="2800" spc="-1" dirty="0">
                <a:solidFill>
                  <a:srgbClr val="000000"/>
                </a:solidFill>
                <a:latin typeface="Trebuchet MS"/>
              </a:rPr>
              <a:t>（当 </a:t>
            </a:r>
            <a:r>
              <a:rPr lang="en-US" altLang="zh-CN" sz="2800" spc="-1" dirty="0" err="1">
                <a:solidFill>
                  <a:srgbClr val="000000"/>
                </a:solidFill>
                <a:latin typeface="Trebuchet MS"/>
              </a:rPr>
              <a:t>useHostPtr</a:t>
            </a:r>
            <a:r>
              <a:rPr lang="en-US" altLang="zh-CN" sz="2800" spc="-1" dirty="0">
                <a:solidFill>
                  <a:srgbClr val="000000"/>
                </a:solidFill>
                <a:latin typeface="Trebuchet MS"/>
              </a:rPr>
              <a:t> == false </a:t>
            </a:r>
            <a:r>
              <a:rPr lang="zh-CN" altLang="en-US" sz="2800" spc="-1" dirty="0">
                <a:solidFill>
                  <a:srgbClr val="000000"/>
                </a:solidFill>
                <a:latin typeface="Trebuchet MS"/>
              </a:rPr>
              <a:t>的时候）；</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如果你讲核函数队列到同一个上下文（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）下的另外的设备上，</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penCL </a:t>
            </a:r>
            <a:r>
              <a:rPr lang="zh-CN" altLang="en-US" sz="2800" b="0" strike="noStrike" spc="-1" dirty="0">
                <a:solidFill>
                  <a:srgbClr val="000000"/>
                </a:solidFill>
                <a:latin typeface="Trebuchet MS"/>
              </a:rPr>
              <a:t>的运行环境（</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）会 </a:t>
            </a:r>
            <a:r>
              <a:rPr lang="zh-CN" altLang="en-US" sz="2800" b="0" strike="noStrike" spc="-1" dirty="0">
                <a:solidFill>
                  <a:srgbClr val="F79646"/>
                </a:solidFill>
                <a:latin typeface="Trebuchet MS"/>
              </a:rPr>
              <a:t>自动</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确保缓存对象稍后被复制到对应设备上去。</a:t>
            </a:r>
            <a:endParaRPr lang="en-US" sz="2800" b="0" strike="noStrike" spc="-1" dirty="0">
              <a:latin typeface="Arial"/>
            </a:endParaRPr>
          </a:p>
        </p:txBody>
      </p:sp>
      <p:sp>
        <p:nvSpPr>
          <p:cNvPr id="4" name="CustomShape 1">
            <a:extLst>
              <a:ext uri="{FF2B5EF4-FFF2-40B4-BE49-F238E27FC236}">
                <a16:creationId xmlns:a16="http://schemas.microsoft.com/office/drawing/2014/main" id="{7346C75F-0353-4220-A723-26F98DD74BCE}"/>
              </a:ext>
            </a:extLst>
          </p:cNvPr>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 </a:t>
            </a:r>
            <a:r>
              <a:rPr lang="zh-CN" altLang="en-US" sz="3400" b="0" strike="noStrike" spc="-1" dirty="0">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Python </a:t>
            </a:r>
            <a:r>
              <a:rPr lang="zh-CN" altLang="en-US" sz="4400" b="0" strike="noStrike" spc="-1" dirty="0">
                <a:solidFill>
                  <a:srgbClr val="000000"/>
                </a:solidFill>
                <a:latin typeface="Trebuchet MS"/>
              </a:rPr>
              <a:t>接口</a:t>
            </a:r>
            <a:endParaRPr lang="en-US" sz="4400" b="0" strike="noStrike" spc="-1" dirty="0">
              <a:latin typeface="Arial"/>
            </a:endParaRPr>
          </a:p>
        </p:txBody>
      </p:sp>
      <p:sp>
        <p:nvSpPr>
          <p:cNvPr id="12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伊利诺伊大学香槟分校（</a:t>
            </a:r>
            <a:r>
              <a:rPr lang="en-US" altLang="zh-CN" sz="3200" spc="-1" dirty="0">
                <a:solidFill>
                  <a:srgbClr val="000000"/>
                </a:solidFill>
                <a:latin typeface="Trebuchet MS"/>
              </a:rPr>
              <a:t> University of Illinois at Urbana-Champaign </a:t>
            </a:r>
            <a:r>
              <a:rPr lang="zh-CN" altLang="en-US" sz="3200" b="0" strike="noStrike" spc="-1" dirty="0">
                <a:solidFill>
                  <a:srgbClr val="000000"/>
                </a:solidFill>
                <a:latin typeface="Trebuchet MS"/>
              </a:rPr>
              <a:t>）的 </a:t>
            </a:r>
            <a:r>
              <a:rPr lang="en-US" altLang="zh-CN" sz="3200" spc="-1" dirty="0">
                <a:solidFill>
                  <a:srgbClr val="000000"/>
                </a:solidFill>
                <a:latin typeface="Trebuchet MS"/>
              </a:rPr>
              <a:t>Andreas Klockner </a:t>
            </a:r>
            <a:r>
              <a:rPr lang="zh-CN" altLang="en-US" sz="3200" spc="-1" dirty="0">
                <a:solidFill>
                  <a:srgbClr val="000000"/>
                </a:solidFill>
                <a:latin typeface="Trebuchet MS"/>
              </a:rPr>
              <a:t>开发了一个 </a:t>
            </a:r>
            <a:r>
              <a:rPr lang="en-US" altLang="zh-CN" sz="3200" spc="-1" dirty="0">
                <a:solidFill>
                  <a:srgbClr val="000000"/>
                </a:solidFill>
                <a:latin typeface="Trebuchet MS"/>
              </a:rPr>
              <a:t>Python </a:t>
            </a:r>
            <a:r>
              <a:rPr lang="zh-CN" altLang="en-US" sz="3200" spc="-1" dirty="0">
                <a:solidFill>
                  <a:srgbClr val="000000"/>
                </a:solidFill>
                <a:latin typeface="Trebuchet MS"/>
              </a:rPr>
              <a:t>链接库</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这个接口对于用户来说超级简单，而且不仅限于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用户。</a:t>
            </a:r>
            <a:endParaRPr lang="en-US" sz="32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主要特征</a:t>
            </a:r>
            <a:r>
              <a:rPr lang="en-US" altLang="zh-CN"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辅助函数（</a:t>
            </a:r>
            <a:r>
              <a:rPr lang="en-US" altLang="zh-CN" sz="2800" spc="-1" dirty="0">
                <a:solidFill>
                  <a:srgbClr val="000000"/>
                </a:solidFill>
                <a:latin typeface="Trebuchet MS"/>
              </a:rPr>
              <a:t>helper functions</a:t>
            </a:r>
            <a:r>
              <a:rPr lang="zh-CN" altLang="en-US" sz="2800" spc="-1" dirty="0">
                <a:solidFill>
                  <a:srgbClr val="000000"/>
                </a:solidFill>
                <a:latin typeface="Trebuchet MS"/>
              </a:rPr>
              <a:t>）可以帮助用户在运行时（</a:t>
            </a:r>
            <a:r>
              <a:rPr lang="en-US" altLang="zh-CN" sz="2800" spc="-1" dirty="0">
                <a:solidFill>
                  <a:srgbClr val="000000"/>
                </a:solidFill>
                <a:latin typeface="Trebuchet MS"/>
              </a:rPr>
              <a:t>runtime</a:t>
            </a:r>
            <a:r>
              <a:rPr lang="zh-CN" altLang="en-US" sz="2800" spc="-1" dirty="0">
                <a:solidFill>
                  <a:srgbClr val="000000"/>
                </a:solidFill>
                <a:latin typeface="Trebuchet MS"/>
              </a:rPr>
              <a:t>）选择具体平台（</a:t>
            </a:r>
            <a:r>
              <a:rPr lang="en-US" altLang="zh-CN" sz="2800" spc="-1" dirty="0">
                <a:solidFill>
                  <a:srgbClr val="000000"/>
                </a:solidFill>
                <a:latin typeface="Trebuchet MS"/>
              </a:rPr>
              <a:t>platform</a:t>
            </a:r>
            <a:r>
              <a:rPr lang="zh-CN" altLang="en-US" sz="2800" spc="-1" dirty="0">
                <a:solidFill>
                  <a:srgbClr val="000000"/>
                </a:solidFill>
                <a:latin typeface="Trebuchet MS"/>
              </a:rPr>
              <a:t>）或者设备（</a:t>
            </a:r>
            <a:r>
              <a:rPr lang="en-US" altLang="zh-CN" sz="2800" spc="-1" dirty="0">
                <a:solidFill>
                  <a:srgbClr val="000000"/>
                </a:solidFill>
                <a:latin typeface="Trebuchet MS"/>
              </a:rPr>
              <a:t>device</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getInfo</a:t>
            </a:r>
            <a:r>
              <a:rPr lang="en-US" sz="2800" b="0" strike="noStrike" spc="-1" dirty="0">
                <a:solidFill>
                  <a:srgbClr val="000000"/>
                </a:solidFill>
                <a:latin typeface="Trebuchet MS"/>
              </a:rPr>
              <a:t>() </a:t>
            </a:r>
            <a:r>
              <a:rPr lang="zh-CN" altLang="en-US" sz="2800" spc="-1" dirty="0">
                <a:solidFill>
                  <a:srgbClr val="000000"/>
                </a:solidFill>
                <a:latin typeface="Trebuchet MS"/>
              </a:rPr>
              <a:t>方法成了类的属性，就不需要再去调用方法本身了。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）当作一个方法进行调用</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支持多行字符串，再也不需要另起很多行了。</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Python </a:t>
            </a:r>
            <a:r>
              <a:rPr lang="zh-CN" altLang="en-US" sz="4400" spc="-1" dirty="0">
                <a:solidFill>
                  <a:srgbClr val="000000"/>
                </a:solidFill>
                <a:latin typeface="Trebuchet MS"/>
              </a:rPr>
              <a:t>接口：</a:t>
            </a:r>
            <a:br>
              <a:rPr lang="zh-CN" altLang="en-US" sz="4400" dirty="0"/>
            </a:br>
            <a:r>
              <a:rPr lang="zh-CN" altLang="en-US" sz="4400" spc="-1" dirty="0">
                <a:solidFill>
                  <a:srgbClr val="000000"/>
                </a:solidFill>
                <a:latin typeface="Trebuchet MS"/>
              </a:rPr>
              <a:t>设置宿主程序（</a:t>
            </a:r>
            <a:r>
              <a:rPr lang="en-US" altLang="zh-CN" sz="4400" spc="-1" dirty="0">
                <a:solidFill>
                  <a:srgbClr val="000000"/>
                </a:solidFill>
                <a:latin typeface="Trebuchet MS"/>
              </a:rPr>
              <a:t>host program</a:t>
            </a:r>
            <a:r>
              <a:rPr lang="zh-CN" altLang="en-US" sz="4400" spc="-1" dirty="0">
                <a:solidFill>
                  <a:srgbClr val="000000"/>
                </a:solidFill>
                <a:latin typeface="Trebuchet MS"/>
              </a:rPr>
              <a:t>）</a:t>
            </a:r>
            <a:endParaRPr lang="en-US" altLang="zh-CN" sz="4400" spc="-1" dirty="0"/>
          </a:p>
        </p:txBody>
      </p:sp>
      <p:sp>
        <p:nvSpPr>
          <p:cNvPr id="121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pyopencl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这个库</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pyopencl</a:t>
            </a:r>
            <a:r>
              <a:rPr lang="en-US" sz="2800" b="0" strike="noStrike" spc="-1" dirty="0">
                <a:solidFill>
                  <a:srgbClr val="000000"/>
                </a:solidFill>
                <a:latin typeface="Courier New Bold"/>
              </a:rPr>
              <a:t> </a:t>
            </a:r>
            <a:r>
              <a:rPr lang="en-US" sz="2800" b="0" strike="noStrike" spc="-1" dirty="0">
                <a:solidFill>
                  <a:srgbClr val="C0504D"/>
                </a:solidFill>
                <a:latin typeface="Courier New Bold"/>
              </a:rPr>
              <a:t>as</a:t>
            </a:r>
            <a:r>
              <a:rPr lang="en-US" sz="2800" b="0" strike="noStrike" spc="-1" dirty="0">
                <a:solidFill>
                  <a:srgbClr val="000000"/>
                </a:solidFill>
                <a:latin typeface="Courier New Bold"/>
              </a:rPr>
              <a:t> cl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numpy</a:t>
            </a:r>
            <a:r>
              <a:rPr lang="en-US" sz="3200" b="0" strike="noStrike" spc="-1" dirty="0">
                <a:solidFill>
                  <a:srgbClr val="000000"/>
                </a:solidFill>
                <a:latin typeface="Trebuchet MS"/>
              </a:rPr>
              <a:t> </a:t>
            </a:r>
            <a:r>
              <a:rPr lang="zh-CN" altLang="en-US" sz="3200" spc="-1" dirty="0">
                <a:solidFill>
                  <a:srgbClr val="000000"/>
                </a:solidFill>
                <a:latin typeface="Trebuchet MS"/>
              </a:rPr>
              <a:t>以使用各种数组 </a:t>
            </a:r>
            <a:r>
              <a:rPr lang="en-US" sz="3200" b="0" strike="noStrike" spc="-1" dirty="0">
                <a:solidFill>
                  <a:srgbClr val="000000"/>
                </a:solidFill>
                <a:latin typeface="Trebuchet MS"/>
              </a:rPr>
              <a:t>arrays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numpy</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有的例子中使用辅助函数来输出一些有用信息</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deviceinfo</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dirty="0">
                <a:solidFill>
                  <a:srgbClr val="000000"/>
                </a:solidFill>
                <a:latin typeface="Courier New Bold"/>
              </a:rPr>
              <a:t>N = 1024</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创建上下文，命令队列，程序 </a:t>
            </a:r>
            <a:r>
              <a:rPr lang="en-US" sz="1400" b="1" strike="noStrike" spc="-1" dirty="0">
                <a:solidFill>
                  <a:srgbClr val="000000"/>
                </a:solidFill>
                <a:latin typeface="Courier New Bold"/>
              </a:rPr>
              <a:t>create context, queue and program</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context = </a:t>
            </a:r>
            <a:r>
              <a:rPr lang="en-US" sz="1400" b="1" strike="noStrike" spc="-1" dirty="0" err="1">
                <a:solidFill>
                  <a:srgbClr val="9BBB59"/>
                </a:solidFill>
                <a:latin typeface="Courier New Bold"/>
              </a:rPr>
              <a:t>cl.create_some_context</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queue = </a:t>
            </a:r>
            <a:r>
              <a:rPr lang="en-US" sz="1400" b="1" strike="noStrike" spc="-1" dirty="0" err="1">
                <a:solidFill>
                  <a:srgbClr val="9BBB59"/>
                </a:solidFill>
                <a:latin typeface="Courier New Bold"/>
              </a:rPr>
              <a:t>cl.CommandQueue</a:t>
            </a:r>
            <a:r>
              <a:rPr lang="en-US" sz="1400" b="1" strike="noStrike" spc="-1" dirty="0">
                <a:solidFill>
                  <a:srgbClr val="000000"/>
                </a:solidFill>
                <a:latin typeface="Courier New Bold"/>
              </a:rPr>
              <a:t>(context)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 = </a:t>
            </a:r>
            <a:r>
              <a:rPr lang="en-US" sz="1400" b="1" strike="noStrike" spc="-1" dirty="0">
                <a:solidFill>
                  <a:srgbClr val="4F81BD"/>
                </a:solidFill>
                <a:latin typeface="Courier New Bold"/>
              </a:rPr>
              <a:t>open</a:t>
            </a:r>
            <a:r>
              <a:rPr lang="en-US" sz="1400" b="1" strike="noStrike" spc="-1" dirty="0">
                <a:solidFill>
                  <a:srgbClr val="000000"/>
                </a:solidFill>
                <a:latin typeface="Courier New Bold"/>
              </a:rPr>
              <a:t>(‘vadd.cl’).read()</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program = </a:t>
            </a:r>
            <a:r>
              <a:rPr lang="en-US" sz="1400" b="1" strike="noStrike" spc="-1" dirty="0" err="1">
                <a:solidFill>
                  <a:srgbClr val="9BBB59"/>
                </a:solidFill>
                <a:latin typeface="Courier New Bold"/>
              </a:rPr>
              <a:t>cl.Program</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a:t>
            </a:r>
            <a:r>
              <a:rPr lang="en-US" sz="1400" b="1" strike="noStrike" spc="-1" dirty="0">
                <a:solidFill>
                  <a:srgbClr val="9BBB59"/>
                </a:solidFill>
                <a:latin typeface="Courier New Bold"/>
              </a:rPr>
              <a:t>build</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创建宿主数组 </a:t>
            </a:r>
            <a:r>
              <a:rPr lang="en-US" sz="1400" b="1" strike="noStrike" spc="-1" dirty="0">
                <a:solidFill>
                  <a:srgbClr val="000000"/>
                </a:solidFill>
                <a:latin typeface="Courier New Bold"/>
              </a:rPr>
              <a:t>create host arrays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numpy.empty</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创建设备缓存 </a:t>
            </a:r>
            <a:r>
              <a:rPr lang="en-US" sz="1400" b="1" strike="noStrike" spc="-1" dirty="0">
                <a:solidFill>
                  <a:srgbClr val="000000"/>
                </a:solidFill>
                <a:latin typeface="Courier New Bold"/>
              </a:rPr>
              <a:t>create device buffers</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mf = </a:t>
            </a:r>
            <a:r>
              <a:rPr lang="en-US" sz="1400" b="1" strike="noStrike" spc="-1" dirty="0" err="1">
                <a:solidFill>
                  <a:srgbClr val="9BBB59"/>
                </a:solidFill>
                <a:latin typeface="Courier New Bold"/>
              </a:rPr>
              <a:t>cl.mem_flags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4F81BD"/>
                </a:solidFill>
                <a:latin typeface="Courier New Bold"/>
              </a:rPr>
              <a:t> </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WRITE_ONLY</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h_c.</a:t>
            </a:r>
            <a:r>
              <a:rPr lang="en-US" sz="1400" b="1" strike="noStrike" spc="-1" dirty="0" err="1">
                <a:solidFill>
                  <a:srgbClr val="C0504D"/>
                </a:solidFill>
                <a:latin typeface="Courier New Bold"/>
              </a:rPr>
              <a:t>nbytes</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运行核函数 </a:t>
            </a:r>
            <a:r>
              <a:rPr lang="en-US" sz="1400" b="1" strike="noStrike" spc="-1" dirty="0">
                <a:solidFill>
                  <a:srgbClr val="000000"/>
                </a:solidFill>
                <a:latin typeface="Courier New Bold"/>
              </a:rPr>
              <a:t>run kernel</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program.vadd</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vadd.set_scalar_arg_dtypes</a:t>
            </a:r>
            <a:r>
              <a:rPr lang="en-US" sz="1400" b="1" strike="noStrike" spc="-1" dirty="0">
                <a:solidFill>
                  <a:srgbClr val="000000"/>
                </a:solidFill>
                <a:latin typeface="Courier New Bold"/>
              </a:rPr>
              <a:t>([None, None, None, numpy.uint32])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h_a.</a:t>
            </a:r>
            <a:r>
              <a:rPr lang="en-US" sz="1400" b="1" strike="noStrike" spc="-1" dirty="0" err="1">
                <a:solidFill>
                  <a:srgbClr val="C0504D"/>
                </a:solidFill>
                <a:latin typeface="Courier New Bold"/>
              </a:rPr>
              <a:t>shape</a:t>
            </a:r>
            <a:r>
              <a:rPr lang="en-US" sz="1400" b="1" strike="noStrike" spc="-1" dirty="0">
                <a:solidFill>
                  <a:srgbClr val="000000"/>
                </a:solidFill>
                <a:latin typeface="Courier New Bold"/>
              </a:rPr>
              <a:t>, </a:t>
            </a:r>
            <a:r>
              <a:rPr lang="en-US" sz="1400" b="1" strike="noStrike" spc="-1" dirty="0">
                <a:solidFill>
                  <a:srgbClr val="17375E"/>
                </a:solidFill>
                <a:latin typeface="Courier New Bold"/>
              </a:rPr>
              <a:t>None</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N)</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返回结果 </a:t>
            </a:r>
            <a:r>
              <a:rPr lang="en-US" sz="1400" b="1" strike="noStrike" spc="-1" dirty="0">
                <a:solidFill>
                  <a:srgbClr val="000000"/>
                </a:solidFill>
                <a:latin typeface="Courier New Bold"/>
              </a:rPr>
              <a:t>return results</a:t>
            </a:r>
            <a:endParaRPr lang="en-US" sz="1400" b="0" strike="noStrike" spc="-1" dirty="0">
              <a:latin typeface="Arial"/>
            </a:endParaRPr>
          </a:p>
          <a:p>
            <a:pPr>
              <a:lnSpc>
                <a:spcPct val="100000"/>
              </a:lnSpc>
              <a:spcBef>
                <a:spcPts val="281"/>
              </a:spcBef>
            </a:pPr>
            <a:r>
              <a:rPr lang="en-US" sz="1400" b="1" strike="noStrike" spc="-1" dirty="0" err="1">
                <a:solidFill>
                  <a:srgbClr val="9BBB59"/>
                </a:solidFill>
                <a:latin typeface="Courier New Bold"/>
              </a:rPr>
              <a:t>cl.enqueue_copy</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运行向量加法核函数</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kernel (C++ / Python)</a:t>
            </a:r>
            <a:endParaRPr lang="en-US" sz="4400" b="0" strike="noStrike" spc="-1" dirty="0">
              <a:latin typeface="Arial"/>
            </a:endParaRPr>
          </a:p>
        </p:txBody>
      </p:sp>
      <p:sp>
        <p:nvSpPr>
          <p:cNvPr id="121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学习使用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接口。</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测试讲义中提供的程序代码。这份代码会简单将两个向量求和。</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阅读宿主代码（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），从中识别接口调用（</a:t>
            </a:r>
            <a:r>
              <a:rPr lang="en-US" altLang="zh-CN" sz="2800" b="0" strike="noStrike" spc="-1" dirty="0">
                <a:solidFill>
                  <a:srgbClr val="000000"/>
                </a:solidFill>
                <a:latin typeface="Trebuchet MS"/>
              </a:rPr>
              <a:t>API calls</a:t>
            </a:r>
            <a:r>
              <a:rPr lang="zh-CN" altLang="en-US" sz="2800" b="0" strike="noStrike" spc="-1" dirty="0">
                <a:solidFill>
                  <a:srgbClr val="000000"/>
                </a:solidFill>
                <a:latin typeface="Trebuchet MS"/>
              </a:rPr>
              <a:t>）。注意一下从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接口调用（</a:t>
            </a:r>
            <a:r>
              <a:rPr lang="en-US" altLang="zh-CN" sz="2800" b="0" strike="noStrike" spc="-1" dirty="0">
                <a:solidFill>
                  <a:srgbClr val="000000"/>
                </a:solidFill>
                <a:latin typeface="Trebuchet MS"/>
              </a:rPr>
              <a:t>API call</a:t>
            </a:r>
            <a:r>
              <a:rPr lang="zh-CN" altLang="en-US" sz="2800" b="0" strike="noStrike" spc="-1" dirty="0">
                <a:solidFill>
                  <a:srgbClr val="000000"/>
                </a:solidFill>
                <a:latin typeface="Trebuchet MS"/>
              </a:rPr>
              <a:t>）搭配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构建之间的对应关系。</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将原生的 </a:t>
            </a:r>
            <a:r>
              <a:rPr lang="en-US" altLang="zh-CN" sz="2800" b="0" strike="noStrike" spc="-1" dirty="0">
                <a:solidFill>
                  <a:srgbClr val="000000"/>
                </a:solidFill>
                <a:latin typeface="Trebuchet MS"/>
              </a:rPr>
              <a:t>C </a:t>
            </a:r>
            <a:r>
              <a:rPr lang="zh-CN" altLang="en-US" sz="2800" spc="-1" dirty="0">
                <a:solidFill>
                  <a:srgbClr val="000000"/>
                </a:solidFill>
                <a:latin typeface="Trebuchet MS"/>
              </a:rPr>
              <a:t>语言代码和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版本代码进行对比。</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感受一下通用接口调用（</a:t>
            </a:r>
            <a:r>
              <a:rPr lang="en-US" altLang="zh-CN" sz="2800" b="0" strike="noStrike" spc="-1" dirty="0">
                <a:solidFill>
                  <a:srgbClr val="000000"/>
                </a:solidFill>
                <a:latin typeface="Trebuchet MS"/>
              </a:rPr>
              <a:t>common API calls</a:t>
            </a:r>
            <a:r>
              <a:rPr lang="zh-CN" altLang="en-US" sz="2800" b="0" strike="noStrike" spc="-1" dirty="0">
                <a:solidFill>
                  <a:srgbClr val="000000"/>
                </a:solidFill>
                <a:latin typeface="Trebuchet MS"/>
              </a:rPr>
              <a:t>）的简洁（</a:t>
            </a:r>
            <a:r>
              <a:rPr lang="en-US" altLang="zh-CN" sz="2800" b="0" strike="noStrike" spc="-1" dirty="0">
                <a:solidFill>
                  <a:srgbClr val="000000"/>
                </a:solidFill>
                <a:latin typeface="Trebuchet MS"/>
              </a:rPr>
              <a:t>simplicity</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一条信息，验证向量相加运算成功完成。</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使用 OSX?</a:t>
            </a:r>
            <a:endParaRPr lang="en-US" sz="4400" b="0" strike="noStrike" spc="-1">
              <a:latin typeface="Arial"/>
            </a:endParaRPr>
          </a:p>
        </p:txBody>
      </p:sp>
      <p:sp>
        <p:nvSpPr>
          <p:cNvPr id="44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已经自带了!</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编译代码的时候加上下面的关键字即可：</a:t>
            </a:r>
            <a:r>
              <a:rPr lang="en-US" sz="3200" b="0" strike="noStrike" spc="-1">
                <a:solidFill>
                  <a:srgbClr val="E46C0A"/>
                </a:solidFill>
                <a:latin typeface="Courier New Bold"/>
              </a:rPr>
              <a:t>-</a:t>
            </a:r>
            <a:r>
              <a:rPr lang="en-US" sz="3200" b="1" strike="noStrike" spc="-1">
                <a:solidFill>
                  <a:srgbClr val="E46C0A"/>
                </a:solidFill>
                <a:latin typeface="Courier New Bold"/>
              </a:rPr>
              <a:t>framework OpenCL -DAPPLE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4: </a:t>
            </a:r>
            <a:r>
              <a:rPr lang="zh-CN" altLang="en-US" sz="3600" spc="-1" dirty="0">
                <a:solidFill>
                  <a:srgbClr val="000000"/>
                </a:solidFill>
                <a:latin typeface="Trebuchet MS"/>
              </a:rPr>
              <a:t>链接向量加法核函数 </a:t>
            </a:r>
            <a:r>
              <a:rPr lang="en-US" altLang="zh-CN" sz="3600" spc="-1" dirty="0" err="1">
                <a:solidFill>
                  <a:srgbClr val="000000"/>
                </a:solidFill>
                <a:latin typeface="Trebuchet MS"/>
              </a:rPr>
              <a:t>Vadd</a:t>
            </a:r>
            <a:r>
              <a:rPr lang="en-US" altLang="zh-CN" sz="3600" spc="-1" dirty="0">
                <a:solidFill>
                  <a:srgbClr val="000000"/>
                </a:solidFill>
                <a:latin typeface="Trebuchet MS"/>
              </a:rPr>
              <a:t> kernels</a:t>
            </a:r>
            <a:br>
              <a:rPr dirty="0"/>
            </a:br>
            <a:r>
              <a:rPr lang="en-US" sz="3600" b="0" strike="noStrike" spc="-1" dirty="0">
                <a:solidFill>
                  <a:srgbClr val="000000"/>
                </a:solidFill>
                <a:latin typeface="Trebuchet MS"/>
              </a:rPr>
              <a:t>(C++ / Python)</a:t>
            </a:r>
            <a:endParaRPr lang="en-US" sz="3600" b="0" strike="noStrike" spc="-1" dirty="0">
              <a:latin typeface="Arial"/>
            </a:endParaRPr>
          </a:p>
        </p:txBody>
      </p:sp>
      <p:sp>
        <p:nvSpPr>
          <p:cNvPr id="1215" name="CustomShape 2"/>
          <p:cNvSpPr/>
          <p:nvPr/>
        </p:nvSpPr>
        <p:spPr>
          <a:xfrm>
            <a:off x="179640" y="1127520"/>
            <a:ext cx="8784360" cy="53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检验你是否理解了如何操纵核函数调用（</a:t>
            </a:r>
            <a:r>
              <a:rPr lang="en-US" altLang="zh-CN" sz="2800" spc="-1" dirty="0">
                <a:solidFill>
                  <a:srgbClr val="000000"/>
                </a:solidFill>
                <a:latin typeface="Trebuchet MS"/>
              </a:rPr>
              <a:t>kernel invocations</a:t>
            </a:r>
            <a:r>
              <a:rPr lang="zh-CN" altLang="en-US" sz="2800" b="0" strike="noStrike" spc="-1" dirty="0">
                <a:solidFill>
                  <a:srgbClr val="000000"/>
                </a:solidFill>
                <a:latin typeface="Trebuchet MS"/>
              </a:rPr>
              <a:t>）以及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里面的缓存（</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中启动一个向量加法程序</a:t>
            </a:r>
            <a:r>
              <a:rPr lang="en-US" sz="2800" b="0" strike="noStrike" spc="-1" dirty="0">
                <a:solidFill>
                  <a:srgbClr val="000000"/>
                </a:solidFill>
                <a:latin typeface="Trebuchet MS"/>
              </a:rPr>
              <a:t> VADD program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增加额外的缓存对象（</a:t>
            </a:r>
            <a:r>
              <a:rPr lang="en-US" altLang="zh-CN" sz="2800" b="0" strike="noStrike" spc="-1" dirty="0">
                <a:solidFill>
                  <a:srgbClr val="000000"/>
                </a:solidFill>
                <a:latin typeface="Trebuchet MS"/>
              </a:rPr>
              <a:t>buffer objects</a:t>
            </a:r>
            <a:r>
              <a:rPr lang="zh-CN" altLang="en-US" sz="2800" b="0" strike="noStrike" spc="-1" dirty="0">
                <a:solidFill>
                  <a:srgbClr val="000000"/>
                </a:solidFill>
                <a:latin typeface="Trebuchet MS"/>
              </a:rPr>
              <a:t>）然后赋值成定义在宿主</a:t>
            </a:r>
            <a:r>
              <a:rPr lang="zh-CN" altLang="en-US" sz="2800" spc="-1" dirty="0">
                <a:solidFill>
                  <a:srgbClr val="000000"/>
                </a:solidFill>
                <a:latin typeface="Trebuchet MS"/>
              </a:rPr>
              <a:t>（</a:t>
            </a:r>
            <a:r>
              <a:rPr lang="en-US" altLang="zh-CN" sz="2800" spc="-1" dirty="0">
                <a:solidFill>
                  <a:srgbClr val="000000"/>
                </a:solidFill>
                <a:latin typeface="Trebuchet MS"/>
              </a:rPr>
              <a:t>host</a:t>
            </a:r>
            <a:r>
              <a:rPr lang="zh-CN" altLang="en-US" sz="2800" spc="-1" dirty="0">
                <a:solidFill>
                  <a:srgbClr val="000000"/>
                </a:solidFill>
                <a:latin typeface="Trebuchet MS"/>
              </a:rPr>
              <a:t>）上的向量（可以参考文中提供的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这个向量加法函数然后进行修改）</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将多个向量加法链接起来</a:t>
            </a:r>
            <a:r>
              <a:rPr lang="en-US" altLang="zh-CN" sz="2800" b="0" strike="noStrike" spc="-1" dirty="0">
                <a:solidFill>
                  <a:srgbClr val="000000"/>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 C=A+B;  D=C+E;  F=D+G</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读取最终结果，验证一下是否正确；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对比 </a:t>
            </a:r>
            <a:r>
              <a:rPr lang="en-US" altLang="zh-CN" sz="2800" spc="-1" dirty="0">
                <a:solidFill>
                  <a:srgbClr val="000000"/>
                </a:solidFill>
                <a:latin typeface="Trebuchet MS"/>
              </a:rPr>
              <a:t>C</a:t>
            </a:r>
            <a:r>
              <a:rPr lang="zh-CN" altLang="en-US" sz="2800" spc="-1" dirty="0">
                <a:solidFill>
                  <a:srgbClr val="000000"/>
                </a:solidFill>
                <a:latin typeface="Trebuchet MS"/>
              </a:rPr>
              <a:t>语言 和</a:t>
            </a: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）程序的复杂程度。</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一条信息，标准化输出，证明向量的链式相加得到了正确结果。</a:t>
            </a:r>
            <a:endParaRPr lang="en-US" sz="2800" b="0" strike="noStrike" spc="-1" dirty="0">
              <a:latin typeface="Arial"/>
            </a:endParaRPr>
          </a:p>
        </p:txBody>
      </p:sp>
      <p:sp>
        <p:nvSpPr>
          <p:cNvPr id="1216" name="CustomShape 3"/>
          <p:cNvSpPr/>
          <p:nvPr/>
        </p:nvSpPr>
        <p:spPr>
          <a:xfrm>
            <a:off x="386280" y="6488640"/>
            <a:ext cx="773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a:t>
            </a:r>
            <a:r>
              <a:rPr lang="zh-CN" altLang="en-US" sz="1800" b="0" strike="noStrike" spc="-1" dirty="0">
                <a:solidFill>
                  <a:srgbClr val="000000"/>
                </a:solidFill>
                <a:latin typeface="Trebuchet MS"/>
                <a:ea typeface="DejaVu Sans"/>
              </a:rPr>
              <a:t>简单的解决方案就是对于</a:t>
            </a:r>
            <a:r>
              <a:rPr lang="en-US" sz="1800" b="0" strike="noStrike" spc="-1" dirty="0">
                <a:solidFill>
                  <a:srgbClr val="000000"/>
                </a:solidFill>
                <a:latin typeface="Trebuchet MS"/>
                <a:ea typeface="DejaVu Sans"/>
              </a:rPr>
              <a:t> C = A + B; D = C + E; F = D + G; </a:t>
            </a:r>
            <a:r>
              <a:rPr lang="zh-CN" altLang="en-US" sz="1800" b="0" strike="noStrike" spc="-1" dirty="0">
                <a:solidFill>
                  <a:srgbClr val="000000"/>
                </a:solidFill>
                <a:latin typeface="Trebuchet MS"/>
                <a:ea typeface="DejaVu Sans"/>
              </a:rPr>
              <a:t>返回</a:t>
            </a:r>
            <a:r>
              <a:rPr lang="en-US" sz="1800" b="0" strike="noStrike" spc="-1" dirty="0">
                <a:solidFill>
                  <a:srgbClr val="000000"/>
                </a:solidFill>
                <a:latin typeface="Trebuchet MS"/>
                <a:ea typeface="DejaVu Sans"/>
              </a:rPr>
              <a:t> F)</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宿主角度（</a:t>
            </a:r>
            <a:r>
              <a:rPr lang="en-US" sz="4000" b="1" cap="all" spc="-1" dirty="0">
                <a:solidFill>
                  <a:srgbClr val="000000"/>
                </a:solidFill>
                <a:latin typeface="Trebuchet MS"/>
              </a:rPr>
              <a:t>hosts view）</a:t>
            </a:r>
            <a:r>
              <a:rPr lang="zh-CN" altLang="en-US" sz="4000" b="1" cap="all" spc="-1" dirty="0">
                <a:solidFill>
                  <a:srgbClr val="000000"/>
                </a:solidFill>
                <a:latin typeface="Trebuchet MS"/>
              </a:rPr>
              <a:t>理解核函数（</a:t>
            </a:r>
            <a:r>
              <a:rPr lang="en-US" sz="4000" b="1" cap="all" spc="-1" dirty="0">
                <a:solidFill>
                  <a:srgbClr val="000000"/>
                </a:solidFill>
                <a:latin typeface="Trebuchet MS"/>
              </a:rPr>
              <a:t>kernels）</a:t>
            </a:r>
            <a:endParaRPr lang="en-US" sz="4000" b="0" strike="noStrike" spc="-1" dirty="0">
              <a:latin typeface="Arial"/>
            </a:endParaRPr>
          </a:p>
        </p:txBody>
      </p:sp>
      <p:sp>
        <p:nvSpPr>
          <p:cNvPr id="121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复习</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(C++)</a:t>
            </a:r>
            <a:endParaRPr lang="en-US" sz="4400" b="0" strike="noStrike" spc="-1" dirty="0">
              <a:latin typeface="Arial"/>
            </a:endParaRPr>
          </a:p>
        </p:txBody>
      </p:sp>
      <p:sp>
        <p:nvSpPr>
          <p:cNvPr id="12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在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a:t>
            </a:r>
            <a:r>
              <a:rPr lang="zh-CN" altLang="en-US" sz="3200" spc="-1" dirty="0">
                <a:solidFill>
                  <a:srgbClr val="000000"/>
                </a:solidFill>
                <a:latin typeface="Trebuchet MS"/>
              </a:rPr>
              <a:t>中，所有动作都发生在核函数内。</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使用核函数的步骤如下：</a:t>
            </a:r>
            <a:endParaRPr lang="en-US" sz="32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spc="-1" dirty="0">
                <a:solidFill>
                  <a:srgbClr val="000000"/>
                </a:solidFill>
                <a:latin typeface="Trebuchet MS"/>
              </a:rPr>
              <a:t>从文件中加载核函数源代码到一个</a:t>
            </a:r>
            <a:r>
              <a:rPr lang="zh-CN" altLang="en-US" sz="2800" spc="-1" dirty="0">
                <a:solidFill>
                  <a:srgbClr val="F79646"/>
                </a:solidFill>
                <a:latin typeface="Trebuchet MS"/>
              </a:rPr>
              <a:t>程序对象（</a:t>
            </a:r>
            <a:r>
              <a:rPr lang="en-US" altLang="zh-CN" sz="2800" spc="-1" dirty="0">
                <a:solidFill>
                  <a:srgbClr val="F79646"/>
                </a:solidFill>
                <a:latin typeface="Trebuchet MS"/>
              </a:rPr>
              <a:t>program object</a:t>
            </a:r>
            <a:r>
              <a:rPr lang="zh-CN" altLang="en-US" sz="2800" spc="-1" dirty="0">
                <a:solidFill>
                  <a:srgbClr val="F79646"/>
                </a:solidFill>
                <a:latin typeface="Trebuchet MS"/>
              </a:rPr>
              <a:t>）</a:t>
            </a:r>
            <a:r>
              <a:rPr lang="zh-CN" altLang="en-US" sz="2800" spc="-1" dirty="0">
                <a:solidFill>
                  <a:srgbClr val="000000"/>
                </a:solidFill>
                <a:latin typeface="Trebuchet MS"/>
              </a:rPr>
              <a:t>中。</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在这个程序内从一个函数创建一个</a:t>
            </a:r>
            <a:r>
              <a:rPr lang="zh-CN" altLang="en-US" sz="2800" spc="-1" dirty="0">
                <a:solidFill>
                  <a:srgbClr val="F79646"/>
                </a:solidFill>
                <a:latin typeface="Trebuchet MS"/>
              </a:rPr>
              <a:t>核仿函数（</a:t>
            </a:r>
            <a:r>
              <a:rPr lang="en-US" altLang="zh-CN" sz="2800" spc="-1" dirty="0">
                <a:solidFill>
                  <a:srgbClr val="F79646"/>
                </a:solidFill>
                <a:latin typeface="Trebuchet MS"/>
              </a:rPr>
              <a:t>kernel </a:t>
            </a:r>
            <a:r>
              <a:rPr lang="en-US" altLang="zh-CN" sz="2800" spc="-1" dirty="0" err="1">
                <a:solidFill>
                  <a:srgbClr val="F79646"/>
                </a:solidFill>
                <a:latin typeface="Trebuchet MS"/>
              </a:rPr>
              <a:t>functor</a:t>
            </a:r>
            <a:r>
              <a:rPr lang="zh-CN" altLang="en-US" sz="2800" spc="-1" dirty="0">
                <a:solidFill>
                  <a:srgbClr val="F79646"/>
                </a:solidFill>
                <a:latin typeface="Trebuchet MS"/>
              </a:rPr>
              <a:t>）</a:t>
            </a:r>
            <a:r>
              <a:rPr lang="zh-CN" altLang="en-US" sz="2800" spc="-1" dirty="0">
                <a:solidFill>
                  <a:srgbClr val="000000"/>
                </a:solidFill>
                <a:latin typeface="Trebuchet MS"/>
              </a:rPr>
              <a:t>。</a:t>
            </a:r>
            <a:endParaRPr lang="en-US" sz="2800" spc="-1" dirty="0">
              <a:solidFill>
                <a:srgbClr val="000000"/>
              </a:solidFill>
              <a:latin typeface="Trebuchet MS"/>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初始化设备内存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调用核仿函数（</a:t>
            </a:r>
            <a:r>
              <a:rPr lang="en-US" altLang="zh-CN" sz="2800" spc="-1" dirty="0">
                <a:solidFill>
                  <a:srgbClr val="000000"/>
                </a:solidFill>
                <a:latin typeface="Trebuchet MS"/>
              </a:rPr>
              <a:t> kernel </a:t>
            </a:r>
            <a:r>
              <a:rPr lang="en-US" altLang="zh-CN" sz="2800" spc="-1" dirty="0" err="1">
                <a:solidFill>
                  <a:srgbClr val="000000"/>
                </a:solidFill>
                <a:latin typeface="Trebuchet MS"/>
              </a:rPr>
              <a:t>functor</a:t>
            </a:r>
            <a:r>
              <a:rPr lang="en-US" altLang="zh-CN" sz="2800" spc="-1" dirty="0">
                <a:solidFill>
                  <a:srgbClr val="000000"/>
                </a:solidFill>
                <a:latin typeface="Trebuchet MS"/>
              </a:rPr>
              <a:t> </a:t>
            </a:r>
            <a:r>
              <a:rPr lang="zh-CN" altLang="en-US" sz="2800" b="0" strike="noStrike" spc="-1" dirty="0">
                <a:solidFill>
                  <a:srgbClr val="000000"/>
                </a:solidFill>
                <a:latin typeface="Trebuchet MS"/>
              </a:rPr>
              <a:t>），指定内存对象（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）以及全局、局域规模（</a:t>
            </a:r>
            <a:r>
              <a:rPr lang="en-US" altLang="zh-CN" sz="2800" spc="-1" dirty="0">
                <a:solidFill>
                  <a:srgbClr val="000000"/>
                </a:solidFill>
                <a:latin typeface="Trebuchet MS"/>
              </a:rPr>
              <a:t> global/local sizes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从设备读取结果。</a:t>
            </a:r>
            <a:endParaRPr lang="en-US" sz="28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要注意核函数的参数列表一定要和宿主（</a:t>
            </a:r>
            <a:r>
              <a:rPr lang="en-US" altLang="zh-CN" sz="3200" b="0" strike="noStrike" spc="-1" dirty="0">
                <a:solidFill>
                  <a:srgbClr val="000000"/>
                </a:solidFill>
                <a:latin typeface="Trebuchet MS"/>
              </a:rPr>
              <a:t>host</a:t>
            </a:r>
            <a:r>
              <a:rPr lang="zh-CN" altLang="en-US" sz="3200" b="0" strike="noStrike" spc="-1" dirty="0">
                <a:solidFill>
                  <a:srgbClr val="000000"/>
                </a:solidFill>
                <a:latin typeface="Trebuchet MS"/>
              </a:rPr>
              <a:t>）上的核函数定义相符合。</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222" name="CustomShape 2"/>
          <p:cNvSpPr/>
          <p:nvPr/>
        </p:nvSpPr>
        <p:spPr>
          <a:xfrm>
            <a:off x="107640" y="1052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核代码可以是宿主代码（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）中的一个字符串</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样例代码</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或者也可以从一个文件中进行加载</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真实案例</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在默认上下文（</a:t>
            </a:r>
            <a:r>
              <a:rPr lang="en-US" altLang="zh-CN" sz="3200" b="0" strike="noStrike" spc="-1" dirty="0">
                <a:solidFill>
                  <a:srgbClr val="000000"/>
                </a:solidFill>
                <a:latin typeface="Trebuchet MS"/>
              </a:rPr>
              <a:t>context</a:t>
            </a:r>
            <a:r>
              <a:rPr lang="zh-CN" altLang="en-US" sz="3200" b="0" strike="noStrike" spc="-1" dirty="0">
                <a:solidFill>
                  <a:srgbClr val="000000"/>
                </a:solidFill>
                <a:latin typeface="Trebuchet MS"/>
              </a:rPr>
              <a:t>）环境下为默认设备（</a:t>
            </a:r>
            <a:r>
              <a:rPr lang="en-US" altLang="zh-CN" sz="3200" b="0" strike="noStrike" spc="-1" dirty="0">
                <a:solidFill>
                  <a:srgbClr val="000000"/>
                </a:solidFill>
                <a:latin typeface="Trebuchet MS"/>
              </a:rPr>
              <a:t>devices</a:t>
            </a:r>
            <a:r>
              <a:rPr lang="zh-CN" altLang="en-US" sz="3200" b="0" strike="noStrike" spc="-1" dirty="0">
                <a:solidFill>
                  <a:srgbClr val="000000"/>
                </a:solidFill>
                <a:latin typeface="Trebuchet MS"/>
              </a:rPr>
              <a:t>）编译</a:t>
            </a:r>
            <a:endParaRPr lang="en-US" sz="3200" b="0" strike="noStrike" spc="-1" dirty="0">
              <a:latin typeface="Arial"/>
            </a:endParaRPr>
          </a:p>
          <a:p>
            <a:pPr marL="743040" indent="-285120">
              <a:lnSpc>
                <a:spcPct val="100000"/>
              </a:lnSpc>
              <a:spcBef>
                <a:spcPts val="561"/>
              </a:spcBef>
            </a:pPr>
            <a:r>
              <a:rPr lang="en-US" sz="2800" b="0" strike="noStrike" spc="-1" dirty="0" err="1">
                <a:solidFill>
                  <a:srgbClr val="000000"/>
                </a:solidFill>
                <a:latin typeface="Courier New Bold"/>
              </a:rPr>
              <a:t>program.build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在程序内从一个函数定义核仿函数（</a:t>
            </a:r>
            <a:r>
              <a:rPr lang="en-US" altLang="zh-CN" sz="3200" b="0" strike="noStrike" spc="-1" dirty="0">
                <a:solidFill>
                  <a:srgbClr val="000000"/>
                </a:solidFill>
                <a:latin typeface="Trebuchet MS"/>
              </a:rPr>
              <a:t>kernel </a:t>
            </a:r>
            <a:r>
              <a:rPr lang="en-US" altLang="zh-CN" sz="3200" b="0" strike="noStrike" spc="-1" dirty="0" err="1">
                <a:solidFill>
                  <a:srgbClr val="000000"/>
                </a:solidFill>
                <a:latin typeface="Trebuchet MS"/>
              </a:rPr>
              <a:t>functor</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这样就可以</a:t>
            </a:r>
            <a:r>
              <a:rPr lang="zh-CN" altLang="en-US" sz="3200" spc="-1" dirty="0">
                <a:solidFill>
                  <a:srgbClr val="000000"/>
                </a:solidFill>
                <a:latin typeface="Trebuchet MS"/>
              </a:rPr>
              <a:t>“调用”核函数去进行队列（</a:t>
            </a:r>
            <a:r>
              <a:rPr lang="en-US" altLang="zh-CN" sz="3200" spc="-1" dirty="0">
                <a:solidFill>
                  <a:srgbClr val="000000"/>
                </a:solidFill>
                <a:latin typeface="Trebuchet MS"/>
              </a:rPr>
              <a:t>enqueue</a:t>
            </a:r>
            <a:r>
              <a:rPr lang="zh-CN" altLang="en-US" sz="3200" spc="-1" dirty="0">
                <a:solidFill>
                  <a:srgbClr val="000000"/>
                </a:solidFill>
                <a:latin typeface="Trebuchet MS"/>
              </a:rPr>
              <a:t>）：</a:t>
            </a:r>
            <a:endParaRPr lang="en-US" sz="3200" b="0" strike="noStrike" spc="-1" dirty="0">
              <a:latin typeface="Arial"/>
            </a:endParaRPr>
          </a:p>
          <a:p>
            <a:pPr marL="743040" indent="-285120">
              <a:lnSpc>
                <a:spcPct val="100000"/>
              </a:lnSpc>
              <a:spcBef>
                <a:spcPts val="561"/>
              </a:spcBef>
            </a:pPr>
            <a:endParaRPr lang="en-US" sz="3200" b="0" strike="noStrike" spc="-1" dirty="0">
              <a:latin typeface="Arial"/>
            </a:endParaRPr>
          </a:p>
          <a:p>
            <a:pPr marL="743040" indent="-285120">
              <a:lnSpc>
                <a:spcPct val="100000"/>
              </a:lnSpc>
              <a:spcBef>
                <a:spcPts val="561"/>
              </a:spcBef>
            </a:pPr>
            <a:r>
              <a:rPr lang="en-US" sz="2800" b="0" strike="noStrike" spc="-1" dirty="0">
                <a:solidFill>
                  <a:srgbClr val="9BBB59"/>
                </a:solidFill>
                <a:latin typeface="Courier New Bold"/>
              </a:rPr>
              <a:t>cl::</a:t>
            </a:r>
            <a:r>
              <a:rPr lang="en-US" sz="2800" b="0" strike="noStrike" spc="-1" dirty="0" err="1">
                <a:solidFill>
                  <a:srgbClr val="9BBB59"/>
                </a:solidFill>
                <a:latin typeface="Courier New Bold"/>
              </a:rPr>
              <a:t>make_kernel</a:t>
            </a:r>
            <a:endParaRPr lang="en-US" sz="2800" b="0" strike="noStrike" spc="-1" dirty="0">
              <a:latin typeface="Arial"/>
            </a:endParaRPr>
          </a:p>
          <a:p>
            <a:pPr marL="743040" indent="-285120">
              <a:lnSpc>
                <a:spcPct val="100000"/>
              </a:lnSpc>
              <a:spcBef>
                <a:spcPts val="561"/>
              </a:spcBef>
            </a:pPr>
            <a:r>
              <a:rPr lang="en-US" sz="2800" b="0" strike="noStrike" spc="-1" dirty="0">
                <a:solidFill>
                  <a:srgbClr val="000000"/>
                </a:solidFill>
                <a:latin typeface="Courier New Bold"/>
              </a:rPr>
              <a:t>&lt;cl::Buffer, cl::Buffer, cl::Buffer, int&gt;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p:txBody>
      </p:sp>
      <p:sp>
        <p:nvSpPr>
          <p:cNvPr id="1223" name="CustomShape 3"/>
          <p:cNvSpPr/>
          <p:nvPr/>
        </p:nvSpPr>
        <p:spPr>
          <a:xfrm>
            <a:off x="3754800" y="2428386"/>
            <a:ext cx="4931280" cy="154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4F81BD"/>
                </a:solidFill>
                <a:latin typeface="Trebuchet MS"/>
                <a:ea typeface="DejaVu Sans"/>
              </a:rPr>
              <a:t>构建这一步可以在程序构造函数（</a:t>
            </a:r>
            <a:r>
              <a:rPr lang="en-US" altLang="zh-CN" sz="1600" b="0" strike="noStrike" spc="-1" dirty="0">
                <a:solidFill>
                  <a:srgbClr val="4F81BD"/>
                </a:solidFill>
                <a:latin typeface="Trebuchet MS"/>
                <a:ea typeface="DejaVu Sans"/>
              </a:rPr>
              <a:t>program 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true </a:t>
            </a:r>
            <a:r>
              <a:rPr lang="zh-CN" altLang="en-US" sz="1600" b="0" strike="noStrike" spc="-1" dirty="0">
                <a:solidFill>
                  <a:srgbClr val="4F81BD"/>
                </a:solidFill>
                <a:latin typeface="Trebuchet MS"/>
                <a:ea typeface="DejaVu Sans"/>
              </a:rPr>
              <a:t>来实现。如果你需要设置具体的构建标志（</a:t>
            </a:r>
            <a:r>
              <a:rPr lang="en-US" altLang="zh-CN" sz="1600" b="0" strike="noStrike" spc="-1" dirty="0">
                <a:solidFill>
                  <a:srgbClr val="4F81BD"/>
                </a:solidFill>
                <a:latin typeface="Trebuchet MS"/>
                <a:ea typeface="DejaVu Sans"/>
              </a:rPr>
              <a:t>flag</a:t>
            </a:r>
            <a:r>
              <a:rPr lang="zh-CN" altLang="en-US" sz="1600" b="0" strike="noStrike" spc="-1" dirty="0">
                <a:solidFill>
                  <a:srgbClr val="4F81BD"/>
                </a:solidFill>
                <a:latin typeface="Trebuchet MS"/>
                <a:ea typeface="DejaVu Sans"/>
              </a:rPr>
              <a:t>），那就要在构造函数（</a:t>
            </a:r>
            <a:r>
              <a:rPr lang="en-US" altLang="zh-CN" sz="1600" b="0" strike="noStrike" spc="-1" dirty="0">
                <a:solidFill>
                  <a:srgbClr val="4F81BD"/>
                </a:solidFill>
                <a:latin typeface="Trebuchet MS"/>
                <a:ea typeface="DejaVu Sans"/>
              </a:rPr>
              <a:t>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false</a:t>
            </a:r>
            <a:r>
              <a:rPr lang="zh-CN" altLang="en-US" sz="1600" b="0" strike="noStrike" spc="-1" dirty="0">
                <a:solidFill>
                  <a:srgbClr val="4F81BD"/>
                </a:solidFill>
                <a:latin typeface="Trebuchet MS"/>
                <a:ea typeface="DejaVu Sans"/>
              </a:rPr>
              <a:t>，然后在用的时候再调用这个方法（</a:t>
            </a:r>
            <a:r>
              <a:rPr lang="en-US" altLang="zh-CN" sz="1600" b="0" strike="noStrike" spc="-1" dirty="0">
                <a:solidFill>
                  <a:srgbClr val="4F81BD"/>
                </a:solidFill>
                <a:latin typeface="Trebuchet MS"/>
                <a:ea typeface="DejaVu Sans"/>
              </a:rPr>
              <a:t>method</a:t>
            </a:r>
            <a:r>
              <a:rPr lang="zh-CN" altLang="en-US" sz="1600" b="0" strike="noStrike" spc="-1" dirty="0">
                <a:solidFill>
                  <a:srgbClr val="4F81BD"/>
                </a:solidFill>
                <a:latin typeface="Trebuchet MS"/>
                <a:ea typeface="DejaVu Sans"/>
              </a:rPr>
              <a:t>）。</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CustomShape 2"/>
          <p:cNvSpPr/>
          <p:nvPr/>
        </p:nvSpPr>
        <p:spPr>
          <a:xfrm>
            <a:off x="107640" y="1052640"/>
            <a:ext cx="9035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如果你要查询一个核函数的信息，你也需要创建一个核对象：</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endParaRPr lang="en-US" sz="3200" spc="-1" dirty="0">
              <a:solidFill>
                <a:srgbClr val="000000"/>
              </a:solidFill>
              <a:latin typeface="Trebuchet MS"/>
            </a:endParaRPr>
          </a:p>
          <a:p>
            <a:pPr marL="743040" indent="-285120">
              <a:lnSpc>
                <a:spcPct val="100000"/>
              </a:lnSpc>
              <a:spcBef>
                <a:spcPts val="561"/>
              </a:spcBef>
            </a:pPr>
            <a:r>
              <a:rPr lang="en-US" sz="2800" b="0" strike="noStrike" spc="-1" dirty="0">
                <a:solidFill>
                  <a:srgbClr val="9BBB59"/>
                </a:solidFill>
                <a:latin typeface="Courier New Bold"/>
              </a:rPr>
              <a:t>cl::Kernel</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ko_vadd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561"/>
              </a:spcBef>
            </a:pP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获取局部维度的默认规模（比如，工作组的规模）</a:t>
            </a: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local = </a:t>
            </a:r>
            <a:r>
              <a:rPr lang="en-US" sz="2000" b="0" strike="noStrike" spc="-1" dirty="0" err="1">
                <a:solidFill>
                  <a:srgbClr val="000000"/>
                </a:solidFill>
                <a:latin typeface="Courier New Bold"/>
              </a:rPr>
              <a:t>ko_vadd.getWorkGroupInfo</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&lt;</a:t>
            </a:r>
            <a:r>
              <a:rPr lang="en-US" sz="2000" b="0" strike="noStrike" spc="-1" dirty="0">
                <a:solidFill>
                  <a:srgbClr val="9BBB59"/>
                </a:solidFill>
                <a:latin typeface="Courier New Bold"/>
              </a:rPr>
              <a:t>CL_KERNEL_WORK_GROUP_SIZE</a:t>
            </a:r>
            <a:r>
              <a:rPr lang="en-US" sz="2000" b="0" strike="noStrike" spc="-1" dirty="0">
                <a:solidFill>
                  <a:srgbClr val="000000"/>
                </a:solidFill>
                <a:latin typeface="Courier New Bold"/>
              </a:rPr>
              <a:t>&gt;(cl::</a:t>
            </a:r>
            <a:r>
              <a:rPr lang="en-US" sz="2000" b="0" strike="noStrike" spc="-1" dirty="0">
                <a:solidFill>
                  <a:srgbClr val="9BBB59"/>
                </a:solidFill>
                <a:latin typeface="Courier New Bold"/>
              </a:rPr>
              <a:t>Device</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getDefault</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561"/>
              </a:spcBef>
            </a:pPr>
            <a:endParaRPr lang="en-US" sz="2000" b="0" strike="noStrike" spc="-1" dirty="0">
              <a:latin typeface="Arial"/>
            </a:endParaRPr>
          </a:p>
          <a:p>
            <a:pPr marL="743040" indent="-285120">
              <a:lnSpc>
                <a:spcPct val="100000"/>
              </a:lnSpc>
              <a:spcBef>
                <a:spcPts val="561"/>
              </a:spcBef>
            </a:pPr>
            <a:endParaRPr lang="en-US" sz="2000" b="0" strike="noStrike" spc="-1" dirty="0">
              <a:latin typeface="Arial"/>
            </a:endParaRPr>
          </a:p>
          <a:p>
            <a:pPr marL="743040" indent="-285120">
              <a:lnSpc>
                <a:spcPct val="100000"/>
              </a:lnSpc>
              <a:spcBef>
                <a:spcPts val="641"/>
              </a:spcBef>
            </a:pPr>
            <a:endParaRPr lang="en-US" sz="2000" b="0" strike="noStrike" spc="-1" dirty="0">
              <a:latin typeface="Arial"/>
            </a:endParaRPr>
          </a:p>
        </p:txBody>
      </p:sp>
      <p:sp>
        <p:nvSpPr>
          <p:cNvPr id="1226" name="CustomShape 3"/>
          <p:cNvSpPr/>
          <p:nvPr/>
        </p:nvSpPr>
        <p:spPr>
          <a:xfrm>
            <a:off x="5249520" y="1680660"/>
            <a:ext cx="349812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如果我们自己设置了局部维度（</a:t>
            </a:r>
            <a:r>
              <a:rPr lang="en-US" altLang="zh-CN" sz="1600" spc="-1" dirty="0">
                <a:solidFill>
                  <a:srgbClr val="4F81BD"/>
                </a:solidFill>
                <a:latin typeface="Trebuchet MS"/>
                <a:ea typeface="DejaVu Sans"/>
              </a:rPr>
              <a:t>local dimension</a:t>
            </a:r>
            <a:r>
              <a:rPr lang="zh-CN" altLang="en-US" sz="1600" spc="-1" dirty="0">
                <a:solidFill>
                  <a:srgbClr val="4F81BD"/>
                </a:solidFill>
                <a:latin typeface="Trebuchet MS"/>
                <a:ea typeface="DejaVu Sans"/>
              </a:rPr>
              <a:t>）或者接受了 </a:t>
            </a:r>
            <a:r>
              <a:rPr lang="en-US" altLang="zh-CN" sz="1600" spc="-1" dirty="0">
                <a:solidFill>
                  <a:srgbClr val="4F81BD"/>
                </a:solidFill>
                <a:latin typeface="Trebuchet MS"/>
                <a:ea typeface="DejaVu Sans"/>
              </a:rPr>
              <a:t>OpenCL </a:t>
            </a:r>
            <a:r>
              <a:rPr lang="zh-CN" altLang="en-US" sz="1600" spc="-1" dirty="0">
                <a:solidFill>
                  <a:srgbClr val="4F81BD"/>
                </a:solidFill>
                <a:latin typeface="Trebuchet MS"/>
                <a:ea typeface="DejaVu Sans"/>
              </a:rPr>
              <a:t>的默认设置，就不需要这一步。</a:t>
            </a:r>
            <a:endParaRPr lang="en-US" sz="1600" b="0" strike="noStrike" spc="-1" dirty="0">
              <a:latin typeface="Arial"/>
            </a:endParaRPr>
          </a:p>
          <a:p>
            <a:pPr>
              <a:lnSpc>
                <a:spcPct val="100000"/>
              </a:lnSpc>
            </a:pPr>
            <a:endParaRPr lang="en-US" sz="1600" b="0" strike="noStrike" spc="-1" dirty="0">
              <a:latin typeface="Arial"/>
            </a:endParaRPr>
          </a:p>
        </p:txBody>
      </p:sp>
      <p:sp>
        <p:nvSpPr>
          <p:cNvPr id="1227" name="CustomShape 4"/>
          <p:cNvSpPr/>
          <p:nvPr/>
        </p:nvSpPr>
        <p:spPr>
          <a:xfrm>
            <a:off x="1991723" y="5971320"/>
            <a:ext cx="684000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可以使用在 </a:t>
            </a:r>
            <a:r>
              <a:rPr lang="en-US" altLang="zh-CN" sz="1600" b="0" strike="noStrike" spc="-1" dirty="0">
                <a:solidFill>
                  <a:srgbClr val="4F81BD"/>
                </a:solidFill>
                <a:latin typeface="Trebuchet MS"/>
                <a:ea typeface="DejaVu Sans"/>
              </a:rPr>
              <a:t>OpenCL 1.1 </a:t>
            </a:r>
            <a:r>
              <a:rPr lang="zh-CN" altLang="en-US" sz="1600" b="0" strike="noStrike" spc="-1" dirty="0">
                <a:solidFill>
                  <a:srgbClr val="4F81BD"/>
                </a:solidFill>
                <a:latin typeface="Trebuchet MS"/>
                <a:ea typeface="DejaVu Sans"/>
              </a:rPr>
              <a:t>版本中的表格</a:t>
            </a:r>
            <a:r>
              <a:rPr lang="en-US" altLang="zh-CN" sz="1600" b="0" strike="noStrike" spc="-1" dirty="0">
                <a:solidFill>
                  <a:srgbClr val="4F81BD"/>
                </a:solidFill>
                <a:latin typeface="Trebuchet MS"/>
                <a:ea typeface="DejaVu Sans"/>
              </a:rPr>
              <a:t>5.15</a:t>
            </a:r>
            <a:r>
              <a:rPr lang="zh-CN" altLang="en-US" sz="1600" b="0" strike="noStrike" spc="-1" dirty="0">
                <a:solidFill>
                  <a:srgbClr val="4F81BD"/>
                </a:solidFill>
                <a:latin typeface="Trebuchet MS"/>
                <a:ea typeface="DejaVu Sans"/>
              </a:rPr>
              <a:t>所包含的任意工作组信息。</a:t>
            </a:r>
            <a:endParaRPr lang="en-US" altLang="zh-CN" sz="1600" b="0" strike="noStrike" spc="-1" dirty="0">
              <a:solidFill>
                <a:srgbClr val="4F81BD"/>
              </a:solidFill>
              <a:latin typeface="Trebuchet MS"/>
              <a:ea typeface="DejaVu Sans"/>
            </a:endParaRPr>
          </a:p>
          <a:p>
            <a:pPr algn="ctr">
              <a:lnSpc>
                <a:spcPct val="100000"/>
              </a:lnSpc>
            </a:pPr>
            <a:r>
              <a:rPr lang="zh-CN" altLang="en-US" sz="1600" b="0" strike="noStrike" spc="-1" dirty="0">
                <a:solidFill>
                  <a:srgbClr val="4F81BD"/>
                </a:solidFill>
                <a:latin typeface="Trebuchet MS"/>
                <a:ea typeface="DejaVu Sans"/>
              </a:rPr>
              <a:t>这个函数会返回适当的类型。</a:t>
            </a:r>
            <a:endParaRPr lang="en-US" sz="1600" b="0" strike="noStrike" spc="-1" dirty="0">
              <a:latin typeface="Arial"/>
            </a:endParaRPr>
          </a:p>
        </p:txBody>
      </p:sp>
      <p:sp>
        <p:nvSpPr>
          <p:cNvPr id="1228" name="CustomShape 5"/>
          <p:cNvSpPr/>
          <p:nvPr/>
        </p:nvSpPr>
        <p:spPr>
          <a:xfrm flipH="1" flipV="1">
            <a:off x="1631540" y="5705280"/>
            <a:ext cx="431280" cy="28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9" name="CustomShape 1">
            <a:extLst>
              <a:ext uri="{FF2B5EF4-FFF2-40B4-BE49-F238E27FC236}">
                <a16:creationId xmlns:a16="http://schemas.microsoft.com/office/drawing/2014/main" id="{112137D8-6F6C-42E3-98E9-2C10B0AE558B}"/>
              </a:ext>
            </a:extLst>
          </p:cNvPr>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创建一个核函数（进阶版）</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800" b="0" strike="noStrike" spc="-1" dirty="0">
                <a:solidFill>
                  <a:srgbClr val="000000"/>
                </a:solidFill>
                <a:latin typeface="Trebuchet MS"/>
              </a:rPr>
              <a:t>附加参数（</a:t>
            </a:r>
            <a:r>
              <a:rPr lang="en-US" altLang="zh-CN" sz="2800" b="0" strike="noStrike" spc="-1" dirty="0" err="1">
                <a:solidFill>
                  <a:srgbClr val="000000"/>
                </a:solidFill>
                <a:latin typeface="Trebuchet MS"/>
              </a:rPr>
              <a:t>args</a:t>
            </a:r>
            <a:r>
              <a:rPr lang="zh-CN" altLang="en-US" sz="2800" b="0" strike="noStrike" spc="-1" dirty="0">
                <a:solidFill>
                  <a:srgbClr val="000000"/>
                </a:solidFill>
                <a:latin typeface="Trebuchet MS"/>
              </a:rPr>
              <a:t>）以及队列核函数（</a:t>
            </a:r>
            <a:r>
              <a:rPr lang="en-US" altLang="zh-CN" sz="2800" spc="-1" dirty="0">
                <a:solidFill>
                  <a:srgbClr val="000000"/>
                </a:solidFill>
                <a:latin typeface="Trebuchet MS"/>
              </a:rPr>
              <a:t>enqueue kernel</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230" name="CustomShape 2"/>
          <p:cNvSpPr/>
          <p:nvPr/>
        </p:nvSpPr>
        <p:spPr>
          <a:xfrm>
            <a:off x="457200" y="1168200"/>
            <a:ext cx="86860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endParaRPr lang="en-US" sz="1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将核函数提交队列以执行，缓存对象（</a:t>
            </a:r>
            <a:r>
              <a:rPr lang="en-US" altLang="zh-CN" sz="2800" spc="-1" dirty="0">
                <a:solidFill>
                  <a:srgbClr val="000000"/>
                </a:solidFill>
                <a:latin typeface="Trebuchet MS"/>
              </a:rPr>
              <a:t> buffer objects </a:t>
            </a:r>
            <a:r>
              <a:rPr lang="zh-CN" altLang="en-US" sz="2800" b="0" strike="noStrike" spc="-1" dirty="0">
                <a:solidFill>
                  <a:srgbClr val="000000"/>
                </a:solidFill>
                <a:latin typeface="Trebuchet MS"/>
              </a:rPr>
              <a:t>）包括 </a:t>
            </a:r>
            <a:r>
              <a:rPr lang="en-US" sz="2800" b="0" strike="noStrike" spc="-1" dirty="0" err="1">
                <a:solidFill>
                  <a:srgbClr val="000000"/>
                </a:solidFill>
                <a:latin typeface="Courier New Bold"/>
              </a:rPr>
              <a:t>d_a</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d_b</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d_c</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以及其长度（</a:t>
            </a:r>
            <a:r>
              <a:rPr lang="en-US" altLang="zh-CN" sz="2800" b="0" strike="noStrike" spc="-1" dirty="0">
                <a:solidFill>
                  <a:srgbClr val="000000"/>
                </a:solidFill>
                <a:latin typeface="Trebuchet MS"/>
              </a:rPr>
              <a:t>length</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和个数计数（</a:t>
            </a:r>
            <a:r>
              <a:rPr lang="en-US" altLang="zh-CN" sz="2800" b="0" strike="noStrike" spc="-1" dirty="0">
                <a:solidFill>
                  <a:srgbClr val="000000"/>
                </a:solidFill>
                <a:latin typeface="Trebuchet MS"/>
              </a:rPr>
              <a:t>count</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endParaRPr lang="en-US" sz="2000" b="0" strike="noStrike" spc="-1" dirty="0">
              <a:solidFill>
                <a:srgbClr val="000000"/>
              </a:solidFill>
              <a:latin typeface="Courier New Bold"/>
            </a:endParaRPr>
          </a:p>
          <a:p>
            <a:pPr marL="457200">
              <a:lnSpc>
                <a:spcPct val="100000"/>
              </a:lnSpc>
              <a:spcBef>
                <a:spcPts val="400"/>
              </a:spcBef>
            </a:pPr>
            <a:r>
              <a:rPr lang="en-US" sz="2000" b="0" strike="noStrike" spc="-1" dirty="0" err="1">
                <a:solidFill>
                  <a:srgbClr val="000000"/>
                </a:solidFill>
                <a:latin typeface="Courier New Bold"/>
              </a:rPr>
              <a:t>vadd</a:t>
            </a:r>
            <a:r>
              <a:rPr lang="en-US" sz="2000" b="0" strike="noStrike" spc="-1" dirty="0">
                <a:solidFill>
                  <a:srgbClr val="000000"/>
                </a:solidFill>
                <a:latin typeface="Courier New Bold"/>
              </a:rPr>
              <a:t>(cl::</a:t>
            </a:r>
            <a:r>
              <a:rPr lang="en-US" sz="2000" b="0" strike="noStrike" spc="-1" dirty="0" err="1">
                <a:solidFill>
                  <a:srgbClr val="000000"/>
                </a:solidFill>
                <a:latin typeface="Courier New Bold"/>
              </a:rPr>
              <a:t>EnqueueArgs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queue,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(count),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(local)),</a:t>
            </a:r>
            <a:br>
              <a:rPr dirty="0"/>
            </a:b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count);</a:t>
            </a:r>
            <a:endParaRPr lang="en-US" sz="2000" b="0" strike="noStrike" spc="-1" dirty="0">
              <a:latin typeface="Arial"/>
            </a:endParaRPr>
          </a:p>
        </p:txBody>
      </p:sp>
      <p:sp>
        <p:nvSpPr>
          <p:cNvPr id="1231" name="CustomShape 3"/>
          <p:cNvSpPr/>
          <p:nvPr/>
        </p:nvSpPr>
        <p:spPr>
          <a:xfrm>
            <a:off x="3482280" y="2853000"/>
            <a:ext cx="566100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这里可以包含来自 </a:t>
            </a:r>
            <a:r>
              <a:rPr lang="en-US" sz="1600" b="0" strike="noStrike" spc="-1" dirty="0" err="1">
                <a:solidFill>
                  <a:srgbClr val="4F81BD"/>
                </a:solidFill>
                <a:latin typeface="Trebuchet MS"/>
                <a:ea typeface="DejaVu Sans"/>
              </a:rPr>
              <a:t>clEnqueueNDRangeKernel</a:t>
            </a:r>
            <a:r>
              <a:rPr lang="en-US" sz="1600" b="0" strike="noStrike" spc="-1" dirty="0">
                <a:solidFill>
                  <a:srgbClr val="4F81BD"/>
                </a:solidFill>
                <a:latin typeface="Trebuchet MS"/>
                <a:ea typeface="DejaVu Sans"/>
              </a:rPr>
              <a:t> </a:t>
            </a:r>
            <a:r>
              <a:rPr lang="zh-CN" altLang="en-US" sz="1600" b="0" strike="noStrike" spc="-1" dirty="0">
                <a:solidFill>
                  <a:srgbClr val="4F81BD"/>
                </a:solidFill>
                <a:latin typeface="Trebuchet MS"/>
                <a:ea typeface="DejaVu Sans"/>
              </a:rPr>
              <a:t>函数的任意参数，包括事件等待列表（</a:t>
            </a:r>
            <a:r>
              <a:rPr lang="en-US" altLang="zh-CN" sz="1600" b="0" strike="noStrike" spc="-1" dirty="0">
                <a:solidFill>
                  <a:srgbClr val="4F81BD"/>
                </a:solidFill>
                <a:latin typeface="Trebuchet MS"/>
                <a:ea typeface="DejaVu Sans"/>
              </a:rPr>
              <a:t>Event wait lists</a:t>
            </a:r>
            <a:r>
              <a:rPr lang="zh-CN" altLang="en-US" sz="1600" b="0" strike="noStrike" spc="-1" dirty="0">
                <a:solidFill>
                  <a:srgbClr val="4F81BD"/>
                </a:solidFill>
                <a:latin typeface="Trebuchet MS"/>
                <a:ea typeface="DejaVu Sans"/>
              </a:rPr>
              <a:t>，这个后面再讲）以及命令队列（</a:t>
            </a:r>
            <a:r>
              <a:rPr lang="en-US" altLang="zh-CN" sz="1600" b="0" strike="noStrike" spc="-1" dirty="0">
                <a:solidFill>
                  <a:srgbClr val="4F81BD"/>
                </a:solidFill>
                <a:latin typeface="Trebuchet MS"/>
                <a:ea typeface="DejaVu Sans"/>
              </a:rPr>
              <a:t>command queue</a:t>
            </a:r>
            <a:r>
              <a:rPr lang="zh-CN" altLang="en-US" sz="1600" b="0" strike="noStrike" spc="-1" dirty="0">
                <a:solidFill>
                  <a:srgbClr val="4F81BD"/>
                </a:solidFill>
                <a:latin typeface="Trebuchet MS"/>
                <a:ea typeface="DejaVu Sans"/>
              </a:rPr>
              <a:t>，可选）。</a:t>
            </a:r>
            <a:endParaRPr lang="en-US" sz="1600" b="0" strike="noStrike" spc="-1" dirty="0">
              <a:latin typeface="Arial"/>
            </a:endParaRPr>
          </a:p>
        </p:txBody>
      </p:sp>
      <p:sp>
        <p:nvSpPr>
          <p:cNvPr id="1232" name="CustomShape 4"/>
          <p:cNvSpPr/>
          <p:nvPr/>
        </p:nvSpPr>
        <p:spPr>
          <a:xfrm flipH="1">
            <a:off x="2410920" y="3357000"/>
            <a:ext cx="1079280" cy="575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
        <p:nvSpPr>
          <p:cNvPr id="1234" name="CustomShape 2"/>
          <p:cNvSpPr/>
          <p:nvPr/>
        </p:nvSpPr>
        <p:spPr>
          <a:xfrm>
            <a:off x="251640" y="1600200"/>
            <a:ext cx="871236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核函数的代码字符串可以使用三个英文单引号来进行定义，不需要另起一行：</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	__kernel void </a:t>
            </a:r>
            <a:r>
              <a:rPr lang="en-US" sz="2800" b="0" strike="noStrike" spc="-1" dirty="0" err="1">
                <a:solidFill>
                  <a:srgbClr val="000000"/>
                </a:solidFill>
                <a:latin typeface="Courier New Bold"/>
              </a:rPr>
              <a:t>func</a:t>
            </a:r>
            <a:r>
              <a:rPr lang="en-US" sz="2800" b="0" strike="noStrike" spc="-1" dirty="0">
                <a:solidFill>
                  <a:srgbClr val="000000"/>
                </a:solidFill>
                <a:latin typeface="Courier New Bold"/>
              </a:rPr>
              <a:t>()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或者可以在一个文件中，在运行的时候加载上来：</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open(‘file.cl’).read()</a:t>
            </a: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然后程序对象（</a:t>
            </a:r>
            <a:r>
              <a:rPr lang="en-US" altLang="zh-CN" sz="3200" b="0" strike="noStrike" spc="-1" dirty="0">
                <a:solidFill>
                  <a:srgbClr val="000000"/>
                </a:solidFill>
                <a:latin typeface="Trebuchet MS"/>
              </a:rPr>
              <a:t>program object</a:t>
            </a:r>
            <a:r>
              <a:rPr lang="zh-CN" altLang="en-US" sz="3200" b="0" strike="noStrike" spc="-1" dirty="0">
                <a:solidFill>
                  <a:srgbClr val="000000"/>
                </a:solidFill>
                <a:latin typeface="Trebuchet MS"/>
              </a:rPr>
              <a:t>）就可以创建和构建了：</a:t>
            </a:r>
            <a:endParaRPr lang="en-US" sz="3200" b="0" strike="noStrike" spc="-1" dirty="0">
              <a:latin typeface="Arial"/>
            </a:endParaRPr>
          </a:p>
          <a:p>
            <a:pPr marL="457200">
              <a:lnSpc>
                <a:spcPct val="100000"/>
              </a:lnSpc>
              <a:spcBef>
                <a:spcPts val="561"/>
              </a:spcBef>
            </a:pPr>
            <a:r>
              <a:rPr lang="en-US" sz="1900" b="0" strike="noStrike" spc="-1" dirty="0" err="1">
                <a:solidFill>
                  <a:srgbClr val="000000"/>
                </a:solidFill>
                <a:latin typeface="Courier New Bold"/>
              </a:rPr>
              <a:t>prg</a:t>
            </a:r>
            <a:r>
              <a:rPr lang="en-US" sz="1900" b="0" strike="noStrike" spc="-1" dirty="0">
                <a:solidFill>
                  <a:srgbClr val="000000"/>
                </a:solidFill>
                <a:latin typeface="Courier New Bold"/>
              </a:rPr>
              <a:t> = </a:t>
            </a:r>
            <a:r>
              <a:rPr lang="en-US" sz="1900" b="0" strike="noStrike" spc="-1" dirty="0" err="1">
                <a:solidFill>
                  <a:srgbClr val="000000"/>
                </a:solidFill>
                <a:latin typeface="Courier New Bold"/>
              </a:rPr>
              <a:t>pyopencl.Program</a:t>
            </a:r>
            <a:r>
              <a:rPr lang="en-US" sz="1900" b="0" strike="noStrike" spc="-1" dirty="0">
                <a:solidFill>
                  <a:srgbClr val="000000"/>
                </a:solidFill>
                <a:latin typeface="Courier New Bold"/>
              </a:rPr>
              <a:t>(</a:t>
            </a:r>
            <a:r>
              <a:rPr lang="en-US" sz="1900" b="0" strike="noStrike" spc="-1" dirty="0" err="1">
                <a:solidFill>
                  <a:srgbClr val="000000"/>
                </a:solidFill>
                <a:latin typeface="Courier New Bold"/>
              </a:rPr>
              <a:t>context,source</a:t>
            </a:r>
            <a:r>
              <a:rPr lang="en-US" sz="1900" b="0" strike="noStrike" spc="-1" dirty="0">
                <a:solidFill>
                  <a:srgbClr val="000000"/>
                </a:solidFill>
                <a:latin typeface="Courier New Bold"/>
              </a:rPr>
              <a:t>).build()</a:t>
            </a:r>
            <a:endParaRPr lang="en-US" sz="19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核函数可以被当做已构建的程序对象（</a:t>
            </a:r>
            <a:r>
              <a:rPr lang="en-US" altLang="zh-CN" sz="3200" b="0" strike="noStrike" spc="-1" dirty="0">
                <a:solidFill>
                  <a:srgbClr val="000000"/>
                </a:solidFill>
                <a:latin typeface="Trebuchet MS"/>
              </a:rPr>
              <a:t>built program object</a:t>
            </a:r>
            <a:r>
              <a:rPr lang="zh-CN" altLang="en-US" sz="3200" b="0" strike="noStrike" spc="-1" dirty="0">
                <a:solidFill>
                  <a:srgbClr val="000000"/>
                </a:solidFill>
                <a:latin typeface="Trebuchet MS"/>
              </a:rPr>
              <a:t>）的一个方法（</a:t>
            </a:r>
            <a:r>
              <a:rPr lang="en-US" altLang="zh-CN" sz="3200" b="0" strike="noStrike" spc="-1" dirty="0">
                <a:solidFill>
                  <a:srgbClr val="000000"/>
                </a:solidFill>
                <a:latin typeface="Trebuchet MS"/>
              </a:rPr>
              <a:t>method</a:t>
            </a:r>
            <a:r>
              <a:rPr lang="zh-CN" altLang="en-US" sz="3200" b="0" strike="noStrike" spc="-1" dirty="0">
                <a:solidFill>
                  <a:srgbClr val="000000"/>
                </a:solidFill>
                <a:latin typeface="Trebuchet MS"/>
              </a:rPr>
              <a:t>）来调用，如下</a:t>
            </a:r>
            <a:endParaRPr lang="en-US" sz="3200" b="0" strike="noStrike" spc="-1" dirty="0">
              <a:latin typeface="Arial"/>
            </a:endParaRPr>
          </a:p>
          <a:p>
            <a:pPr algn="ctr">
              <a:lnSpc>
                <a:spcPct val="100000"/>
              </a:lnSpc>
              <a:spcBef>
                <a:spcPts val="641"/>
              </a:spcBef>
            </a:pPr>
            <a:r>
              <a:rPr lang="en-US" sz="3200" b="1" strike="noStrike" spc="-1" dirty="0" err="1">
                <a:solidFill>
                  <a:srgbClr val="8064A2"/>
                </a:solidFill>
                <a:latin typeface="Courier New Bold"/>
              </a:rPr>
              <a:t>program.kernel</a:t>
            </a:r>
            <a:r>
              <a:rPr lang="en-US" sz="3200" b="1" strike="noStrike" spc="-1" dirty="0">
                <a:solidFill>
                  <a:srgbClr val="8064A2"/>
                </a:solidFill>
                <a:latin typeface="Courier New Bold"/>
              </a:rPr>
              <a:t>(q, t, l, a)</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上面的调用中的基本参数（</a:t>
            </a:r>
            <a:r>
              <a:rPr lang="en-US" altLang="zh-CN" sz="3200" b="0" strike="noStrike" spc="-1" dirty="0">
                <a:solidFill>
                  <a:srgbClr val="000000"/>
                </a:solidFill>
                <a:latin typeface="Trebuchet MS"/>
              </a:rPr>
              <a:t>basic arguments</a:t>
            </a:r>
            <a:r>
              <a:rPr lang="zh-CN" altLang="en-US" sz="3200" b="0" strike="noStrike" spc="-1" dirty="0">
                <a:solidFill>
                  <a:srgbClr val="000000"/>
                </a:solidFill>
                <a:latin typeface="Trebuchet MS"/>
              </a:rPr>
              <a:t>）包括：</a:t>
            </a:r>
            <a:endParaRPr lang="en-US" sz="32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q</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是命令队列（</a:t>
            </a:r>
            <a:r>
              <a:rPr lang="en-US" altLang="zh-CN" sz="2800" b="0" strike="noStrike" spc="-1" dirty="0">
                <a:solidFill>
                  <a:srgbClr val="000000"/>
                </a:solidFill>
                <a:latin typeface="Trebuchet MS"/>
              </a:rPr>
              <a:t>command queue</a:t>
            </a:r>
            <a:r>
              <a:rPr lang="zh-CN" alt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是全局规模（</a:t>
            </a:r>
            <a:r>
              <a:rPr lang="en-US" altLang="zh-CN" sz="2800" b="0" strike="noStrike" spc="-1" dirty="0">
                <a:solidFill>
                  <a:srgbClr val="000000"/>
                </a:solidFill>
                <a:latin typeface="Trebuchet MS"/>
              </a:rPr>
              <a:t>global size</a:t>
            </a:r>
            <a:r>
              <a:rPr lang="zh-CN" altLang="en-US" sz="2800" b="0" strike="noStrike" spc="-1" dirty="0">
                <a:solidFill>
                  <a:srgbClr val="000000"/>
                </a:solidFill>
                <a:latin typeface="Trebuchet MS"/>
              </a:rPr>
              <a:t>），定义成了元组，比如：</a:t>
            </a:r>
            <a:br>
              <a:rPr dirty="0"/>
            </a:br>
            <a:r>
              <a:rPr lang="en-US" sz="2800" b="0" strike="noStrike" spc="-1" dirty="0">
                <a:solidFill>
                  <a:srgbClr val="000000"/>
                </a:solidFill>
                <a:latin typeface="Trebuchet MS"/>
              </a:rPr>
              <a:t> (x, ), (</a:t>
            </a:r>
            <a:r>
              <a:rPr lang="en-US" sz="2800" b="0" strike="noStrike" spc="-1" dirty="0" err="1">
                <a:solidFill>
                  <a:srgbClr val="000000"/>
                </a:solidFill>
                <a:latin typeface="Trebuchet MS"/>
              </a:rPr>
              <a:t>x,y</a:t>
            </a:r>
            <a:r>
              <a:rPr lang="en-US" sz="2800" b="0" strike="noStrike" spc="-1" dirty="0">
                <a:solidFill>
                  <a:srgbClr val="000000"/>
                </a:solidFill>
                <a:latin typeface="Trebuchet MS"/>
              </a:rPr>
              <a:t>), or (</a:t>
            </a:r>
            <a:r>
              <a:rPr lang="en-US" sz="2800" b="0" strike="noStrike" spc="-1" dirty="0" err="1">
                <a:solidFill>
                  <a:srgbClr val="000000"/>
                </a:solidFill>
                <a:latin typeface="Trebuchet MS"/>
              </a:rPr>
              <a:t>x,y,z</a:t>
            </a:r>
            <a:r>
              <a:rPr 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是一个元组的局部规模（</a:t>
            </a:r>
            <a:r>
              <a:rPr lang="en-US" altLang="zh-CN" sz="2800" b="0" strike="noStrike" spc="-1" dirty="0">
                <a:solidFill>
                  <a:srgbClr val="000000"/>
                </a:solidFill>
                <a:latin typeface="Trebuchet MS"/>
              </a:rPr>
              <a:t>local size</a:t>
            </a:r>
            <a:r>
              <a:rPr lang="zh-CN" altLang="en-US" sz="2800" b="0" strike="noStrike" spc="-1" dirty="0">
                <a:solidFill>
                  <a:srgbClr val="000000"/>
                </a:solidFill>
                <a:latin typeface="Trebuchet MS"/>
              </a:rPr>
              <a:t>）</a:t>
            </a:r>
            <a:r>
              <a:rPr lang="zh-CN" altLang="en-US" sz="2800" spc="-1" dirty="0">
                <a:solidFill>
                  <a:srgbClr val="000000"/>
                </a:solidFill>
                <a:latin typeface="Trebuchet MS"/>
              </a:rPr>
              <a:t>或者</a:t>
            </a:r>
            <a:r>
              <a:rPr lang="en-US" sz="2800" b="0" strike="noStrike" spc="-1" dirty="0">
                <a:solidFill>
                  <a:srgbClr val="000000"/>
                </a:solidFill>
                <a:latin typeface="Trebuchet MS"/>
              </a:rPr>
              <a:t> None</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是传递到核函数的参数列表</a:t>
            </a:r>
            <a:endParaRPr lang="en-US" sz="2800" b="0" strike="noStrike" spc="-1" dirty="0">
              <a:latin typeface="Arial"/>
            </a:endParaRPr>
          </a:p>
          <a:p>
            <a:pPr marL="1258920" lvl="2" indent="-40104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标量（</a:t>
            </a:r>
            <a:r>
              <a:rPr lang="en-US" altLang="zh-CN" sz="2400" b="0" strike="noStrike" spc="-1" dirty="0">
                <a:solidFill>
                  <a:srgbClr val="000000"/>
                </a:solidFill>
                <a:latin typeface="Trebuchet MS"/>
              </a:rPr>
              <a:t>scalar</a:t>
            </a:r>
            <a:r>
              <a:rPr lang="zh-CN" altLang="en-US" sz="2400" b="0" strike="noStrike" spc="-1" dirty="0">
                <a:solidFill>
                  <a:srgbClr val="000000"/>
                </a:solidFill>
                <a:latin typeface="Trebuchet MS"/>
              </a:rPr>
              <a:t>）必须转成 </a:t>
            </a:r>
            <a:r>
              <a:rPr lang="en-US" altLang="zh-CN" sz="2400" b="0" strike="noStrike" spc="-1" dirty="0" err="1">
                <a:solidFill>
                  <a:srgbClr val="000000"/>
                </a:solidFill>
                <a:latin typeface="Trebuchet MS"/>
              </a:rPr>
              <a:t>numpy</a:t>
            </a:r>
            <a:r>
              <a:rPr lang="en-US" altLang="zh-CN" sz="2400" b="0" strike="noStrike" spc="-1" dirty="0">
                <a:solidFill>
                  <a:srgbClr val="000000"/>
                </a:solidFill>
                <a:latin typeface="Trebuchet MS"/>
              </a:rPr>
              <a:t> </a:t>
            </a:r>
            <a:r>
              <a:rPr lang="zh-CN" altLang="en-US" sz="2400" b="0" strike="noStrike" spc="-1" dirty="0">
                <a:solidFill>
                  <a:srgbClr val="000000"/>
                </a:solidFill>
                <a:latin typeface="Trebuchet MS"/>
              </a:rPr>
              <a:t>的类型，比如</a:t>
            </a:r>
            <a:r>
              <a:rPr lang="en-US" sz="2400" b="0" strike="noStrike" spc="-1" dirty="0">
                <a:solidFill>
                  <a:srgbClr val="000000"/>
                </a:solidFill>
                <a:latin typeface="Trebuchet MS"/>
              </a:rPr>
              <a:t> numpy.uint32(var), numpy.float32(var) </a:t>
            </a:r>
            <a:r>
              <a:rPr lang="zh-CN" altLang="en-US" sz="2400" b="0" strike="noStrike" spc="-1" dirty="0">
                <a:solidFill>
                  <a:srgbClr val="000000"/>
                </a:solidFill>
                <a:latin typeface="Trebuchet MS"/>
              </a:rPr>
              <a:t>等</a:t>
            </a:r>
            <a:endParaRPr lang="en-US" sz="2400" b="0" strike="noStrike" spc="-1" dirty="0">
              <a:latin typeface="Arial"/>
            </a:endParaRPr>
          </a:p>
        </p:txBody>
      </p:sp>
      <p:sp>
        <p:nvSpPr>
          <p:cNvPr id="4" name="CustomShape 1">
            <a:extLst>
              <a:ext uri="{FF2B5EF4-FFF2-40B4-BE49-F238E27FC236}">
                <a16:creationId xmlns:a16="http://schemas.microsoft.com/office/drawing/2014/main" id="{34E16696-67E0-42E6-86AA-8AC930D3B2B7}"/>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在程序对象（</a:t>
            </a:r>
            <a:r>
              <a:rPr lang="en-US" altLang="zh-CN" sz="3200" spc="-1" dirty="0">
                <a:solidFill>
                  <a:srgbClr val="000000"/>
                </a:solidFill>
                <a:latin typeface="Trebuchet MS"/>
              </a:rPr>
              <a:t>program object</a:t>
            </a:r>
            <a:r>
              <a:rPr lang="zh-CN" altLang="en-US" sz="3200" spc="-1" dirty="0">
                <a:solidFill>
                  <a:srgbClr val="000000"/>
                </a:solidFill>
                <a:latin typeface="Trebuchet MS"/>
              </a:rPr>
              <a:t>）中调用核函数就会调用 </a:t>
            </a:r>
            <a:r>
              <a:rPr lang="en-US" altLang="zh-CN" sz="3200" spc="-1" dirty="0">
                <a:solidFill>
                  <a:srgbClr val="000000"/>
                </a:solidFill>
                <a:latin typeface="Trebuchet MS"/>
              </a:rPr>
              <a:t>C API </a:t>
            </a:r>
            <a:r>
              <a:rPr lang="zh-CN" altLang="en-US" sz="3200" spc="-1" dirty="0">
                <a:solidFill>
                  <a:srgbClr val="000000"/>
                </a:solidFill>
                <a:latin typeface="Trebuchet MS"/>
              </a:rPr>
              <a:t>中的</a:t>
            </a:r>
            <a:r>
              <a:rPr lang="en-US" sz="3200" b="0" strike="noStrike" spc="-1" dirty="0">
                <a:solidFill>
                  <a:srgbClr val="000000"/>
                </a:solidFill>
                <a:latin typeface="Trebuchet MS"/>
              </a:rPr>
              <a:t> </a:t>
            </a:r>
            <a:r>
              <a:rPr lang="en-US" sz="3200" b="0" strike="noStrike" spc="-1" dirty="0" err="1">
                <a:solidFill>
                  <a:srgbClr val="8064A2"/>
                </a:solidFill>
                <a:latin typeface="Trebuchet MS"/>
              </a:rPr>
              <a:t>clCreateKernel</a:t>
            </a:r>
            <a:r>
              <a:rPr lang="en-US" sz="3200" b="0" strike="noStrike" spc="-1" dirty="0">
                <a:solidFill>
                  <a:srgbClr val="8064A2"/>
                </a:solidFill>
                <a:latin typeface="Trebuchet MS"/>
              </a:rPr>
              <a:t>()</a:t>
            </a:r>
            <a:endParaRPr lang="en-US" sz="32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也就是调用</a:t>
            </a:r>
            <a:r>
              <a:rPr lang="en-US" sz="2800" b="0" strike="noStrike" spc="-1" dirty="0">
                <a:solidFill>
                  <a:srgbClr val="000000"/>
                </a:solidFill>
                <a:latin typeface="Trebuchet MS"/>
              </a:rPr>
              <a:t> </a:t>
            </a:r>
            <a:r>
              <a:rPr lang="en-US" sz="2800" b="0" strike="noStrike" spc="-1" dirty="0" err="1">
                <a:solidFill>
                  <a:srgbClr val="8064A2"/>
                </a:solidFill>
                <a:latin typeface="Trebuchet MS"/>
              </a:rPr>
              <a:t>program.kernel</a:t>
            </a:r>
            <a:r>
              <a:rPr lang="en-US" sz="2800" b="0" strike="noStrike" spc="-1" dirty="0">
                <a:solidFill>
                  <a:srgbClr val="8064A2"/>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每次创建核对象（</a:t>
            </a:r>
            <a:r>
              <a:rPr lang="en-US" altLang="zh-CN" sz="2800" b="0" strike="noStrike" spc="-1" dirty="0">
                <a:solidFill>
                  <a:srgbClr val="000000"/>
                </a:solidFill>
                <a:latin typeface="Trebuchet MS"/>
              </a:rPr>
              <a:t>kernel object</a:t>
            </a:r>
            <a:r>
              <a:rPr lang="zh-CN" altLang="en-US" sz="2800" b="0" strike="noStrike" spc="-1" dirty="0">
                <a:solidFill>
                  <a:srgbClr val="000000"/>
                </a:solidFill>
                <a:latin typeface="Trebuchet MS"/>
              </a:rPr>
              <a:t>），这是不必须的（</a:t>
            </a:r>
            <a:r>
              <a:rPr lang="en-US" altLang="zh-CN" sz="2800" spc="-1" dirty="0">
                <a:solidFill>
                  <a:srgbClr val="000000"/>
                </a:solidFill>
                <a:latin typeface="Trebuchet MS"/>
              </a:rPr>
              <a:t>unnecessary</a:t>
            </a:r>
            <a:r>
              <a:rPr lang="zh-CN" altLang="en-US" sz="2800" b="0" strike="noStrike" spc="-1" dirty="0">
                <a:solidFill>
                  <a:srgbClr val="000000"/>
                </a:solidFill>
                <a:latin typeface="Trebuchet MS"/>
              </a:rPr>
              <a:t>）。</a:t>
            </a:r>
            <a:endParaRPr lang="en-US" sz="2800" b="0" strike="noStrike" spc="-1" dirty="0">
              <a:solidFill>
                <a:srgbClr val="000000"/>
              </a:solidFill>
              <a:latin typeface="Trebuchet MS"/>
            </a:endParaRPr>
          </a:p>
          <a:p>
            <a:pPr marL="457920" lvl="1">
              <a:spcBef>
                <a:spcPts val="561"/>
              </a:spcBef>
              <a:buClr>
                <a:srgbClr val="000000"/>
              </a:buClr>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拉出核函数就可以停止（</a:t>
            </a:r>
            <a:r>
              <a:rPr lang="en-US" altLang="zh-CN" sz="3200" spc="-1" dirty="0">
                <a:solidFill>
                  <a:srgbClr val="000000"/>
                </a:solidFill>
                <a:latin typeface="Trebuchet MS"/>
              </a:rPr>
              <a:t>pull out the kernel to stop</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1" strike="noStrike" spc="-1" dirty="0">
                <a:solidFill>
                  <a:srgbClr val="8064A2"/>
                </a:solidFill>
                <a:latin typeface="Courier New Bold"/>
              </a:rPr>
              <a:t>kernel = </a:t>
            </a:r>
            <a:r>
              <a:rPr lang="en-US" sz="2800" b="1" strike="noStrike" spc="-1" dirty="0" err="1">
                <a:solidFill>
                  <a:srgbClr val="8064A2"/>
                </a:solidFill>
                <a:latin typeface="Courier New Bold"/>
              </a:rPr>
              <a:t>program.kernel</a:t>
            </a:r>
            <a:endParaRPr lang="en-US" sz="2800" b="0" strike="noStrike" spc="-1" dirty="0">
              <a:latin typeface="Arial"/>
            </a:endParaRP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在核对象上指定标量参数来保存在核函数执行调用中的类型转换：</a:t>
            </a:r>
            <a:endParaRPr lang="en-US" sz="3200" b="0" strike="noStrike" spc="-1" dirty="0">
              <a:latin typeface="Arial"/>
            </a:endParaRPr>
          </a:p>
          <a:p>
            <a:pPr marL="457200">
              <a:lnSpc>
                <a:spcPct val="100000"/>
              </a:lnSpc>
              <a:spcBef>
                <a:spcPts val="519"/>
              </a:spcBef>
            </a:pPr>
            <a:r>
              <a:rPr lang="en-US" sz="2600" b="1" strike="noStrike" spc="-1" dirty="0" err="1">
                <a:solidFill>
                  <a:srgbClr val="8064A2"/>
                </a:solidFill>
                <a:latin typeface="Courier New Bold"/>
              </a:rPr>
              <a:t>kernel.set_scalar_arg_dtypes</a:t>
            </a:r>
            <a:r>
              <a:rPr lang="en-US" sz="2600" b="1" strike="noStrike" spc="-1" dirty="0">
                <a:solidFill>
                  <a:srgbClr val="8064A2"/>
                </a:solidFill>
                <a:latin typeface="Courier New Bold"/>
              </a:rPr>
              <a:t>([list, of, </a:t>
            </a:r>
            <a:r>
              <a:rPr lang="en-US" sz="2600" b="1" strike="noStrike" spc="-1" dirty="0" err="1">
                <a:solidFill>
                  <a:srgbClr val="8064A2"/>
                </a:solidFill>
                <a:latin typeface="Courier New Bold"/>
              </a:rPr>
              <a:t>arg</a:t>
            </a:r>
            <a:r>
              <a:rPr lang="en-US" sz="2600" b="1" strike="noStrike" spc="-1" dirty="0">
                <a:solidFill>
                  <a:srgbClr val="8064A2"/>
                </a:solidFill>
                <a:latin typeface="Courier New Bold"/>
              </a:rPr>
              <a:t>, types])</a:t>
            </a:r>
            <a:endParaRPr lang="en-US" sz="2600" b="0" strike="noStrike" spc="-1" dirty="0">
              <a:latin typeface="Arial"/>
            </a:endParaRPr>
          </a:p>
          <a:p>
            <a:pPr marL="457200">
              <a:lnSpc>
                <a:spcPct val="100000"/>
              </a:lnSpc>
              <a:spcBef>
                <a:spcPts val="479"/>
              </a:spcBef>
            </a:pPr>
            <a:endParaRPr lang="en-US" sz="26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a:t>
            </a:r>
            <a:r>
              <a:rPr lang="en-US" altLang="zh-CN" sz="2800" spc="-1" dirty="0">
                <a:solidFill>
                  <a:srgbClr val="000000"/>
                </a:solidFill>
                <a:latin typeface="Trebuchet MS"/>
              </a:rPr>
              <a:t>b</a:t>
            </a:r>
            <a:r>
              <a:rPr lang="en-US" altLang="zh-CN" sz="2800" b="0" strike="noStrike" spc="-1" dirty="0">
                <a:solidFill>
                  <a:srgbClr val="000000"/>
                </a:solidFill>
                <a:latin typeface="Trebuchet MS"/>
              </a:rPr>
              <a:t>uffer</a:t>
            </a:r>
            <a:r>
              <a:rPr lang="zh-CN" altLang="en-US" sz="2800" b="0" strike="noStrike" spc="-1" dirty="0">
                <a:solidFill>
                  <a:srgbClr val="000000"/>
                </a:solidFill>
                <a:latin typeface="Trebuchet MS"/>
              </a:rPr>
              <a:t>）和局部内存（</a:t>
            </a:r>
            <a:r>
              <a:rPr lang="en-US" altLang="zh-CN" sz="2800" b="0" strike="noStrike" spc="-1" dirty="0">
                <a:solidFill>
                  <a:srgbClr val="000000"/>
                </a:solidFill>
                <a:latin typeface="Trebuchet MS"/>
              </a:rPr>
              <a:t>local memory</a:t>
            </a:r>
            <a:r>
              <a:rPr lang="zh-CN" altLang="en-US" sz="2800" b="0" strike="noStrike" spc="-1" dirty="0">
                <a:solidFill>
                  <a:srgbClr val="000000"/>
                </a:solidFill>
                <a:latin typeface="Trebuchet MS"/>
              </a:rPr>
              <a:t>）参数都应该被设为 </a:t>
            </a:r>
            <a:r>
              <a:rPr lang="en-US" altLang="zh-CN" sz="2800" b="0" strike="noStrike" spc="-1" dirty="0">
                <a:solidFill>
                  <a:srgbClr val="000000"/>
                </a:solidFill>
                <a:latin typeface="Trebuchet MS"/>
              </a:rPr>
              <a:t>None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标量参数（</a:t>
            </a:r>
            <a:r>
              <a:rPr lang="en-US" altLang="zh-CN" sz="2800" b="0" strike="noStrike" spc="-1" dirty="0">
                <a:solidFill>
                  <a:srgbClr val="000000"/>
                </a:solidFill>
                <a:latin typeface="Trebuchet MS"/>
              </a:rPr>
              <a:t>scalar arguments</a:t>
            </a:r>
            <a:r>
              <a:rPr lang="zh-CN" altLang="en-US" sz="2800" b="0" strike="noStrike" spc="-1" dirty="0">
                <a:solidFill>
                  <a:srgbClr val="000000"/>
                </a:solidFill>
                <a:latin typeface="Trebuchet MS"/>
              </a:rPr>
              <a:t>）需要被转成 </a:t>
            </a:r>
            <a:r>
              <a:rPr lang="en-US" altLang="zh-CN" sz="2800" b="0" strike="noStrike" spc="-1" dirty="0" err="1">
                <a:solidFill>
                  <a:srgbClr val="000000"/>
                </a:solidFill>
                <a:latin typeface="Trebuchet MS"/>
              </a:rPr>
              <a:t>numpy</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格式，比如</a:t>
            </a:r>
            <a:r>
              <a:rPr lang="en-US" sz="2800" b="0" strike="noStrike" spc="-1" dirty="0">
                <a:solidFill>
                  <a:srgbClr val="000000"/>
                </a:solidFill>
                <a:latin typeface="Trebuchet MS"/>
              </a:rPr>
              <a:t> numpy.float32, numpy.uint32, </a:t>
            </a:r>
            <a:r>
              <a:rPr lang="zh-CN" altLang="en-US" sz="2800" spc="-1" dirty="0">
                <a:solidFill>
                  <a:srgbClr val="000000"/>
                </a:solidFill>
                <a:latin typeface="Trebuchet MS"/>
              </a:rPr>
              <a:t>等等。</a:t>
            </a:r>
            <a:endParaRPr lang="en-US" sz="2800" b="0" strike="noStrike" spc="-1" dirty="0">
              <a:latin typeface="Arial"/>
            </a:endParaRPr>
          </a:p>
        </p:txBody>
      </p:sp>
      <p:sp>
        <p:nvSpPr>
          <p:cNvPr id="4" name="CustomShape 1">
            <a:extLst>
              <a:ext uri="{FF2B5EF4-FFF2-40B4-BE49-F238E27FC236}">
                <a16:creationId xmlns:a16="http://schemas.microsoft.com/office/drawing/2014/main" id="{960A5BDF-75DF-473F-A728-216764AF7446}"/>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5: The D = A + B + C problem</a:t>
            </a:r>
            <a:endParaRPr lang="en-US" sz="3600" b="0" strike="noStrike" spc="-1" dirty="0">
              <a:latin typeface="Arial"/>
            </a:endParaRPr>
          </a:p>
        </p:txBody>
      </p:sp>
      <p:sp>
        <p:nvSpPr>
          <p:cNvPr id="1240"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验证你理解了如何控制</a:t>
            </a:r>
            <a:r>
              <a:rPr lang="zh-CN" altLang="en-US" sz="2800" u="sng" spc="-1" dirty="0">
                <a:solidFill>
                  <a:srgbClr val="000000"/>
                </a:solidFill>
                <a:latin typeface="Trebuchet MS"/>
              </a:rPr>
              <a:t>核函数（</a:t>
            </a:r>
            <a:r>
              <a:rPr lang="en-US" altLang="zh-CN" sz="2800" u="sng" spc="-1" dirty="0">
                <a:solidFill>
                  <a:srgbClr val="000000"/>
                </a:solidFill>
                <a:latin typeface="Trebuchet MS"/>
              </a:rPr>
              <a:t>kernel</a:t>
            </a:r>
            <a:r>
              <a:rPr lang="zh-CN" altLang="en-US" sz="2800" u="sng" spc="-1" dirty="0">
                <a:solidFill>
                  <a:srgbClr val="000000"/>
                </a:solidFill>
                <a:latin typeface="Trebuchet MS"/>
              </a:rPr>
              <a:t>）</a:t>
            </a:r>
            <a:r>
              <a:rPr lang="zh-CN" altLang="en-US" sz="2800" b="0" strike="noStrike" spc="-1" dirty="0">
                <a:solidFill>
                  <a:srgbClr val="000000"/>
                </a:solidFill>
                <a:latin typeface="Trebuchet MS"/>
              </a:rPr>
              <a:t>中的</a:t>
            </a:r>
            <a:r>
              <a:rPr lang="zh-CN" altLang="en-US" sz="2800" spc="-1" dirty="0">
                <a:solidFill>
                  <a:srgbClr val="8064A2"/>
                </a:solidFill>
                <a:latin typeface="Trebuchet MS"/>
              </a:rPr>
              <a:t>参数定义（</a:t>
            </a:r>
            <a:r>
              <a:rPr lang="en-US" altLang="zh-CN" sz="2800" spc="-1" dirty="0">
                <a:solidFill>
                  <a:srgbClr val="8064A2"/>
                </a:solidFill>
                <a:latin typeface="Trebuchet MS"/>
              </a:rPr>
              <a:t>argument definition</a:t>
            </a:r>
            <a:r>
              <a:rPr lang="zh-CN" altLang="en-US" sz="2800" spc="-1" dirty="0">
                <a:solidFill>
                  <a:srgbClr val="8064A2"/>
                </a:solidFill>
                <a:latin typeface="Trebuchet MS"/>
              </a:rPr>
              <a:t>）</a:t>
            </a:r>
            <a:endParaRPr lang="en-US" altLang="zh-CN" sz="2800" spc="-1" dirty="0">
              <a:solidFill>
                <a:srgbClr val="8064A2"/>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核（</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）的接口（</a:t>
            </a:r>
            <a:r>
              <a:rPr lang="en-US" altLang="zh-CN" sz="2800" b="0" strike="noStrike" spc="-1" dirty="0">
                <a:solidFill>
                  <a:srgbClr val="000000"/>
                </a:solidFill>
                <a:latin typeface="Trebuchet MS"/>
              </a:rPr>
              <a:t>interface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启动一个向量加法程序 </a:t>
            </a:r>
            <a:r>
              <a:rPr lang="en-US" altLang="zh-CN" sz="2800" b="0" strike="noStrike" spc="-1" dirty="0">
                <a:solidFill>
                  <a:srgbClr val="000000"/>
                </a:solidFill>
                <a:latin typeface="Trebuchet MS"/>
              </a:rPr>
              <a:t>VADD</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修改核代码（</a:t>
            </a:r>
            <a:r>
              <a:rPr lang="en-US" altLang="zh-CN" sz="2800" b="0" strike="noStrike" spc="-1" dirty="0">
                <a:solidFill>
                  <a:srgbClr val="000000"/>
                </a:solidFill>
                <a:latin typeface="Trebuchet MS"/>
              </a:rPr>
              <a:t>kernel code</a:t>
            </a:r>
            <a:r>
              <a:rPr lang="zh-CN" altLang="en-US" sz="2800" b="0" strike="noStrike" spc="-1" dirty="0">
                <a:solidFill>
                  <a:srgbClr val="000000"/>
                </a:solidFill>
                <a:latin typeface="Trebuchet MS"/>
              </a:rPr>
              <a:t>）使之能够将三个向量进行相加</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修改宿主代码</a:t>
            </a:r>
            <a:r>
              <a:rPr lang="zh-CN" altLang="en-US" sz="2800" spc="-1" dirty="0">
                <a:solidFill>
                  <a:srgbClr val="000000"/>
                </a:solidFill>
                <a:latin typeface="Trebuchet MS"/>
              </a:rPr>
              <a:t>（</a:t>
            </a:r>
            <a:r>
              <a:rPr lang="en-US" altLang="zh-CN" sz="2800" spc="-1" dirty="0">
                <a:solidFill>
                  <a:srgbClr val="000000"/>
                </a:solidFill>
                <a:latin typeface="Trebuchet MS"/>
              </a:rPr>
              <a:t>host code</a:t>
            </a:r>
            <a:r>
              <a:rPr lang="zh-CN" altLang="en-US" sz="2800" spc="-1" dirty="0">
                <a:solidFill>
                  <a:srgbClr val="000000"/>
                </a:solidFill>
                <a:latin typeface="Trebuchet MS"/>
              </a:rPr>
              <a:t>）使之定义三个向量，然后作为对应的核函数参数赋值给核函数</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读取回来最终结果，验证是否正确</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检测输出结果看看是否正确。将验证消息打印到显示器</a:t>
            </a:r>
            <a:r>
              <a:rPr lang="zh-CN" altLang="en-US" sz="2800" b="0" strike="noStrike" spc="-1">
                <a:solidFill>
                  <a:srgbClr val="000000"/>
                </a:solidFill>
                <a:latin typeface="Trebuchet MS"/>
              </a:rPr>
              <a:t>上。</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GPU用户的安装过程（旧版）</a:t>
            </a:r>
            <a:endParaRPr lang="en-US" sz="4400" b="0" strike="noStrike" spc="-1">
              <a:latin typeface="Arial"/>
            </a:endParaRPr>
          </a:p>
        </p:txBody>
      </p:sp>
      <p:sp>
        <p:nvSpPr>
          <p:cNvPr id="448"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首先安装一些依赖包: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linux-headers-generic debhelper dh-modaliases execstack dkms lib32gcc1 libc6-i386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下载官方驱动，可以访问 amd.com/drivers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选择好你的 GPU 型号，操作系统版本等等.</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下载.zip 文件</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解压缩下载的 zip 文件</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运行下面的命令创建安装包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sh fglrx*.run --buildpkg Ubuntu/precise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安装驱动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dpkg –i fglrx*.deb</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 Xorg.conf 文件</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amdconfig --initial --adapter=all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检查一下是不是都装好了，运行 </a:t>
            </a:r>
            <a:r>
              <a:rPr lang="en-US" sz="2800" b="1" strike="noStrike" spc="-1">
                <a:solidFill>
                  <a:srgbClr val="E46C0A"/>
                </a:solidFill>
                <a:latin typeface="Courier New Bold"/>
              </a:rPr>
              <a:t>fglrxinfo</a:t>
            </a:r>
            <a:endParaRPr lang="en-US" sz="2800" b="0" strike="noStrike" spc="-1">
              <a:latin typeface="Arial"/>
            </a:endParaRPr>
          </a:p>
        </p:txBody>
      </p:sp>
      <p:sp>
        <p:nvSpPr>
          <p:cNvPr id="449" name="CustomShape 3"/>
          <p:cNvSpPr/>
          <p:nvPr/>
        </p:nvSpPr>
        <p:spPr>
          <a:xfrm>
            <a:off x="4216320" y="6577560"/>
            <a:ext cx="49226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 Fglrx 这里指代的是与你所用 AMD GPU 对应的驱动名称</a:t>
            </a:r>
            <a:endParaRPr lang="en-US" sz="1400" b="0" strike="noStrike" spc="-1">
              <a:latin typeface="Arial"/>
            </a:endParaRPr>
          </a:p>
        </p:txBody>
      </p:sp>
      <p:sp>
        <p:nvSpPr>
          <p:cNvPr id="5" name="矩形 4">
            <a:extLst>
              <a:ext uri="{FF2B5EF4-FFF2-40B4-BE49-F238E27FC236}">
                <a16:creationId xmlns:a16="http://schemas.microsoft.com/office/drawing/2014/main" id="{4F5B4609-B069-4FB6-A5D3-77842620E925}"/>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400" spc="-1" dirty="0">
                <a:solidFill>
                  <a:srgbClr val="000000"/>
                </a:solidFill>
                <a:latin typeface="Trebuchet MS"/>
              </a:rPr>
              <a:t>至此已经讲到了 </a:t>
            </a:r>
            <a:r>
              <a:rPr lang="en-US" altLang="zh-CN" sz="2400" spc="-1" dirty="0">
                <a:solidFill>
                  <a:srgbClr val="000000"/>
                </a:solidFill>
                <a:latin typeface="Trebuchet MS"/>
              </a:rPr>
              <a:t>OpenCL</a:t>
            </a:r>
            <a:r>
              <a:rPr lang="zh-CN" altLang="en-US" sz="2400" spc="-1" dirty="0">
                <a:solidFill>
                  <a:srgbClr val="000000"/>
                </a:solidFill>
                <a:latin typeface="Trebuchet MS"/>
              </a:rPr>
              <a:t> 中的基本平台（</a:t>
            </a:r>
            <a:r>
              <a:rPr lang="en-US" altLang="zh-CN" sz="2400" spc="-1" dirty="0">
                <a:solidFill>
                  <a:srgbClr val="000000"/>
                </a:solidFill>
                <a:latin typeface="Trebuchet MS"/>
              </a:rPr>
              <a:t>basic platform</a:t>
            </a:r>
            <a:r>
              <a:rPr lang="zh-CN" altLang="en-US" sz="2400" spc="-1" dirty="0">
                <a:solidFill>
                  <a:srgbClr val="000000"/>
                </a:solidFill>
                <a:latin typeface="Trebuchet MS"/>
              </a:rPr>
              <a:t>）和运行时环境接口（</a:t>
            </a:r>
            <a:r>
              <a:rPr lang="en-US" altLang="zh-CN" sz="2400" spc="-1" dirty="0">
                <a:solidFill>
                  <a:srgbClr val="000000"/>
                </a:solidFill>
                <a:latin typeface="Trebuchet MS"/>
              </a:rPr>
              <a:t>runtime API</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的基本信息</a:t>
            </a:r>
            <a:endParaRPr lang="en-US" sz="2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extLst>
      <p:ext uri="{BB962C8B-B14F-4D97-AF65-F5344CB8AC3E}">
        <p14:creationId xmlns:p14="http://schemas.microsoft.com/office/powerpoint/2010/main" val="4030681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核编程（</a:t>
            </a:r>
            <a:r>
              <a:rPr lang="en-US" sz="4000" b="1" cap="all" spc="-1" dirty="0">
                <a:solidFill>
                  <a:srgbClr val="000000"/>
                </a:solidFill>
                <a:latin typeface="Trebuchet MS"/>
              </a:rPr>
              <a:t>kernel programming）</a:t>
            </a:r>
            <a:r>
              <a:rPr lang="zh-CN" altLang="en-US" sz="4000" b="1" cap="all" spc="-1" dirty="0">
                <a:solidFill>
                  <a:srgbClr val="000000"/>
                </a:solidFill>
                <a:latin typeface="Trebuchet MS"/>
              </a:rPr>
              <a:t>导论</a:t>
            </a:r>
            <a:endParaRPr lang="en-US" sz="4000" b="0" strike="noStrike" spc="-1" dirty="0">
              <a:latin typeface="Arial"/>
            </a:endParaRPr>
          </a:p>
        </p:txBody>
      </p:sp>
      <p:sp>
        <p:nvSpPr>
          <p:cNvPr id="1311" name="CustomShape 2"/>
          <p:cNvSpPr/>
          <p:nvPr/>
        </p:nvSpPr>
        <p:spPr>
          <a:xfrm>
            <a:off x="539640" y="2853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5</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
        <p:nvSpPr>
          <p:cNvPr id="1313"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源自于</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语言标准 </a:t>
            </a:r>
            <a:r>
              <a:rPr lang="en-US" sz="3200" b="1" strike="noStrike" spc="-1" dirty="0">
                <a:solidFill>
                  <a:srgbClr val="4BACC6"/>
                </a:solidFill>
                <a:latin typeface="Trebuchet MS"/>
              </a:rPr>
              <a:t>ISO C99</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一些</a:t>
            </a:r>
            <a:r>
              <a:rPr lang="zh-CN" altLang="en-US" sz="2800" b="1" strike="noStrike" spc="-1" dirty="0">
                <a:solidFill>
                  <a:srgbClr val="C0504D"/>
                </a:solidFill>
                <a:latin typeface="Trebuchet MS"/>
              </a:rPr>
              <a:t>限制（</a:t>
            </a:r>
            <a:r>
              <a:rPr lang="en-US" altLang="zh-CN" sz="2800" b="1" i="1" spc="-1" dirty="0">
                <a:solidFill>
                  <a:srgbClr val="C0504D"/>
                </a:solidFill>
                <a:latin typeface="Trebuchet MS"/>
              </a:rPr>
              <a:t>restrictions</a:t>
            </a:r>
            <a:r>
              <a:rPr lang="zh-CN" altLang="en-US" sz="2800" b="1" strike="noStrike" spc="-1" dirty="0">
                <a:solidFill>
                  <a:srgbClr val="C0504D"/>
                </a:solidFill>
                <a:latin typeface="Trebuchet MS"/>
              </a:rPr>
              <a:t>）</a:t>
            </a:r>
            <a:r>
              <a:rPr lang="en-US" sz="2800" b="0" strike="noStrike" spc="-1" dirty="0">
                <a:solidFill>
                  <a:srgbClr val="000000"/>
                </a:solidFill>
                <a:latin typeface="Trebuchet MS"/>
              </a:rPr>
              <a:t>: </a:t>
            </a: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标准头文件中没有递归（</a:t>
            </a:r>
            <a:r>
              <a:rPr lang="en-US" altLang="zh-CN" sz="2800" b="0" strike="noStrike" spc="-1" dirty="0">
                <a:solidFill>
                  <a:srgbClr val="000000"/>
                </a:solidFill>
                <a:latin typeface="Trebuchet MS"/>
              </a:rPr>
              <a:t>recursion</a:t>
            </a:r>
            <a:r>
              <a:rPr lang="zh-CN" altLang="en-US" sz="2800" b="0" strike="noStrike" spc="-1" dirty="0">
                <a:solidFill>
                  <a:srgbClr val="000000"/>
                </a:solidFill>
                <a:latin typeface="Trebuchet MS"/>
              </a:rPr>
              <a:t>）、函数（</a:t>
            </a:r>
            <a:r>
              <a:rPr lang="en-US" altLang="zh-CN" sz="2800" b="0" strike="noStrike" spc="-1" dirty="0">
                <a:solidFill>
                  <a:srgbClr val="000000"/>
                </a:solidFill>
                <a:latin typeface="Trebuchet MS"/>
              </a:rPr>
              <a:t>function</a:t>
            </a:r>
            <a:r>
              <a:rPr lang="zh-CN" altLang="en-US" sz="2800" b="0" strike="noStrike" spc="-1" dirty="0">
                <a:solidFill>
                  <a:srgbClr val="000000"/>
                </a:solidFill>
                <a:latin typeface="Trebuchet MS"/>
              </a:rPr>
              <a:t>）、指函数针（</a:t>
            </a:r>
            <a:r>
              <a:rPr lang="en-US" altLang="zh-CN" sz="2800" b="0" strike="noStrike" spc="-1" dirty="0">
                <a:solidFill>
                  <a:srgbClr val="000000"/>
                </a:solidFill>
                <a:latin typeface="Trebuchet MS"/>
              </a:rPr>
              <a:t>pointer functions</a:t>
            </a:r>
            <a:r>
              <a:rPr lang="zh-CN" altLang="en-US" sz="2800" b="0" strike="noStrike" spc="-1" dirty="0">
                <a:solidFill>
                  <a:srgbClr val="000000"/>
                </a:solidFill>
                <a:latin typeface="Trebuchet MS"/>
              </a:rPr>
              <a:t>）等等</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中定义的预处理指令是支持的</a:t>
            </a:r>
            <a:r>
              <a:rPr lang="en-US" sz="2800" b="0" strike="noStrike" spc="-1" dirty="0">
                <a:solidFill>
                  <a:srgbClr val="000000"/>
                </a:solidFill>
                <a:latin typeface="Trebuchet MS"/>
              </a:rPr>
              <a:t> (#include</a:t>
            </a:r>
            <a:r>
              <a:rPr lang="zh-CN" altLang="en-US" sz="2800" b="0" strike="noStrike" spc="-1" dirty="0">
                <a:solidFill>
                  <a:srgbClr val="000000"/>
                </a:solidFill>
                <a:latin typeface="Trebuchet MS"/>
              </a:rPr>
              <a:t>、</a:t>
            </a:r>
            <a:r>
              <a:rPr lang="en-US" altLang="zh-CN" sz="2800" spc="-1" dirty="0">
                <a:solidFill>
                  <a:srgbClr val="000000"/>
                </a:solidFill>
                <a:latin typeface="Trebuchet MS"/>
              </a:rPr>
              <a:t>#define </a:t>
            </a:r>
            <a:r>
              <a:rPr lang="zh-CN" altLang="en-US" sz="2800" spc="-1" dirty="0">
                <a:solidFill>
                  <a:srgbClr val="000000"/>
                </a:solidFill>
                <a:latin typeface="Trebuchet MS"/>
              </a:rPr>
              <a:t>这些带</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en-US" sz="2800" b="0" strike="noStrike" spc="-1" dirty="0">
                <a:solidFill>
                  <a:srgbClr val="000000"/>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内置数据类型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标量和向量数据类型，指针</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数据类型转换函数</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err="1">
                <a:solidFill>
                  <a:srgbClr val="000000"/>
                </a:solidFill>
                <a:latin typeface="Trebuchet MS"/>
              </a:rPr>
              <a:t>convert_type</a:t>
            </a:r>
            <a:r>
              <a:rPr lang="en-US" sz="2400" b="0" strike="noStrike" spc="-1" dirty="0">
                <a:solidFill>
                  <a:srgbClr val="000000"/>
                </a:solidFill>
                <a:latin typeface="Trebuchet MS"/>
              </a:rPr>
              <a:t>&lt;_sat&gt;&lt;_</a:t>
            </a:r>
            <a:r>
              <a:rPr lang="en-US" sz="2400" b="0" strike="noStrike" spc="-1" dirty="0" err="1">
                <a:solidFill>
                  <a:srgbClr val="000000"/>
                </a:solidFill>
                <a:latin typeface="Trebuchet MS"/>
              </a:rPr>
              <a:t>roundingmode</a:t>
            </a:r>
            <a:r>
              <a:rPr lang="en-US" sz="2400" b="0" strike="noStrike" spc="-1" dirty="0">
                <a:solidFill>
                  <a:srgbClr val="000000"/>
                </a:solidFill>
                <a:latin typeface="Trebuchet MS"/>
              </a:rPr>
              <a:t>&gt; </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a:t>
            </a:r>
            <a:r>
              <a:rPr lang="en-US" altLang="zh-CN" sz="2800" b="0" strike="noStrike" spc="-1" dirty="0">
                <a:solidFill>
                  <a:srgbClr val="000000"/>
                </a:solidFill>
                <a:latin typeface="Trebuchet MS"/>
              </a:rPr>
              <a:t>image</a:t>
            </a:r>
            <a:r>
              <a:rPr lang="zh-CN" altLang="en-US" sz="2800" b="0" strike="noStrike" spc="-1" dirty="0">
                <a:solidFill>
                  <a:srgbClr val="000000"/>
                </a:solidFill>
                <a:latin typeface="Trebuchet MS"/>
              </a:rPr>
              <a:t>）类型</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image2d_t, image3d_t </a:t>
            </a:r>
            <a:r>
              <a:rPr lang="zh-CN" altLang="en-US" sz="2400" b="0" strike="noStrike" spc="-1" dirty="0">
                <a:solidFill>
                  <a:srgbClr val="000000"/>
                </a:solidFill>
                <a:latin typeface="Trebuchet MS"/>
              </a:rPr>
              <a:t>和</a:t>
            </a:r>
            <a:r>
              <a:rPr lang="en-US" sz="2400" b="0" strike="noStrike" spc="-1" dirty="0">
                <a:solidFill>
                  <a:srgbClr val="000000"/>
                </a:solidFill>
                <a:latin typeface="Trebuchet MS"/>
              </a:rPr>
              <a:t> </a:t>
            </a:r>
            <a:r>
              <a:rPr lang="en-US" sz="2400" b="0" strike="noStrike" spc="-1" dirty="0" err="1">
                <a:solidFill>
                  <a:srgbClr val="000000"/>
                </a:solidFill>
                <a:latin typeface="Trebuchet MS"/>
              </a:rPr>
              <a:t>sampler_t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C0504D"/>
                </a:solidFill>
                <a:latin typeface="Trebuchet MS"/>
              </a:rPr>
              <a:t>必备（</a:t>
            </a:r>
            <a:r>
              <a:rPr lang="en-US" altLang="zh-CN" sz="3200" b="1" i="1" spc="-1" dirty="0">
                <a:solidFill>
                  <a:srgbClr val="C0504D"/>
                </a:solidFill>
                <a:latin typeface="Trebuchet MS"/>
              </a:rPr>
              <a:t> mandatory </a:t>
            </a:r>
            <a:r>
              <a:rPr lang="zh-CN" altLang="en-US" sz="3200" b="1" i="1" spc="-1" dirty="0">
                <a:solidFill>
                  <a:srgbClr val="C0504D"/>
                </a:solidFill>
                <a:latin typeface="Trebuchet MS"/>
              </a:rPr>
              <a:t>）</a:t>
            </a:r>
            <a:endParaRPr lang="en-US" sz="3200" b="1" i="1" spc="-1" dirty="0">
              <a:solidFill>
                <a:srgbClr val="C0504D"/>
              </a:solidFill>
              <a:latin typeface="Trebuchet MS"/>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Work-Item functions, </a:t>
            </a:r>
            <a:r>
              <a:rPr lang="en-US" sz="2800" b="0" strike="noStrike" spc="-1" dirty="0" err="1">
                <a:solidFill>
                  <a:srgbClr val="000000"/>
                </a:solidFill>
                <a:latin typeface="Trebuchet MS"/>
              </a:rPr>
              <a:t>math.h</a:t>
            </a:r>
            <a:r>
              <a:rPr lang="en-US" sz="2800" b="0" strike="noStrike" spc="-1" dirty="0">
                <a:solidFill>
                  <a:srgbClr val="000000"/>
                </a:solidFill>
                <a:latin typeface="Trebuchet MS"/>
              </a:rPr>
              <a:t>, read and write image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Relational, geometric functions, synchronization functions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printf</a:t>
            </a:r>
            <a:r>
              <a:rPr lang="en-US" sz="2800" b="0" strike="noStrike" spc="-1" dirty="0">
                <a:solidFill>
                  <a:srgbClr val="000000"/>
                </a:solidFill>
                <a:latin typeface="Trebuchet MS"/>
              </a:rPr>
              <a:t> (v1.2 only, so not currently for NVIDIA GPUs)</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8064A2"/>
                </a:solidFill>
                <a:latin typeface="Trebuchet MS"/>
              </a:rPr>
              <a:t>可选（</a:t>
            </a:r>
            <a:r>
              <a:rPr lang="en-US" altLang="zh-CN" sz="3200" b="1" i="1" spc="-1" dirty="0">
                <a:solidFill>
                  <a:srgbClr val="8064A2"/>
                </a:solidFill>
                <a:latin typeface="Trebuchet MS"/>
              </a:rPr>
              <a:t> optional </a:t>
            </a:r>
            <a:r>
              <a:rPr lang="zh-CN" altLang="en-US" sz="3200" b="1" i="1" spc="-1" dirty="0">
                <a:solidFill>
                  <a:srgbClr val="8064A2"/>
                </a:solidFill>
                <a:latin typeface="Trebuchet MS"/>
              </a:rPr>
              <a:t>）</a:t>
            </a:r>
            <a:r>
              <a:rPr lang="en-US" sz="3200" b="1" i="1" spc="-1" dirty="0">
                <a:solidFill>
                  <a:srgbClr val="8064A2"/>
                </a:solidFill>
                <a:latin typeface="Trebuchet MS"/>
              </a:rPr>
              <a:t> </a:t>
            </a:r>
            <a:r>
              <a:rPr lang="en-US" sz="3200" b="0" strike="noStrike" spc="-1" dirty="0">
                <a:solidFill>
                  <a:srgbClr val="8064A2"/>
                </a:solidFill>
                <a:latin typeface="Trebuchet MS"/>
              </a:rPr>
              <a:t>(</a:t>
            </a:r>
            <a:r>
              <a:rPr lang="zh-CN" altLang="en-US" sz="3200" b="0" strike="noStrike" spc="-1" dirty="0">
                <a:solidFill>
                  <a:srgbClr val="8064A2"/>
                </a:solidFill>
                <a:latin typeface="Trebuchet MS"/>
              </a:rPr>
              <a:t>也叫做</a:t>
            </a:r>
            <a:r>
              <a:rPr lang="en-US" sz="3200" b="0" strike="noStrike" spc="-1" dirty="0">
                <a:solidFill>
                  <a:srgbClr val="8064A2"/>
                </a:solidFill>
                <a:latin typeface="Trebuchet MS"/>
              </a:rPr>
              <a:t> “</a:t>
            </a:r>
            <a:r>
              <a:rPr lang="zh-CN" altLang="en-US" sz="3200" spc="-1" dirty="0">
                <a:solidFill>
                  <a:srgbClr val="8064A2"/>
                </a:solidFill>
                <a:latin typeface="Trebuchet MS"/>
              </a:rPr>
              <a:t>扩展</a:t>
            </a:r>
            <a:r>
              <a:rPr lang="en-US" sz="3200" b="0" strike="noStrike" spc="-1" dirty="0">
                <a:solidFill>
                  <a:srgbClr val="8064A2"/>
                </a:solidFill>
                <a:latin typeface="Trebuchet MS"/>
              </a:rPr>
              <a:t>extensions”)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双精度（</a:t>
            </a:r>
            <a:r>
              <a:rPr lang="en-US" altLang="zh-CN" sz="2800" spc="-1" dirty="0">
                <a:solidFill>
                  <a:srgbClr val="000000"/>
                </a:solidFill>
                <a:latin typeface="Trebuchet MS"/>
              </a:rPr>
              <a:t> double precision </a:t>
            </a:r>
            <a:r>
              <a:rPr lang="zh-CN" altLang="en-US" sz="2800" b="0" strike="noStrike" spc="-1" dirty="0">
                <a:solidFill>
                  <a:srgbClr val="000000"/>
                </a:solidFill>
                <a:latin typeface="Trebuchet MS"/>
              </a:rPr>
              <a:t>）数据类型，全局和局部内存的原子类型与操作（</a:t>
            </a:r>
            <a:r>
              <a:rPr lang="en-US" altLang="zh-CN" sz="2800" spc="-1" dirty="0">
                <a:solidFill>
                  <a:srgbClr val="000000"/>
                </a:solidFill>
                <a:latin typeface="Trebuchet MS"/>
              </a:rPr>
              <a:t> atomics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四舍五入模式（</a:t>
            </a:r>
            <a:r>
              <a:rPr lang="en-US" altLang="zh-CN" sz="2800" spc="-1" dirty="0">
                <a:solidFill>
                  <a:srgbClr val="000000"/>
                </a:solidFill>
                <a:latin typeface="Trebuchet MS"/>
              </a:rPr>
              <a:t> rounding mode </a:t>
            </a:r>
            <a:r>
              <a:rPr lang="zh-CN" altLang="en-US" sz="2800" b="0" strike="noStrike" spc="-1" dirty="0">
                <a:solidFill>
                  <a:srgbClr val="000000"/>
                </a:solidFill>
                <a:latin typeface="Trebuchet MS"/>
              </a:rPr>
              <a:t>）的选择，</a:t>
            </a:r>
            <a:r>
              <a:rPr lang="en-US" altLang="zh-CN" sz="2800" spc="-1" dirty="0">
                <a:solidFill>
                  <a:srgbClr val="000000"/>
                </a:solidFill>
                <a:latin typeface="Trebuchet MS"/>
              </a:rPr>
              <a:t> image3d_t </a:t>
            </a:r>
            <a:r>
              <a:rPr lang="zh-CN" altLang="en-US" sz="2800" spc="-1" dirty="0">
                <a:solidFill>
                  <a:srgbClr val="000000"/>
                </a:solidFill>
                <a:latin typeface="Trebuchet MS"/>
              </a:rPr>
              <a:t>立体表面的写入</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4" name="CustomShape 1">
            <a:extLst>
              <a:ext uri="{FF2B5EF4-FFF2-40B4-BE49-F238E27FC236}">
                <a16:creationId xmlns:a16="http://schemas.microsoft.com/office/drawing/2014/main" id="{BF1507DC-2C1D-49FE-A820-688134BA9861}"/>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C </a:t>
            </a:r>
            <a:r>
              <a:rPr lang="zh-CN" altLang="en-US" sz="4400" b="0" strike="noStrike" spc="-1" dirty="0">
                <a:solidFill>
                  <a:srgbClr val="000000"/>
                </a:solidFill>
                <a:latin typeface="Trebuchet MS"/>
              </a:rPr>
              <a:t>语言亮点</a:t>
            </a:r>
            <a:endParaRPr lang="en-US" sz="4400" b="0" strike="noStrike" spc="-1" dirty="0">
              <a:latin typeface="Arial"/>
            </a:endParaRPr>
          </a:p>
        </p:txBody>
      </p:sp>
      <p:sp>
        <p:nvSpPr>
          <p:cNvPr id="1317" name="CustomShape 2"/>
          <p:cNvSpPr/>
          <p:nvPr/>
        </p:nvSpPr>
        <p:spPr>
          <a:xfrm>
            <a:off x="179640" y="141264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函数限定符（</a:t>
            </a:r>
            <a:r>
              <a:rPr lang="en-US" altLang="zh-CN" sz="3200" b="0" strike="noStrike" spc="-1" dirty="0">
                <a:solidFill>
                  <a:srgbClr val="000000"/>
                </a:solidFill>
                <a:latin typeface="Trebuchet MS"/>
              </a:rPr>
              <a:t>function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__kernel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限定符声明一个函数是一个核函数</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spc="-1" dirty="0">
                <a:solidFill>
                  <a:srgbClr val="000000"/>
                </a:solidFill>
                <a:latin typeface="Trebuchet MS"/>
              </a:rPr>
              <a:t>也就是使其对宿主代码（</a:t>
            </a:r>
            <a:r>
              <a:rPr lang="en-US" altLang="zh-CN" sz="2400" spc="-1" dirty="0">
                <a:solidFill>
                  <a:srgbClr val="000000"/>
                </a:solidFill>
                <a:latin typeface="Trebuchet MS"/>
              </a:rPr>
              <a:t>host code</a:t>
            </a:r>
            <a:r>
              <a:rPr lang="zh-CN" altLang="en-US" sz="2400" spc="-1" dirty="0">
                <a:solidFill>
                  <a:srgbClr val="000000"/>
                </a:solidFill>
                <a:latin typeface="Trebuchet MS"/>
              </a:rPr>
              <a:t>）可见，可以提交到队列（</a:t>
            </a:r>
            <a:r>
              <a:rPr lang="en-US" altLang="zh-CN" sz="2400" spc="-1" dirty="0">
                <a:solidFill>
                  <a:srgbClr val="000000"/>
                </a:solidFill>
                <a:latin typeface="Trebuchet MS"/>
              </a:rPr>
              <a:t> can be enqueued </a:t>
            </a:r>
            <a:r>
              <a:rPr lang="zh-CN" altLang="en-US" sz="2400" spc="-1" dirty="0">
                <a:solidFill>
                  <a:srgbClr val="000000"/>
                </a:solidFill>
                <a:latin typeface="Trebuchet MS"/>
              </a:rPr>
              <a:t>）</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核内（</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）可以调用其他核内函数（</a:t>
            </a:r>
            <a:r>
              <a:rPr lang="en-US" altLang="zh-CN" sz="2800" b="0" strike="noStrike" spc="-1" dirty="0">
                <a:solidFill>
                  <a:srgbClr val="000000"/>
                </a:solidFill>
                <a:latin typeface="Trebuchet MS"/>
              </a:rPr>
              <a:t>kernel-side functions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地址空间限定符（</a:t>
            </a:r>
            <a:r>
              <a:rPr lang="en-US" altLang="zh-CN" sz="3200" b="0" strike="noStrike" spc="-1" dirty="0">
                <a:solidFill>
                  <a:srgbClr val="000000"/>
                </a:solidFill>
                <a:latin typeface="Trebuchet MS"/>
              </a:rPr>
              <a:t>a</a:t>
            </a:r>
            <a:r>
              <a:rPr lang="en-US" sz="3200" b="0" strike="noStrike" spc="-1" dirty="0">
                <a:solidFill>
                  <a:srgbClr val="000000"/>
                </a:solidFill>
                <a:latin typeface="Trebuchet MS"/>
              </a:rPr>
              <a:t>ddress space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__global, __local, __constant, __private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Pointer kernel arguments must be declared with an address space qualifier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工作项函数（</a:t>
            </a:r>
            <a:r>
              <a:rPr lang="en-US" altLang="zh-CN" sz="3200" b="0" strike="noStrike" spc="-1" dirty="0">
                <a:solidFill>
                  <a:srgbClr val="000000"/>
                </a:solidFill>
                <a:latin typeface="Trebuchet MS"/>
              </a:rPr>
              <a:t>work-item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0" strike="noStrike" spc="-1" dirty="0" err="1">
                <a:solidFill>
                  <a:srgbClr val="604A7B"/>
                </a:solidFill>
                <a:latin typeface="Trebuchet MS"/>
              </a:rPr>
              <a:t>get_work_dim</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get_global_id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get_local_id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get_group_id</a:t>
            </a:r>
            <a:r>
              <a:rPr lang="en-US" sz="2800" b="0" strike="noStrike" spc="-1" dirty="0">
                <a:solidFill>
                  <a:srgbClr val="604A7B"/>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同步函数（</a:t>
            </a:r>
            <a:r>
              <a:rPr lang="en-US" altLang="zh-CN" sz="3200" b="0" strike="noStrike" spc="-1" dirty="0">
                <a:solidFill>
                  <a:srgbClr val="000000"/>
                </a:solidFill>
                <a:latin typeface="Trebuchet MS"/>
              </a:rPr>
              <a:t>synchronization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屏障 </a:t>
            </a:r>
            <a:r>
              <a:rPr lang="en-US" sz="2800" b="1" strike="noStrike" spc="-1" dirty="0">
                <a:solidFill>
                  <a:srgbClr val="4F81BD"/>
                </a:solidFill>
                <a:latin typeface="Trebuchet MS"/>
              </a:rPr>
              <a:t>Barriers</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一个工作组（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）内的所有工作项（</a:t>
            </a:r>
            <a:r>
              <a:rPr lang="en-US" altLang="zh-CN" sz="2800" b="0" strike="noStrike" spc="-1" dirty="0">
                <a:solidFill>
                  <a:srgbClr val="000000"/>
                </a:solidFill>
                <a:latin typeface="Trebuchet MS"/>
              </a:rPr>
              <a:t>work-items</a:t>
            </a:r>
            <a:r>
              <a:rPr lang="zh-CN" altLang="en-US" sz="2800" b="0" strike="noStrike" spc="-1" dirty="0">
                <a:solidFill>
                  <a:srgbClr val="000000"/>
                </a:solidFill>
                <a:latin typeface="Trebuchet MS"/>
              </a:rPr>
              <a:t>）必须全部执行屏障函数（</a:t>
            </a:r>
            <a:r>
              <a:rPr lang="en-US" altLang="zh-CN" sz="2800" b="0" strike="noStrike" spc="-1" dirty="0">
                <a:solidFill>
                  <a:srgbClr val="000000"/>
                </a:solidFill>
                <a:latin typeface="Trebuchet MS"/>
              </a:rPr>
              <a:t>barrier function</a:t>
            </a:r>
            <a:r>
              <a:rPr lang="zh-CN" altLang="en-US" sz="2800" b="0" strike="noStrike" spc="-1" dirty="0">
                <a:solidFill>
                  <a:srgbClr val="000000"/>
                </a:solidFill>
                <a:latin typeface="Trebuchet MS"/>
              </a:rPr>
              <a:t>），然后其中任意一个工作项（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）才可以继续运行</a:t>
            </a:r>
            <a:endParaRPr lang="en-US" sz="28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内存围栏 </a:t>
            </a:r>
            <a:r>
              <a:rPr lang="en-US" sz="2800" b="1" strike="noStrike" spc="-1" dirty="0">
                <a:solidFill>
                  <a:srgbClr val="4F81BD"/>
                </a:solidFill>
                <a:latin typeface="Trebuchet MS"/>
              </a:rPr>
              <a:t>Memory fences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保证内存操作的顺序</a:t>
            </a:r>
            <a:endParaRPr lang="en-US" sz="2800" b="0" strike="noStrike"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C </a:t>
            </a:r>
            <a:r>
              <a:rPr lang="zh-CN" altLang="en-US" sz="4400" spc="-1" dirty="0">
                <a:solidFill>
                  <a:srgbClr val="000000"/>
                </a:solidFill>
                <a:latin typeface="Trebuchet MS"/>
              </a:rPr>
              <a:t>语言缺陷</a:t>
            </a:r>
            <a:endParaRPr lang="en-US" altLang="zh-CN" sz="4400" spc="-1" dirty="0"/>
          </a:p>
        </p:txBody>
      </p:sp>
      <p:sp>
        <p:nvSpPr>
          <p:cNvPr id="1319" name="CustomShape 2"/>
          <p:cNvSpPr/>
          <p:nvPr/>
        </p:nvSpPr>
        <p:spPr>
          <a:xfrm>
            <a:off x="107640" y="162864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指向函数的指针（</a:t>
            </a:r>
            <a:r>
              <a:rPr lang="en-US" altLang="zh-CN" sz="3200" b="0" strike="noStrike" spc="-1" dirty="0">
                <a:solidFill>
                  <a:srgbClr val="000000"/>
                </a:solidFill>
                <a:latin typeface="Trebuchet MS"/>
              </a:rPr>
              <a:t>pointers to functions</a:t>
            </a:r>
            <a:r>
              <a:rPr lang="zh-CN" altLang="en-US" sz="3200" b="0" strike="noStrike" spc="-1" dirty="0">
                <a:solidFill>
                  <a:srgbClr val="000000"/>
                </a:solidFill>
                <a:latin typeface="Trebuchet MS"/>
              </a:rPr>
              <a:t>）是</a:t>
            </a:r>
            <a:r>
              <a:rPr lang="en-US" sz="3200" b="1" i="1" strike="noStrike" spc="-1" dirty="0">
                <a:solidFill>
                  <a:srgbClr val="C0504D"/>
                </a:solidFill>
                <a:latin typeface="Trebuchet MS"/>
              </a:rPr>
              <a:t>no</a:t>
            </a:r>
            <a:r>
              <a:rPr lang="zh-CN" altLang="en-US" sz="3200" b="1" i="1" strike="noStrike" spc="-1" dirty="0">
                <a:solidFill>
                  <a:srgbClr val="C0504D"/>
                </a:solidFill>
                <a:latin typeface="Trebuchet MS"/>
              </a:rPr>
              <a:t>不允许的</a:t>
            </a:r>
            <a:endParaRPr lang="en-US" sz="32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在一个核函数（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a:t>
            </a:r>
            <a:r>
              <a:rPr lang="zh-CN" altLang="en-US" sz="3200" b="1" i="1" spc="-1" dirty="0">
                <a:solidFill>
                  <a:srgbClr val="9BBB59"/>
                </a:solidFill>
                <a:latin typeface="Trebuchet MS"/>
              </a:rPr>
              <a:t>内</a:t>
            </a:r>
            <a:r>
              <a:rPr lang="zh-CN" altLang="en-US" sz="3200" b="0" strike="noStrike" spc="-1" dirty="0">
                <a:solidFill>
                  <a:srgbClr val="000000"/>
                </a:solidFill>
                <a:latin typeface="Trebuchet MS"/>
              </a:rPr>
              <a:t>允许有指向指针的指针（</a:t>
            </a:r>
            <a:r>
              <a:rPr lang="en-US" altLang="zh-CN" sz="3200" b="0" strike="noStrike" spc="-1" dirty="0">
                <a:solidFill>
                  <a:srgbClr val="000000"/>
                </a:solidFill>
                <a:latin typeface="Trebuchet MS"/>
              </a:rPr>
              <a:t>pointers to pointers</a:t>
            </a:r>
            <a:r>
              <a:rPr lang="zh-CN" altLang="en-US" sz="3200" b="0" strike="noStrike" spc="-1" dirty="0">
                <a:solidFill>
                  <a:srgbClr val="000000"/>
                </a:solidFill>
                <a:latin typeface="Trebuchet MS"/>
              </a:rPr>
              <a:t>），但在核函数调用（</a:t>
            </a:r>
            <a:r>
              <a:rPr lang="en-US" altLang="zh-CN" sz="3200" spc="-1" dirty="0">
                <a:solidFill>
                  <a:srgbClr val="000000"/>
                </a:solidFill>
                <a:latin typeface="Trebuchet MS"/>
              </a:rPr>
              <a:t>kernel invocation</a:t>
            </a:r>
            <a:r>
              <a:rPr lang="zh-CN" altLang="en-US" sz="3200" b="0" strike="noStrike" spc="-1" dirty="0">
                <a:solidFill>
                  <a:srgbClr val="000000"/>
                </a:solidFill>
                <a:latin typeface="Trebuchet MS"/>
              </a:rPr>
              <a:t>）的时候不能用作一个参数（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位字段（</a:t>
            </a:r>
            <a:r>
              <a:rPr lang="en-US" altLang="zh-CN" sz="3200" spc="-1" dirty="0">
                <a:solidFill>
                  <a:srgbClr val="000000"/>
                </a:solidFill>
                <a:latin typeface="Trebuchet MS"/>
              </a:rPr>
              <a:t> Bit-fields </a:t>
            </a:r>
            <a:r>
              <a:rPr lang="zh-CN" altLang="en-US" sz="3200" b="0" strike="noStrike" spc="-1" dirty="0">
                <a:solidFill>
                  <a:srgbClr val="000000"/>
                </a:solidFill>
                <a:latin typeface="Trebuchet MS"/>
              </a:rPr>
              <a:t>）不被支持</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可变长度的数组（</a:t>
            </a:r>
            <a:r>
              <a:rPr lang="en-US" altLang="zh-CN" sz="3200" spc="-1" dirty="0">
                <a:solidFill>
                  <a:srgbClr val="000000"/>
                </a:solidFill>
                <a:latin typeface="Trebuchet MS"/>
              </a:rPr>
              <a:t>arrays</a:t>
            </a:r>
            <a:r>
              <a:rPr lang="zh-CN" altLang="en-US" sz="3200" b="0" strike="noStrike" spc="-1" dirty="0">
                <a:solidFill>
                  <a:srgbClr val="000000"/>
                </a:solidFill>
                <a:latin typeface="Trebuchet MS"/>
              </a:rPr>
              <a:t>）和结构体（</a:t>
            </a:r>
            <a:r>
              <a:rPr lang="en-US" altLang="zh-CN" sz="3200" spc="-1" dirty="0">
                <a:solidFill>
                  <a:srgbClr val="000000"/>
                </a:solidFill>
                <a:latin typeface="Trebuchet MS"/>
              </a:rPr>
              <a:t>structures</a:t>
            </a:r>
            <a:r>
              <a:rPr lang="zh-CN" altLang="en-US" sz="3200" b="0" strike="noStrike" spc="-1" dirty="0">
                <a:solidFill>
                  <a:srgbClr val="000000"/>
                </a:solidFill>
                <a:latin typeface="Trebuchet MS"/>
              </a:rPr>
              <a:t>）都是不支持的</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递归（</a:t>
            </a:r>
            <a:r>
              <a:rPr lang="en-US" altLang="zh-CN" sz="3200" b="0" strike="noStrike" spc="-1" dirty="0">
                <a:solidFill>
                  <a:srgbClr val="000000"/>
                </a:solidFill>
                <a:latin typeface="Trebuchet MS"/>
              </a:rPr>
              <a:t>recursion</a:t>
            </a:r>
            <a:r>
              <a:rPr lang="zh-CN" altLang="en-US" sz="3200" b="0" strike="noStrike" spc="-1" dirty="0">
                <a:solidFill>
                  <a:srgbClr val="000000"/>
                </a:solidFill>
                <a:latin typeface="Trebuchet MS"/>
              </a:rPr>
              <a:t>）不被支持（目前如此）</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双精度类型 </a:t>
            </a:r>
            <a:r>
              <a:rPr lang="en-US" altLang="zh-CN" sz="3200" b="0" strike="noStrike" spc="-1" dirty="0">
                <a:solidFill>
                  <a:srgbClr val="000000"/>
                </a:solidFill>
                <a:latin typeface="Trebuchet MS"/>
              </a:rPr>
              <a:t>Double </a:t>
            </a:r>
            <a:r>
              <a:rPr lang="zh-CN" altLang="en-US" sz="3200" b="0" strike="noStrike" spc="-1" dirty="0">
                <a:solidFill>
                  <a:srgbClr val="000000"/>
                </a:solidFill>
                <a:latin typeface="Trebuchet MS"/>
              </a:rPr>
              <a:t>目前在 </a:t>
            </a:r>
            <a:r>
              <a:rPr lang="en-US" altLang="zh-CN" sz="3200" b="0" strike="noStrike" spc="-1" dirty="0">
                <a:solidFill>
                  <a:srgbClr val="000000"/>
                </a:solidFill>
                <a:latin typeface="Trebuchet MS"/>
              </a:rPr>
              <a:t>OpenCL 1.1 </a:t>
            </a:r>
            <a:r>
              <a:rPr lang="zh-CN" altLang="en-US" sz="3200" b="0" strike="noStrike" spc="-1" dirty="0">
                <a:solidFill>
                  <a:srgbClr val="000000"/>
                </a:solidFill>
                <a:latin typeface="Trebuchet MS"/>
              </a:rPr>
              <a:t>版本中是</a:t>
            </a:r>
            <a:r>
              <a:rPr lang="zh-CN" altLang="en-US" sz="3200" spc="-1" dirty="0">
                <a:solidFill>
                  <a:srgbClr val="376092"/>
                </a:solidFill>
                <a:latin typeface="Trebuchet MS"/>
              </a:rPr>
              <a:t>可选的（</a:t>
            </a:r>
            <a:r>
              <a:rPr lang="en-US" altLang="zh-CN" sz="3200" spc="-1" dirty="0">
                <a:solidFill>
                  <a:srgbClr val="376092"/>
                </a:solidFill>
                <a:latin typeface="Trebuchet MS"/>
              </a:rPr>
              <a:t>optional</a:t>
            </a:r>
            <a:r>
              <a:rPr lang="zh-CN" altLang="en-US" sz="3200" spc="-1" dirty="0">
                <a:solidFill>
                  <a:srgbClr val="376092"/>
                </a:solidFill>
                <a:latin typeface="Trebuchet MS"/>
              </a:rPr>
              <a:t>）</a:t>
            </a:r>
            <a:r>
              <a:rPr lang="zh-CN" altLang="en-US" sz="3200" b="0" strike="noStrike" spc="-1" dirty="0">
                <a:solidFill>
                  <a:srgbClr val="000000"/>
                </a:solidFill>
                <a:latin typeface="Trebuchet MS"/>
              </a:rPr>
              <a:t>，但这个关键词是保留的。</a:t>
            </a:r>
            <a:endParaRPr lang="en-US" sz="3200" b="0" strike="noStrike" spc="-1" dirty="0">
              <a:latin typeface="Arial"/>
            </a:endParaRPr>
          </a:p>
          <a:p>
            <a:pPr>
              <a:lnSpc>
                <a:spcPct val="100000"/>
              </a:lnSpc>
              <a:spcBef>
                <a:spcPts val="641"/>
              </a:spcBef>
            </a:pP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注意</a:t>
            </a: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大多数的 </a:t>
            </a:r>
            <a:r>
              <a:rPr lang="en-US" altLang="zh-CN" sz="2400" b="0" strike="noStrike" spc="-1" dirty="0">
                <a:solidFill>
                  <a:srgbClr val="376092"/>
                </a:solidFill>
                <a:latin typeface="Trebuchet MS"/>
              </a:rPr>
              <a:t>OpenCL </a:t>
            </a:r>
            <a:r>
              <a:rPr lang="zh-CN" altLang="en-US" sz="2400" b="0" strike="noStrike" spc="-1" dirty="0">
                <a:solidFill>
                  <a:srgbClr val="376092"/>
                </a:solidFill>
                <a:latin typeface="Trebuchet MS"/>
              </a:rPr>
              <a:t>实现 是支持双精度浮点数</a:t>
            </a:r>
            <a:r>
              <a:rPr lang="en-US" altLang="zh-CN" sz="2400" b="0" strike="noStrike" spc="-1" dirty="0">
                <a:solidFill>
                  <a:srgbClr val="376092"/>
                </a:solidFill>
                <a:latin typeface="Trebuchet MS"/>
              </a:rPr>
              <a:t>Double </a:t>
            </a:r>
            <a:r>
              <a:rPr lang="zh-CN" altLang="en-US" sz="2400" b="0" strike="noStrike" spc="-1" dirty="0">
                <a:solidFill>
                  <a:srgbClr val="376092"/>
                </a:solidFill>
                <a:latin typeface="Trebuchet MS"/>
              </a:rPr>
              <a:t>类型的。</a:t>
            </a:r>
            <a:r>
              <a:rPr lang="en-US" sz="2400" b="0" strike="noStrike" spc="-1" dirty="0">
                <a:solidFill>
                  <a:srgbClr val="376092"/>
                </a:solidFill>
                <a:latin typeface="Trebuchet MS"/>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7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7480">
                  <a:extLst>
                    <a:ext uri="{9D8B030D-6E8A-4147-A177-3AD203B41FA5}">
                      <a16:colId xmlns:a16="http://schemas.microsoft.com/office/drawing/2014/main" val="20001"/>
                    </a:ext>
                  </a:extLst>
                </a:gridCol>
                <a:gridCol w="72072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42680">
                  <a:extLst>
                    <a:ext uri="{9D8B030D-6E8A-4147-A177-3AD203B41FA5}">
                      <a16:colId xmlns:a16="http://schemas.microsoft.com/office/drawing/2014/main" val="20004"/>
                    </a:ext>
                  </a:extLst>
                </a:gridCol>
                <a:gridCol w="698400">
                  <a:extLst>
                    <a:ext uri="{9D8B030D-6E8A-4147-A177-3AD203B41FA5}">
                      <a16:colId xmlns:a16="http://schemas.microsoft.com/office/drawing/2014/main" val="20005"/>
                    </a:ext>
                  </a:extLst>
                </a:gridCol>
              </a:tblGrid>
              <a:tr h="47340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2</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x</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y</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2</a:t>
                      </a:r>
                      <a:endParaRPr lang="en-US" sz="20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4</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z</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6</a:t>
                      </a:r>
                      <a:endParaRPr lang="en-US" sz="20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21" name="CustomShape 2"/>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有效样例：线性代数</a:t>
            </a:r>
            <a:endParaRPr lang="en-US" sz="4400" b="0" strike="noStrike" spc="-1" dirty="0">
              <a:latin typeface="Arial"/>
            </a:endParaRPr>
          </a:p>
        </p:txBody>
      </p:sp>
      <p:sp>
        <p:nvSpPr>
          <p:cNvPr id="1322" name="CustomShape 3"/>
          <p:cNvSpPr/>
          <p:nvPr/>
        </p:nvSpPr>
        <p:spPr>
          <a:xfrm>
            <a:off x="107640" y="1135440"/>
            <a:ext cx="8856360" cy="38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定义：</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关注向量、向量空间、线性变换和线性方程组的一个数学分支。</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举例：</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设有下面的线性方程组</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+ 2y +  z  = 1</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+ 3y + 3z = 2</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y +  4z = 6</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这个方程组可以以向量和矩阵的形式来表达成经典的</a:t>
            </a:r>
            <a:r>
              <a:rPr lang="en-US" sz="2800" b="0" strike="noStrike" spc="-1" dirty="0">
                <a:solidFill>
                  <a:srgbClr val="000000"/>
                </a:solidFill>
                <a:latin typeface="Trebuchet MS"/>
              </a:rPr>
              <a:t> “Ax = b” </a:t>
            </a:r>
            <a:r>
              <a:rPr lang="zh-CN" altLang="en-US" sz="2800" b="0" strike="noStrike" spc="-1" dirty="0">
                <a:solidFill>
                  <a:srgbClr val="000000"/>
                </a:solidFill>
                <a:latin typeface="Trebuchet MS"/>
              </a:rPr>
              <a:t>问题：</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43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1000">
                  <a:extLst>
                    <a:ext uri="{9D8B030D-6E8A-4147-A177-3AD203B41FA5}">
                      <a16:colId xmlns:a16="http://schemas.microsoft.com/office/drawing/2014/main" val="20001"/>
                    </a:ext>
                  </a:extLst>
                </a:gridCol>
                <a:gridCol w="73008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20720">
                  <a:extLst>
                    <a:ext uri="{9D8B030D-6E8A-4147-A177-3AD203B41FA5}">
                      <a16:colId xmlns:a16="http://schemas.microsoft.com/office/drawing/2014/main" val="20004"/>
                    </a:ext>
                  </a:extLst>
                </a:gridCol>
                <a:gridCol w="720720">
                  <a:extLst>
                    <a:ext uri="{9D8B030D-6E8A-4147-A177-3AD203B41FA5}">
                      <a16:colId xmlns:a16="http://schemas.microsoft.com/office/drawing/2014/main" val="20005"/>
                    </a:ext>
                  </a:extLst>
                </a:gridCol>
                <a:gridCol w="720720">
                  <a:extLst>
                    <a:ext uri="{9D8B030D-6E8A-4147-A177-3AD203B41FA5}">
                      <a16:colId xmlns:a16="http://schemas.microsoft.com/office/drawing/2014/main" val="20006"/>
                    </a:ext>
                  </a:extLst>
                </a:gridCol>
                <a:gridCol w="720720">
                  <a:extLst>
                    <a:ext uri="{9D8B030D-6E8A-4147-A177-3AD203B41FA5}">
                      <a16:colId xmlns:a16="http://schemas.microsoft.com/office/drawing/2014/main" val="20007"/>
                    </a:ext>
                  </a:extLst>
                </a:gridCol>
                <a:gridCol w="720720">
                  <a:extLst>
                    <a:ext uri="{9D8B030D-6E8A-4147-A177-3AD203B41FA5}">
                      <a16:colId xmlns:a16="http://schemas.microsoft.com/office/drawing/2014/main" val="20008"/>
                    </a:ext>
                  </a:extLst>
                </a:gridCol>
                <a:gridCol w="717480">
                  <a:extLst>
                    <a:ext uri="{9D8B030D-6E8A-4147-A177-3AD203B41FA5}">
                      <a16:colId xmlns:a16="http://schemas.microsoft.com/office/drawing/2014/main" val="20009"/>
                    </a:ext>
                  </a:extLst>
                </a:gridCol>
                <a:gridCol w="720720">
                  <a:extLst>
                    <a:ext uri="{9D8B030D-6E8A-4147-A177-3AD203B41FA5}">
                      <a16:colId xmlns:a16="http://schemas.microsoft.com/office/drawing/2014/main" val="20010"/>
                    </a:ext>
                  </a:extLst>
                </a:gridCol>
              </a:tblGrid>
              <a:tr h="47340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1" strike="noStrike" spc="-1">
                          <a:solidFill>
                            <a:srgbClr val="000000"/>
                          </a:solidFill>
                          <a:latin typeface="Trebuchet MS"/>
                          <a:ea typeface="MS PGothic"/>
                        </a:rPr>
                        <a:t> </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gn="ctr">
                        <a:lnSpc>
                          <a:spcPct val="100000"/>
                        </a:lnSpc>
                        <a:spcBef>
                          <a:spcPts val="479"/>
                        </a:spcBef>
                      </a:pPr>
                      <a:r>
                        <a:rPr lang="en-US" sz="2400" b="0" strike="noStrike" spc="-1">
                          <a:solidFill>
                            <a:srgbClr val="000000"/>
                          </a:solidFill>
                          <a:latin typeface="Trebuchet MS"/>
                          <a:ea typeface="MS PGothic"/>
                        </a:rPr>
                        <a:t>=</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5</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4</a:t>
                      </a:r>
                      <a:endParaRPr lang="en-US" sz="24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30" name="CustomShape 2"/>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求解方程组</a:t>
            </a:r>
            <a:r>
              <a:rPr lang="en-US" sz="4400" b="0" strike="noStrike" spc="-1" dirty="0">
                <a:solidFill>
                  <a:srgbClr val="000000"/>
                </a:solidFill>
                <a:latin typeface="Trebuchet MS"/>
              </a:rPr>
              <a:t> Ax=b</a:t>
            </a:r>
            <a:endParaRPr lang="en-US" sz="4400" b="0" strike="noStrike" spc="-1" dirty="0">
              <a:latin typeface="Arial"/>
            </a:endParaRPr>
          </a:p>
        </p:txBody>
      </p:sp>
      <p:sp>
        <p:nvSpPr>
          <p:cNvPr id="1331" name="CustomShape 3"/>
          <p:cNvSpPr/>
          <p:nvPr/>
        </p:nvSpPr>
        <p:spPr>
          <a:xfrm>
            <a:off x="457200" y="141264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LU </a:t>
            </a:r>
            <a:r>
              <a:rPr lang="zh-CN" altLang="en-US" sz="3200" b="0" strike="noStrike" spc="-1" dirty="0">
                <a:solidFill>
                  <a:srgbClr val="000000"/>
                </a:solidFill>
                <a:latin typeface="Trebuchet MS"/>
              </a:rPr>
              <a:t>分解法（</a:t>
            </a:r>
            <a:r>
              <a:rPr lang="en-US" altLang="zh-CN" sz="3200" spc="-1" dirty="0">
                <a:solidFill>
                  <a:srgbClr val="000000"/>
                </a:solidFill>
                <a:latin typeface="Trebuchet MS"/>
              </a:rPr>
              <a:t> Decomposition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将系数矩阵分解成两个三角矩阵的乘积（</a:t>
            </a:r>
            <a:r>
              <a:rPr lang="en-US" altLang="zh-CN" sz="2800" b="0" strike="noStrike" spc="-1" dirty="0">
                <a:solidFill>
                  <a:srgbClr val="000000"/>
                </a:solidFill>
                <a:latin typeface="Trebuchet MS"/>
              </a:rPr>
              <a:t>product</a:t>
            </a:r>
            <a:r>
              <a:rPr lang="zh-CN" altLang="en-US" sz="2800" b="0" strike="noStrike" spc="-1" dirty="0">
                <a:solidFill>
                  <a:srgbClr val="000000"/>
                </a:solidFill>
                <a:latin typeface="Trebuchet MS"/>
              </a:rPr>
              <a:t>），下三角阵（</a:t>
            </a:r>
            <a:r>
              <a:rPr lang="en-US" altLang="zh-CN" sz="2800" b="0" strike="noStrike" spc="-1" dirty="0">
                <a:solidFill>
                  <a:srgbClr val="000000"/>
                </a:solidFill>
                <a:latin typeface="Trebuchet MS"/>
              </a:rPr>
              <a:t>lower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L</a:t>
            </a:r>
            <a:r>
              <a:rPr lang="zh-CN" altLang="en-US" sz="2800" b="0" strike="noStrike" spc="-1" dirty="0">
                <a:solidFill>
                  <a:srgbClr val="000000"/>
                </a:solidFill>
                <a:latin typeface="Trebuchet MS"/>
              </a:rPr>
              <a:t>，上三角阵（</a:t>
            </a:r>
            <a:r>
              <a:rPr lang="en-US" altLang="zh-CN" sz="2800" b="0" strike="noStrike" spc="-1" dirty="0">
                <a:solidFill>
                  <a:srgbClr val="000000"/>
                </a:solidFill>
                <a:latin typeface="Trebuchet MS"/>
              </a:rPr>
              <a:t>upper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U</a:t>
            </a:r>
            <a:r>
              <a:rPr lang="zh-CN" altLang="en-US" sz="2800" spc="-1" dirty="0">
                <a:solidFill>
                  <a:srgbClr val="000000"/>
                </a:solidFill>
                <a:latin typeface="Trebuchet MS"/>
              </a:rPr>
              <a:t>。这种分界方法可以用于求解一个线性方程组。</a:t>
            </a:r>
            <a:endParaRPr lang="en-US" sz="2800" b="0" strike="noStrike" spc="-1" dirty="0">
              <a:latin typeface="Arial"/>
            </a:endParaRPr>
          </a:p>
          <a:p>
            <a:pPr>
              <a:lnSpc>
                <a:spcPct val="100000"/>
              </a:lnSpc>
            </a:pPr>
            <a:endParaRPr lang="en-US" sz="2800" b="0" strike="noStrike" spc="-1" dirty="0">
              <a:latin typeface="Arial"/>
            </a:endParaRPr>
          </a:p>
        </p:txBody>
      </p:sp>
      <p:sp>
        <p:nvSpPr>
          <p:cNvPr id="1332" name="CustomShape 4"/>
          <p:cNvSpPr/>
          <p:nvPr/>
        </p:nvSpPr>
        <p:spPr>
          <a:xfrm>
            <a:off x="9925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L</a:t>
            </a:r>
            <a:endParaRPr lang="en-US" sz="3200" b="0" strike="noStrike" spc="-1">
              <a:latin typeface="Arial"/>
            </a:endParaRPr>
          </a:p>
        </p:txBody>
      </p:sp>
      <p:sp>
        <p:nvSpPr>
          <p:cNvPr id="1333" name="CustomShape 5"/>
          <p:cNvSpPr/>
          <p:nvPr/>
        </p:nvSpPr>
        <p:spPr>
          <a:xfrm>
            <a:off x="69933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A</a:t>
            </a:r>
            <a:endParaRPr lang="en-US" sz="3200" b="0" strike="noStrike" spc="-1">
              <a:latin typeface="Arial"/>
            </a:endParaRPr>
          </a:p>
        </p:txBody>
      </p:sp>
      <p:sp>
        <p:nvSpPr>
          <p:cNvPr id="1334" name="CustomShape 6"/>
          <p:cNvSpPr/>
          <p:nvPr/>
        </p:nvSpPr>
        <p:spPr>
          <a:xfrm>
            <a:off x="41263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U</a:t>
            </a:r>
            <a:endParaRPr lang="en-US" sz="3200" b="0" strike="noStrike" spc="-1">
              <a:latin typeface="Arial"/>
            </a:endParaRPr>
          </a:p>
        </p:txBody>
      </p:sp>
      <p:sp>
        <p:nvSpPr>
          <p:cNvPr id="1335" name="CustomShape 7"/>
          <p:cNvSpPr/>
          <p:nvPr/>
        </p:nvSpPr>
        <p:spPr>
          <a:xfrm>
            <a:off x="55281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Times New Roman"/>
                <a:ea typeface="MS PGothic"/>
              </a:rPr>
              <a:t>=</a:t>
            </a:r>
            <a:endParaRPr lang="en-US" sz="3200" b="0" strike="noStrike" spc="-1">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scrgbClr r="0" g="0" b="0"/>
          </a:lnRef>
          <a:fillRef idx="0">
            <a:scrgbClr r="0" g="0" b="0"/>
          </a:fillRef>
          <a:effectRef idx="0">
            <a:scrgbClr r="0" g="0" b="0"/>
          </a:effectRef>
          <a:fontRef idx="minor"/>
        </p:style>
      </p:sp>
      <p:sp>
        <p:nvSpPr>
          <p:cNvPr id="1337" name="CustomShape 9"/>
          <p:cNvSpPr/>
          <p:nvPr/>
        </p:nvSpPr>
        <p:spPr>
          <a:xfrm>
            <a:off x="483120" y="494100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给定的方程组是 </a:t>
            </a:r>
            <a:r>
              <a:rPr lang="en-US" sz="3200" b="0" strike="noStrike" spc="-1" dirty="0">
                <a:solidFill>
                  <a:srgbClr val="000000"/>
                </a:solidFill>
                <a:latin typeface="Trebuchet MS"/>
                <a:ea typeface="DejaVu Sans"/>
              </a:rPr>
              <a:t>Ax=b</a:t>
            </a:r>
            <a:r>
              <a:rPr lang="zh-CN" altLang="en-US" sz="3200" spc="-1" dirty="0">
                <a:solidFill>
                  <a:srgbClr val="000000"/>
                </a:solidFill>
                <a:latin typeface="Trebuchet MS"/>
              </a:rPr>
              <a:t>，则求解 </a:t>
            </a:r>
            <a:r>
              <a:rPr lang="en-US" altLang="zh-CN" sz="3200" spc="-1" dirty="0">
                <a:solidFill>
                  <a:srgbClr val="000000"/>
                </a:solidFill>
                <a:latin typeface="Trebuchet MS"/>
              </a:rPr>
              <a:t>x </a:t>
            </a:r>
            <a:r>
              <a:rPr lang="zh-CN" altLang="en-US" sz="3200" spc="-1" dirty="0">
                <a:solidFill>
                  <a:srgbClr val="000000"/>
                </a:solidFill>
                <a:latin typeface="Trebuchet MS"/>
              </a:rPr>
              <a:t>的过程如下所示：</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ea typeface="DejaVu Sans"/>
              </a:rPr>
              <a:t>Ax=b                   </a:t>
            </a:r>
            <a:r>
              <a:rPr lang="en-US" sz="2800" b="0" strike="noStrike" spc="-1" dirty="0" err="1">
                <a:solidFill>
                  <a:srgbClr val="000000"/>
                </a:solidFill>
                <a:latin typeface="Trebuchet MS"/>
                <a:ea typeface="DejaVu Sans"/>
              </a:rPr>
              <a:t>LUx</a:t>
            </a:r>
            <a:r>
              <a:rPr lang="en-US" sz="2800" b="0" strike="noStrike" spc="-1" dirty="0">
                <a:solidFill>
                  <a:srgbClr val="000000"/>
                </a:solidFill>
                <a:latin typeface="Trebuchet MS"/>
                <a:ea typeface="DejaVu Sans"/>
              </a:rPr>
              <a:t>=b</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ea typeface="DejaVu Sans"/>
              </a:rPr>
              <a:t>Ux</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x = (U</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a:t>
            </a:r>
            <a:endParaRPr lang="en-US" sz="2800" b="0" strike="noStrike" spc="-1" dirty="0">
              <a:latin typeface="Arial"/>
            </a:endParaRPr>
          </a:p>
        </p:txBody>
      </p:sp>
      <p:sp>
        <p:nvSpPr>
          <p:cNvPr id="1338" name="CustomShape 10"/>
          <p:cNvSpPr/>
          <p:nvPr/>
        </p:nvSpPr>
        <p:spPr>
          <a:xfrm>
            <a:off x="2526840" y="6401160"/>
            <a:ext cx="5848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pc="-1" dirty="0">
                <a:solidFill>
                  <a:srgbClr val="8064A2"/>
                </a:solidFill>
                <a:latin typeface="Trebuchet MS"/>
                <a:ea typeface="DejaVu Sans"/>
              </a:rPr>
              <a:t>所以这里根本就不用去做矩阵乘法</a:t>
            </a:r>
            <a:endParaRPr lang="en-US" sz="1800" b="0" strike="noStrike" spc="-1" dirty="0">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1" strike="noStrike" spc="-1" dirty="0">
                <a:solidFill>
                  <a:srgbClr val="C0504D"/>
                </a:solidFill>
                <a:latin typeface="Courier New Bold"/>
              </a:rPr>
              <a:t>void</a:t>
            </a:r>
            <a:r>
              <a:rPr lang="en-US" sz="3200" b="1" strike="noStrike" spc="-1" dirty="0">
                <a:solidFill>
                  <a:srgbClr val="000000"/>
                </a:solidFill>
                <a:latin typeface="Courier New Bold"/>
              </a:rPr>
              <a:t> </a:t>
            </a:r>
            <a:r>
              <a:rPr lang="en-US" sz="3200" b="1" strike="noStrike" spc="-1" dirty="0" err="1">
                <a:solidFill>
                  <a:srgbClr val="17375E"/>
                </a:solidFill>
                <a:latin typeface="Courier New Bold"/>
              </a:rPr>
              <a:t>mat_mul</a:t>
            </a:r>
            <a:r>
              <a:rPr lang="en-US" sz="3200" b="1" strike="noStrike" spc="-1" dirty="0">
                <a:solidFill>
                  <a:srgbClr val="000000"/>
                </a:solidFill>
                <a:latin typeface="Courier New Bold"/>
              </a:rPr>
              <a:t>(</a:t>
            </a:r>
            <a:r>
              <a:rPr lang="en-US" sz="3200" b="1" strike="noStrike" spc="-1" dirty="0">
                <a:solidFill>
                  <a:srgbClr val="C0504D"/>
                </a:solidFill>
                <a:latin typeface="Courier New Bold"/>
              </a:rPr>
              <a:t>int</a:t>
            </a:r>
            <a:r>
              <a:rPr lang="en-US" sz="3200" b="1" strike="noStrike" spc="-1" dirty="0">
                <a:solidFill>
                  <a:srgbClr val="000000"/>
                </a:solidFill>
                <a:latin typeface="Courier New Bold"/>
              </a:rPr>
              <a:t> N,</a:t>
            </a:r>
            <a:r>
              <a:rPr lang="en-US" sz="3200" b="1" strike="noStrike" spc="-1" dirty="0">
                <a:solidFill>
                  <a:srgbClr val="C0504D"/>
                </a:solidFill>
                <a:latin typeface="Courier New Bold"/>
              </a:rPr>
              <a:t> float</a:t>
            </a:r>
            <a:r>
              <a:rPr lang="en-US" sz="3200" b="1" strike="noStrike" spc="-1" dirty="0">
                <a:solidFill>
                  <a:srgbClr val="000000"/>
                </a:solidFill>
                <a:latin typeface="Courier New Bold"/>
              </a:rPr>
              <a:t> *A,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*B,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*C)</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C0504D"/>
                </a:solidFill>
                <a:latin typeface="Courier New Bold"/>
              </a:rPr>
              <a:t>int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k;</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 0;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&lt; N;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(j = 0; j &lt; N; </a:t>
            </a:r>
            <a:r>
              <a:rPr lang="en-US" sz="3200" b="1" strike="noStrike" spc="-1" dirty="0" err="1">
                <a:solidFill>
                  <a:srgbClr val="000000"/>
                </a:solidFill>
                <a:latin typeface="Courier New Bold"/>
              </a:rPr>
              <a:t>j++</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0.0f;</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(k = 0; k &lt; N; k++) {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 sum(over k) A(</a:t>
            </a:r>
            <a:r>
              <a:rPr lang="en-US" sz="3200" b="1" strike="noStrike" spc="-1" dirty="0" err="1">
                <a:solidFill>
                  <a:srgbClr val="000000"/>
                </a:solidFill>
                <a:latin typeface="Courier New Bold"/>
              </a:rPr>
              <a:t>i,k</a:t>
            </a:r>
            <a:r>
              <a:rPr lang="en-US" sz="3200" b="1" strike="noStrike" spc="-1" dirty="0">
                <a:solidFill>
                  <a:srgbClr val="000000"/>
                </a:solidFill>
                <a:latin typeface="Courier New Bold"/>
              </a:rPr>
              <a:t>) * B(</a:t>
            </a:r>
            <a:r>
              <a:rPr lang="en-US" sz="3200" b="1" strike="noStrike" spc="-1" dirty="0" err="1">
                <a:solidFill>
                  <a:srgbClr val="000000"/>
                </a:solidFill>
                <a:latin typeface="Courier New Bold"/>
              </a:rPr>
              <a:t>k,j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A[</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N+k</a:t>
            </a:r>
            <a:r>
              <a:rPr lang="en-US" sz="3200" b="1" strike="noStrike" spc="-1" dirty="0">
                <a:solidFill>
                  <a:srgbClr val="000000"/>
                </a:solidFill>
                <a:latin typeface="Courier New Bold"/>
              </a:rPr>
              <a:t>] * B[k*</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p:txBody>
      </p:sp>
      <p:sp>
        <p:nvSpPr>
          <p:cNvPr id="1346"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b="0" strike="noStrike" spc="-1" dirty="0">
                <a:solidFill>
                  <a:srgbClr val="000000"/>
                </a:solidFill>
                <a:latin typeface="Trebuchet MS"/>
              </a:rPr>
              <a:t>）</a:t>
            </a:r>
            <a:endParaRPr lang="en-US" sz="3600" b="0" strike="noStrike" spc="-1" dirty="0">
              <a:latin typeface="Arial"/>
            </a:endParaRPr>
          </a:p>
        </p:txBody>
      </p:sp>
      <p:sp>
        <p:nvSpPr>
          <p:cNvPr id="1347" name="CustomShape 3"/>
          <p:cNvSpPr/>
          <p:nvPr/>
        </p:nvSpPr>
        <p:spPr>
          <a:xfrm>
            <a:off x="356040" y="939960"/>
            <a:ext cx="782208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000" b="1" strike="noStrike" spc="-1" dirty="0">
                <a:solidFill>
                  <a:srgbClr val="4F81BD"/>
                </a:solidFill>
                <a:latin typeface="Trebuchet MS"/>
                <a:ea typeface="DejaVu Sans"/>
              </a:rPr>
              <a:t>这回计算两矩阵乘积（</a:t>
            </a:r>
            <a:r>
              <a:rPr lang="en-US" altLang="zh-CN" sz="2000" b="1" strike="noStrike" spc="-1" dirty="0">
                <a:solidFill>
                  <a:srgbClr val="4F81BD"/>
                </a:solidFill>
                <a:latin typeface="Trebuchet MS"/>
                <a:ea typeface="DejaVu Sans"/>
              </a:rPr>
              <a:t>product</a:t>
            </a:r>
            <a:r>
              <a:rPr lang="zh-CN" altLang="en-US" sz="2000" b="1" strike="noStrike" spc="-1" dirty="0">
                <a:solidFill>
                  <a:srgbClr val="4F81BD"/>
                </a:solidFill>
                <a:latin typeface="Trebuchet MS"/>
                <a:ea typeface="DejaVu Sans"/>
              </a:rPr>
              <a:t>）</a:t>
            </a:r>
            <a:r>
              <a:rPr lang="en-US" sz="2000" b="1" strike="noStrike" spc="-1" dirty="0">
                <a:solidFill>
                  <a:srgbClr val="4F81BD"/>
                </a:solidFill>
                <a:latin typeface="Trebuchet MS"/>
                <a:ea typeface="DejaVu Sans"/>
              </a:rPr>
              <a:t>C=AB</a:t>
            </a:r>
            <a:r>
              <a:rPr lang="zh-CN" altLang="en-US" sz="2000" b="1" spc="-1" dirty="0">
                <a:solidFill>
                  <a:srgbClr val="4F81BD"/>
                </a:solidFill>
                <a:latin typeface="Trebuchet MS"/>
                <a:ea typeface="DejaVu Sans"/>
              </a:rPr>
              <a:t>，</a:t>
            </a:r>
            <a:r>
              <a:rPr lang="zh-CN" altLang="en-US" sz="2000" b="1" strike="noStrike" spc="-1" dirty="0">
                <a:solidFill>
                  <a:srgbClr val="4F81BD"/>
                </a:solidFill>
                <a:latin typeface="Trebuchet MS"/>
                <a:ea typeface="DejaVu Sans"/>
              </a:rPr>
              <a:t>这三个都是</a:t>
            </a:r>
            <a:r>
              <a:rPr lang="en-US" altLang="zh-CN" sz="2000" b="1" spc="-1" dirty="0">
                <a:solidFill>
                  <a:srgbClr val="4F81BD"/>
                </a:solidFill>
                <a:latin typeface="Trebuchet MS"/>
                <a:ea typeface="DejaVu Sans"/>
              </a:rPr>
              <a:t> </a:t>
            </a:r>
            <a:r>
              <a:rPr lang="en-US" sz="2000" b="1" strike="noStrike" spc="-1" dirty="0" err="1">
                <a:solidFill>
                  <a:srgbClr val="4F81BD"/>
                </a:solidFill>
                <a:latin typeface="Trebuchet MS"/>
                <a:ea typeface="DejaVu Sans"/>
              </a:rPr>
              <a:t>NxN</a:t>
            </a:r>
            <a:r>
              <a:rPr lang="en-US" sz="2000" b="1" strike="noStrike" spc="-1" dirty="0">
                <a:solidFill>
                  <a:srgbClr val="4F81BD"/>
                </a:solidFill>
                <a:latin typeface="Trebuchet MS"/>
                <a:ea typeface="DejaVu Sans"/>
              </a:rPr>
              <a:t> </a:t>
            </a:r>
            <a:r>
              <a:rPr lang="zh-CN" altLang="en-US" sz="2000" b="1" strike="noStrike" spc="-1" dirty="0">
                <a:solidFill>
                  <a:srgbClr val="4F81BD"/>
                </a:solidFill>
                <a:latin typeface="Trebuchet MS"/>
                <a:ea typeface="DejaVu Sans"/>
              </a:rPr>
              <a:t>的正方形矩阵</a:t>
            </a:r>
            <a:endParaRPr lang="en-US" sz="2000" b="0" strike="noStrike" spc="-1" dirty="0">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49" name="CustomShape 5"/>
          <p:cNvSpPr/>
          <p:nvPr/>
        </p:nvSpPr>
        <p:spPr>
          <a:xfrm>
            <a:off x="3540960" y="5356440"/>
            <a:ext cx="540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a:t>
            </a:r>
            <a:endParaRPr lang="en-US" sz="2400" b="0" strike="noStrike" spc="-1">
              <a:latin typeface="Arial"/>
            </a:endParaRPr>
          </a:p>
        </p:txBody>
      </p:sp>
      <p:sp>
        <p:nvSpPr>
          <p:cNvPr id="1350" name="CustomShape 6"/>
          <p:cNvSpPr/>
          <p:nvPr/>
        </p:nvSpPr>
        <p:spPr>
          <a:xfrm>
            <a:off x="5392080" y="5356440"/>
            <a:ext cx="162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x</a:t>
            </a:r>
            <a:endParaRPr lang="en-US" sz="2400" b="0" strike="noStrike" spc="-1">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2" name="CustomShape 8"/>
          <p:cNvSpPr/>
          <p:nvPr/>
        </p:nvSpPr>
        <p:spPr>
          <a:xfrm>
            <a:off x="4245120" y="51408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5" name="CustomShape 11"/>
          <p:cNvSpPr/>
          <p:nvPr/>
        </p:nvSpPr>
        <p:spPr>
          <a:xfrm>
            <a:off x="6140520" y="53949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8" name="CustomShape 14"/>
          <p:cNvSpPr/>
          <p:nvPr/>
        </p:nvSpPr>
        <p:spPr>
          <a:xfrm>
            <a:off x="2309400" y="52041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359" name="CustomShape 15"/>
          <p:cNvSpPr/>
          <p:nvPr/>
        </p:nvSpPr>
        <p:spPr>
          <a:xfrm>
            <a:off x="611640" y="6237360"/>
            <a:ext cx="811044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上面所示的是点积（</a:t>
            </a:r>
            <a:r>
              <a:rPr lang="en-US" altLang="zh-CN" sz="2000" b="1" strike="noStrike" spc="-1" dirty="0">
                <a:solidFill>
                  <a:srgbClr val="000000"/>
                </a:solidFill>
                <a:latin typeface="Trebuchet MS"/>
                <a:ea typeface="ヒラギノ角ゴ ProN W3"/>
              </a:rPr>
              <a:t>dot product</a:t>
            </a:r>
            <a:r>
              <a:rPr lang="zh-CN" altLang="en-US" sz="2000" b="1" strike="noStrike" spc="-1" dirty="0">
                <a:solidFill>
                  <a:srgbClr val="000000"/>
                </a:solidFill>
                <a:latin typeface="Trebuchet MS"/>
                <a:ea typeface="ヒラギノ角ゴ ProN W3"/>
              </a:rPr>
              <a:t>）， </a:t>
            </a:r>
            <a:r>
              <a:rPr lang="en-US" altLang="zh-CN" sz="2000" b="1" strike="noStrike" spc="-1" dirty="0">
                <a:solidFill>
                  <a:srgbClr val="000000"/>
                </a:solidFill>
                <a:latin typeface="Trebuchet MS"/>
                <a:ea typeface="ヒラギノ角ゴ ProN W3"/>
              </a:rPr>
              <a:t>C </a:t>
            </a:r>
            <a:r>
              <a:rPr lang="zh-CN" altLang="en-US" sz="2000" b="1" strike="noStrike" spc="-1" dirty="0">
                <a:solidFill>
                  <a:srgbClr val="000000"/>
                </a:solidFill>
                <a:latin typeface="Trebuchet MS"/>
                <a:ea typeface="ヒラギノ角ゴ ProN W3"/>
              </a:rPr>
              <a:t>的第</a:t>
            </a:r>
            <a:r>
              <a:rPr lang="en-US" altLang="zh-CN" sz="2000" b="1" strike="noStrike" spc="-1" dirty="0" err="1">
                <a:solidFill>
                  <a:srgbClr val="000000"/>
                </a:solidFill>
                <a:latin typeface="Trebuchet MS"/>
                <a:ea typeface="ヒラギノ角ゴ ProN W3"/>
              </a:rPr>
              <a:t>i</a:t>
            </a:r>
            <a:r>
              <a:rPr lang="zh-CN" altLang="en-US" sz="2000" b="1" strike="noStrike" spc="-1" dirty="0">
                <a:solidFill>
                  <a:srgbClr val="000000"/>
                </a:solidFill>
                <a:latin typeface="Trebuchet MS"/>
                <a:ea typeface="ヒラギノ角ゴ ProN W3"/>
              </a:rPr>
              <a:t>行第</a:t>
            </a:r>
            <a:r>
              <a:rPr lang="en-US" altLang="zh-CN" sz="2000" b="1" strike="noStrike" spc="-1" dirty="0">
                <a:solidFill>
                  <a:srgbClr val="000000"/>
                </a:solidFill>
                <a:latin typeface="Trebuchet MS"/>
                <a:ea typeface="ヒラギノ角ゴ ProN W3"/>
              </a:rPr>
              <a:t>j</a:t>
            </a:r>
            <a:r>
              <a:rPr lang="zh-CN" altLang="en-US" sz="2000" b="1" strike="noStrike" spc="-1" dirty="0">
                <a:solidFill>
                  <a:srgbClr val="000000"/>
                </a:solidFill>
                <a:latin typeface="Trebuchet MS"/>
                <a:ea typeface="ヒラギノ角ゴ ProN W3"/>
              </a:rPr>
              <a:t>个元素是</a:t>
            </a:r>
            <a:r>
              <a:rPr lang="en-US" altLang="zh-CN" sz="2000" b="1" strike="noStrike" spc="-1" dirty="0">
                <a:solidFill>
                  <a:srgbClr val="000000"/>
                </a:solidFill>
                <a:latin typeface="Trebuchet MS"/>
                <a:ea typeface="ヒラギノ角ゴ ProN W3"/>
              </a:rPr>
              <a:t> A </a:t>
            </a:r>
            <a:r>
              <a:rPr lang="zh-CN" altLang="en-US" sz="2000" b="1" strike="noStrike" spc="-1" dirty="0">
                <a:solidFill>
                  <a:srgbClr val="000000"/>
                </a:solidFill>
                <a:latin typeface="Trebuchet MS"/>
                <a:ea typeface="ヒラギノ角ゴ ProN W3"/>
              </a:rPr>
              <a:t>的第 </a:t>
            </a:r>
            <a:r>
              <a:rPr lang="en-US" altLang="zh-CN" sz="2000" b="1" strike="noStrike" spc="-1" dirty="0" err="1">
                <a:solidFill>
                  <a:srgbClr val="000000"/>
                </a:solidFill>
                <a:latin typeface="Trebuchet MS"/>
                <a:ea typeface="ヒラギノ角ゴ ProN W3"/>
              </a:rPr>
              <a:t>i</a:t>
            </a:r>
            <a:r>
              <a:rPr lang="en-US" altLang="zh-CN" sz="2000" b="1" strike="noStrike" spc="-1" dirty="0">
                <a:solidFill>
                  <a:srgbClr val="000000"/>
                </a:solidFill>
                <a:latin typeface="Trebuchet MS"/>
                <a:ea typeface="ヒラギノ角ゴ ProN W3"/>
              </a:rPr>
              <a:t> </a:t>
            </a:r>
            <a:r>
              <a:rPr lang="zh-CN" altLang="en-US" sz="2000" b="1" strike="noStrike" spc="-1" dirty="0">
                <a:solidFill>
                  <a:srgbClr val="000000"/>
                </a:solidFill>
                <a:latin typeface="Trebuchet MS"/>
                <a:ea typeface="ヒラギノ角ゴ ProN W3"/>
              </a:rPr>
              <a:t>行与 </a:t>
            </a:r>
            <a:r>
              <a:rPr lang="en-US" altLang="zh-CN" sz="2000" b="1" strike="noStrike" spc="-1" dirty="0">
                <a:solidFill>
                  <a:srgbClr val="000000"/>
                </a:solidFill>
                <a:latin typeface="Trebuchet MS"/>
                <a:ea typeface="ヒラギノ角ゴ ProN W3"/>
              </a:rPr>
              <a:t>B</a:t>
            </a:r>
            <a:r>
              <a:rPr lang="zh-CN" altLang="en-US" sz="2000" b="1" strike="noStrike" spc="-1" dirty="0">
                <a:solidFill>
                  <a:srgbClr val="000000"/>
                </a:solidFill>
                <a:latin typeface="Trebuchet MS"/>
                <a:ea typeface="ヒラギノ角ゴ ProN W3"/>
              </a:rPr>
              <a:t>的第 </a:t>
            </a:r>
            <a:r>
              <a:rPr lang="en-US" altLang="zh-CN" sz="2000" b="1" strike="noStrike" spc="-1" dirty="0">
                <a:solidFill>
                  <a:srgbClr val="000000"/>
                </a:solidFill>
                <a:latin typeface="Trebuchet MS"/>
                <a:ea typeface="ヒラギノ角ゴ ProN W3"/>
              </a:rPr>
              <a:t>j </a:t>
            </a:r>
            <a:r>
              <a:rPr lang="zh-CN" altLang="en-US" sz="2000" b="1" strike="noStrike" spc="-1" dirty="0">
                <a:solidFill>
                  <a:srgbClr val="000000"/>
                </a:solidFill>
                <a:latin typeface="Trebuchet MS"/>
                <a:ea typeface="ヒラギノ角ゴ ProN W3"/>
              </a:rPr>
              <a:t>列相乘。</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36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上单核心运行顺序</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代码。</a:t>
            </a:r>
            <a:endParaRPr lang="en-US" sz="3200" b="0" strike="noStrike" spc="-1" dirty="0">
              <a:latin typeface="Arial"/>
            </a:endParaRPr>
          </a:p>
        </p:txBody>
      </p:sp>
      <p:graphicFrame>
        <p:nvGraphicFramePr>
          <p:cNvPr id="1362" name="Table 3"/>
          <p:cNvGraphicFramePr/>
          <p:nvPr>
            <p:extLst>
              <p:ext uri="{D42A27DB-BD31-4B8C-83A1-F6EECF244321}">
                <p14:modId xmlns:p14="http://schemas.microsoft.com/office/powerpoint/2010/main" val="3134680510"/>
              </p:ext>
            </p:extLst>
          </p:nvPr>
        </p:nvGraphicFramePr>
        <p:xfrm>
          <a:off x="611640" y="2637000"/>
          <a:ext cx="7920360" cy="109728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sz="1800" b="0" strike="noStrike" spc="-1" dirty="0">
                          <a:solidFill>
                            <a:srgbClr val="000000"/>
                          </a:solidFill>
                          <a:latin typeface="Trebuchet MS"/>
                        </a:rPr>
                        <a:t> OpenCL)</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N/A</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bl>
          </a:graphicData>
        </a:graphic>
      </p:graphicFrame>
      <p:sp>
        <p:nvSpPr>
          <p:cNvPr id="1363" name="CustomShape 4"/>
          <p:cNvSpPr/>
          <p:nvPr/>
        </p:nvSpPr>
        <p:spPr>
          <a:xfrm>
            <a:off x="1619640" y="4263480"/>
            <a:ext cx="56880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000000"/>
                </a:solidFill>
                <a:latin typeface="Trebuchet MS"/>
                <a:ea typeface="DejaVu Sans"/>
              </a:rPr>
              <a:t>这里的设备是 </a:t>
            </a:r>
            <a:r>
              <a:rPr lang="en-US" sz="2000" b="0" strike="noStrike" spc="-1" dirty="0">
                <a:solidFill>
                  <a:srgbClr val="000000"/>
                </a:solidFill>
                <a:latin typeface="Trebuchet MS"/>
                <a:ea typeface="DejaVu Sans"/>
              </a:rPr>
              <a:t>Intel® Xeon® CPU, E5649 @ 2.53GHz </a:t>
            </a:r>
            <a:r>
              <a:rPr lang="zh-CN" altLang="en-US" sz="2000" spc="-1" dirty="0">
                <a:solidFill>
                  <a:srgbClr val="000000"/>
                </a:solidFill>
                <a:latin typeface="Trebuchet MS"/>
                <a:ea typeface="DejaVu Sans"/>
              </a:rPr>
              <a:t>使用</a:t>
            </a:r>
            <a:r>
              <a:rPr lang="en-US" sz="2000" b="0" strike="noStrike" spc="-1" dirty="0">
                <a:solidFill>
                  <a:srgbClr val="000000"/>
                </a:solidFill>
                <a:latin typeface="Trebuchet MS"/>
                <a:ea typeface="DejaVu Sans"/>
              </a:rPr>
              <a:t> </a:t>
            </a:r>
            <a:r>
              <a:rPr lang="en-US" sz="2000" b="0" strike="noStrike" spc="-1" dirty="0" err="1">
                <a:solidFill>
                  <a:srgbClr val="000000"/>
                </a:solidFill>
                <a:latin typeface="Trebuchet MS"/>
                <a:ea typeface="DejaVu Sans"/>
              </a:rPr>
              <a:t>gcc</a:t>
            </a:r>
            <a:r>
              <a:rPr lang="en-US" sz="2000" b="0" strike="noStrike" spc="-1" dirty="0">
                <a:solidFill>
                  <a:srgbClr val="000000"/>
                </a:solidFill>
                <a:latin typeface="Trebuchet MS"/>
                <a:ea typeface="DejaVu Sans"/>
              </a:rPr>
              <a:t> </a:t>
            </a:r>
            <a:r>
              <a:rPr lang="zh-CN" altLang="en-US" sz="2000" b="0" strike="noStrike" spc="-1" dirty="0">
                <a:solidFill>
                  <a:srgbClr val="000000"/>
                </a:solidFill>
                <a:latin typeface="Trebuchet MS"/>
                <a:ea typeface="DejaVu Sans"/>
              </a:rPr>
              <a:t>编译器。</a:t>
            </a:r>
            <a:endParaRPr lang="en-US" sz="2000" b="0" strike="noStrike" spc="-1" dirty="0">
              <a:latin typeface="Arial"/>
            </a:endParaRPr>
          </a:p>
        </p:txBody>
      </p:sp>
      <p:sp>
        <p:nvSpPr>
          <p:cNvPr id="136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36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这些并不是专业的跑分测试结果。如果你在自己机器上运行这些测试可能得到完全不同的结果。</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CPU用户的安装过程（旧版）</a:t>
            </a:r>
            <a:endParaRPr lang="en-US" sz="4400" b="0" strike="noStrike" spc="-1">
              <a:latin typeface="Arial"/>
            </a:endParaRPr>
          </a:p>
        </p:txBody>
      </p:sp>
      <p:sp>
        <p:nvSpPr>
          <p:cNvPr id="451" name="CustomShape 2"/>
          <p:cNvSpPr/>
          <p:nvPr/>
        </p:nvSpPr>
        <p:spPr>
          <a:xfrm>
            <a:off x="179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AMD 官网下载 AMD APP SDK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解压缩，命令大概是 </a:t>
            </a:r>
            <a:r>
              <a:rPr lang="en-US" sz="3200" b="1" strike="noStrike" spc="-1">
                <a:solidFill>
                  <a:srgbClr val="E46C0A"/>
                </a:solidFill>
                <a:latin typeface="Courier New Bold"/>
              </a:rPr>
              <a:t>tar -zxf file.tar.gz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./Install*.sh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创建库（library）和包含路径（include）的符号链接（symbolic link）</a:t>
            </a:r>
            <a:r>
              <a:rPr lang="en-US" sz="2400" b="1" strike="noStrike" spc="-1">
                <a:solidFill>
                  <a:srgbClr val="E46C0A"/>
                </a:solidFill>
                <a:latin typeface="Courier New Bold"/>
              </a:rPr>
              <a:t>sudo ln –s /opt/AMDAPP/lib/x86_64/* /usr/local/lib</a:t>
            </a:r>
            <a:endParaRPr lang="en-US" sz="2400" b="0" strike="noStrike" spc="-1">
              <a:latin typeface="Arial"/>
            </a:endParaRPr>
          </a:p>
          <a:p>
            <a:pPr marL="743040" lvl="1" indent="-285120">
              <a:lnSpc>
                <a:spcPct val="100000"/>
              </a:lnSpc>
              <a:spcBef>
                <a:spcPts val="479"/>
              </a:spcBef>
              <a:buClr>
                <a:srgbClr val="E46C0A"/>
              </a:buClr>
              <a:buFont typeface="Arial"/>
              <a:buChar char="–"/>
            </a:pPr>
            <a:r>
              <a:rPr lang="en-US" sz="2400" b="1" strike="noStrike" spc="-1">
                <a:solidFill>
                  <a:srgbClr val="E46C0A"/>
                </a:solidFill>
                <a:latin typeface="Courier New Bold"/>
              </a:rPr>
              <a:t>sudo ln –s /opt/AMDAPP/include/* /usr/local/include</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更新链接器路径（linker paths）</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ldconfig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重启然后运行 </a:t>
            </a:r>
            <a:r>
              <a:rPr lang="en-US" sz="3200" b="1" strike="noStrike" spc="-1">
                <a:solidFill>
                  <a:srgbClr val="E46C0A"/>
                </a:solidFill>
                <a:latin typeface="Courier New Bold"/>
              </a:rPr>
              <a:t>clinfo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你的 CPU 就应该被列出了</a:t>
            </a:r>
            <a:endParaRPr lang="en-US" sz="2800" b="0" strike="noStrike" spc="-1">
              <a:latin typeface="Arial"/>
            </a:endParaRPr>
          </a:p>
        </p:txBody>
      </p:sp>
      <p:sp>
        <p:nvSpPr>
          <p:cNvPr id="4" name="矩形 3">
            <a:extLst>
              <a:ext uri="{FF2B5EF4-FFF2-40B4-BE49-F238E27FC236}">
                <a16:creationId xmlns:a16="http://schemas.microsoft.com/office/drawing/2014/main" id="{6FC226C9-B8C1-4C13-929E-749283AAC958}"/>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spc="-1" dirty="0">
                <a:solidFill>
                  <a:srgbClr val="000000"/>
                </a:solidFill>
                <a:latin typeface="Trebuchet MS"/>
              </a:rPr>
              <a:t>）</a:t>
            </a:r>
            <a:endParaRPr lang="en-US" altLang="zh-CN" sz="3600" spc="-1" dirty="0"/>
          </a:p>
        </p:txBody>
      </p:sp>
      <p:sp>
        <p:nvSpPr>
          <p:cNvPr id="1367" name="CustomShape 2"/>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mat_mul</a:t>
            </a:r>
            <a:r>
              <a:rPr lang="en-US" sz="2000" b="1" strike="noStrike" spc="-1">
                <a:solidFill>
                  <a:srgbClr val="000000"/>
                </a:solidFill>
                <a:latin typeface="Courier New"/>
              </a:rPr>
              <a:t>(</a:t>
            </a:r>
            <a:r>
              <a:rPr lang="en-US" sz="2000" b="1" strike="noStrike" spc="-1">
                <a:solidFill>
                  <a:srgbClr val="C0504D"/>
                </a:solidFill>
                <a:latin typeface="Courier New"/>
              </a:rPr>
              <a:t>int</a:t>
            </a:r>
            <a:r>
              <a:rPr lang="en-US" sz="2000" b="1" strike="noStrike" spc="-1">
                <a:solidFill>
                  <a:srgbClr val="000000"/>
                </a:solidFill>
                <a:latin typeface="Courier New"/>
              </a:rPr>
              <a:t> N, </a:t>
            </a:r>
            <a:r>
              <a:rPr lang="en-US" sz="2000" b="1" strike="noStrike" spc="-1">
                <a:solidFill>
                  <a:srgbClr val="C0504D"/>
                </a:solidFill>
                <a:latin typeface="Courier New"/>
              </a:rPr>
              <a:t>float</a:t>
            </a:r>
            <a:r>
              <a:rPr lang="en-US" sz="2000" b="1" strike="noStrike" spc="-1">
                <a:solidFill>
                  <a:srgbClr val="000000"/>
                </a:solidFill>
                <a:latin typeface="Courier New"/>
              </a:rPr>
              <a:t> *A, </a:t>
            </a:r>
            <a:r>
              <a:rPr lang="en-US" sz="2000" b="1" strike="noStrike" spc="-1">
                <a:solidFill>
                  <a:srgbClr val="C0504D"/>
                </a:solidFill>
                <a:latin typeface="Courier New"/>
              </a:rPr>
              <a:t>float</a:t>
            </a:r>
            <a:r>
              <a:rPr lang="en-US" sz="2000" b="1" strike="noStrike" spc="-1">
                <a:solidFill>
                  <a:srgbClr val="000000"/>
                </a:solidFill>
                <a:latin typeface="Courier New"/>
              </a:rPr>
              <a:t> *B,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p:txBody>
      </p:sp>
      <p:sp>
        <p:nvSpPr>
          <p:cNvPr id="1368" name="CustomShape 3"/>
          <p:cNvSpPr/>
          <p:nvPr/>
        </p:nvSpPr>
        <p:spPr>
          <a:xfrm>
            <a:off x="1144800" y="5940720"/>
            <a:ext cx="74577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3200" b="0" strike="noStrike" spc="-1" dirty="0">
                <a:solidFill>
                  <a:srgbClr val="9BBB59"/>
                </a:solidFill>
                <a:latin typeface="Trebuchet MS"/>
                <a:ea typeface="DejaVu Sans"/>
              </a:rPr>
              <a:t>把这个函数改写成</a:t>
            </a:r>
            <a:r>
              <a:rPr lang="en-US" sz="3200" b="0" strike="noStrike" spc="-1" dirty="0">
                <a:solidFill>
                  <a:srgbClr val="9BBB59"/>
                </a:solidFill>
                <a:latin typeface="Trebuchet MS"/>
                <a:ea typeface="DejaVu Sans"/>
              </a:rPr>
              <a:t> OpenCL </a:t>
            </a:r>
            <a:r>
              <a:rPr lang="zh-CN" altLang="en-US" sz="3200" b="0" strike="noStrike" spc="-1" dirty="0">
                <a:solidFill>
                  <a:srgbClr val="9BBB59"/>
                </a:solidFill>
                <a:latin typeface="Trebuchet MS"/>
                <a:ea typeface="DejaVu Sans"/>
              </a:rPr>
              <a:t>核函数再试试！</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核函数</a:t>
            </a:r>
            <a:r>
              <a:rPr lang="en-US" sz="3200" b="0" strike="noStrike" spc="-1" dirty="0">
                <a:solidFill>
                  <a:srgbClr val="000000"/>
                </a:solidFill>
                <a:latin typeface="Trebuchet MS"/>
              </a:rPr>
              <a:t> (1/2)</a:t>
            </a:r>
            <a:endParaRPr lang="en-US" sz="3200" b="0" strike="noStrike" spc="-1" dirty="0">
              <a:latin typeface="Arial"/>
            </a:endParaRPr>
          </a:p>
        </p:txBody>
      </p:sp>
      <p:sp>
        <p:nvSpPr>
          <p:cNvPr id="1370" name="CustomShape 2"/>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 </a:t>
            </a:r>
            <a:r>
              <a:rPr lang="en-US" sz="3200" b="1" strike="noStrike" spc="-1">
                <a:solidFill>
                  <a:srgbClr val="C0504D"/>
                </a:solidFill>
                <a:latin typeface="Courier New Bold"/>
              </a:rPr>
              <a:t>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__kernel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a:t>
            </a:r>
            <a:r>
              <a:rPr lang="en-US" sz="2000" b="1" strike="noStrike" spc="-1">
                <a:solidFill>
                  <a:srgbClr val="17375E"/>
                </a:solidFill>
                <a:latin typeface="Courier New Bold"/>
                <a:ea typeface="DejaVu Sans"/>
              </a:rPr>
              <a:t>mat_mul</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C0504D"/>
                </a:solidFill>
                <a:latin typeface="Courier New Bold"/>
                <a:ea typeface="DejaVu Sans"/>
              </a:rPr>
              <a:t> const int </a:t>
            </a:r>
            <a:r>
              <a:rPr lang="en-US" sz="2000" b="1" strike="noStrike" spc="-1">
                <a:solidFill>
                  <a:srgbClr val="000000"/>
                </a:solidFill>
                <a:latin typeface="Courier New Bold"/>
                <a:ea typeface="DejaVu Sans"/>
              </a:rPr>
              <a:t>N,</a:t>
            </a:r>
            <a:endParaRPr lang="en-US" sz="2000" b="0" strike="noStrike" spc="-1">
              <a:latin typeface="Arial"/>
            </a:endParaRPr>
          </a:p>
          <a:p>
            <a:pPr>
              <a:lnSpc>
                <a:spcPct val="100000"/>
              </a:lnSpc>
            </a:pP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*A,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*B,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*C)</a:t>
            </a:r>
            <a:endParaRPr lang="en-US" sz="2000" b="0" strike="noStrike" spc="-1">
              <a:latin typeface="Arial"/>
            </a:endParaRPr>
          </a:p>
        </p:txBody>
      </p:sp>
      <p:sp>
        <p:nvSpPr>
          <p:cNvPr id="1372" name="CustomShape 4"/>
          <p:cNvSpPr/>
          <p:nvPr/>
        </p:nvSpPr>
        <p:spPr>
          <a:xfrm>
            <a:off x="4356000" y="5085360"/>
            <a:ext cx="4230952"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标记为核函数然后指定内存限定符</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additive="repl">
                                        <p:cTn id="7" dur="500"/>
                                        <p:tgtEl>
                                          <p:spTgt spid="1371"/>
                                        </p:tgtEl>
                                      </p:cBhvr>
                                    </p:animEffect>
                                    <p:anim calcmode="lin" valueType="num">
                                      <p:cBhvr additive="repl">
                                        <p:cTn id="8" dur="500" fill="hold"/>
                                        <p:tgtEl>
                                          <p:spTgt spid="1371"/>
                                        </p:tgtEl>
                                        <p:attrNameLst>
                                          <p:attrName>ppt_x</p:attrName>
                                        </p:attrNameLst>
                                      </p:cBhvr>
                                      <p:tavLst>
                                        <p:tav tm="0">
                                          <p:val>
                                            <p:strVal val="#ppt_x"/>
                                          </p:val>
                                        </p:tav>
                                        <p:tav tm="100000">
                                          <p:val>
                                            <p:strVal val="#ppt_x"/>
                                          </p:val>
                                        </p:tav>
                                      </p:tavLst>
                                    </p:anim>
                                    <p:anim calcmode="lin" valueType="num">
                                      <p:cBhvr additive="repl">
                                        <p:cTn id="9" dur="500" fill="hold"/>
                                        <p:tgtEl>
                                          <p:spTgt spid="1371"/>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dirty="0">
                <a:solidFill>
                  <a:srgbClr val="8064A2"/>
                </a:solidFill>
                <a:latin typeface="Courier New Bold"/>
              </a:rPr>
              <a:t>__kernel </a:t>
            </a:r>
            <a:r>
              <a:rPr lang="en-US" sz="2000" b="1" strike="noStrike" spc="-1" dirty="0">
                <a:solidFill>
                  <a:srgbClr val="C0504D"/>
                </a:solidFill>
                <a:latin typeface="Courier New Bold"/>
              </a:rPr>
              <a:t>void</a:t>
            </a:r>
            <a:r>
              <a:rPr lang="en-US" sz="2000" b="1" strike="noStrike" spc="-1" dirty="0">
                <a:solidFill>
                  <a:srgbClr val="000000"/>
                </a:solidFill>
                <a:latin typeface="Courier New Bold"/>
              </a:rPr>
              <a:t> </a:t>
            </a:r>
            <a:r>
              <a:rPr lang="en-US" sz="2000" b="1" strike="noStrike" spc="-1" dirty="0" err="1">
                <a:solidFill>
                  <a:srgbClr val="17375E"/>
                </a:solidFill>
                <a:latin typeface="Courier New Bold"/>
              </a:rPr>
              <a:t>mat_mul</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Bold"/>
              </a:rPr>
              <a:t>  const int </a:t>
            </a:r>
            <a:r>
              <a:rPr lang="en-US" sz="2000" b="1" strike="noStrike" spc="-1" dirty="0">
                <a:solidFill>
                  <a:srgbClr val="000000"/>
                </a:solidFill>
                <a:latin typeface="Courier New Bold"/>
              </a:rPr>
              <a:t>N,</a:t>
            </a:r>
            <a:endParaRPr lang="en-US" sz="2000" b="0" strike="noStrike" spc="-1" dirty="0">
              <a:latin typeface="Arial"/>
            </a:endParaRPr>
          </a:p>
          <a:p>
            <a:pPr>
              <a:lnSpc>
                <a:spcPct val="100000"/>
              </a:lnSpc>
              <a:spcBef>
                <a:spcPts val="400"/>
              </a:spcBef>
            </a:pPr>
            <a:r>
              <a:rPr lang="en-US" sz="2000" b="1" strike="noStrike" spc="-1" dirty="0">
                <a:solidFill>
                  <a:srgbClr val="8064A2"/>
                </a:solidFill>
                <a:latin typeface="Courier New Bold"/>
              </a:rPr>
              <a:t>  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*A,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*B,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C0504D"/>
                </a:solidFill>
                <a:latin typeface="Courier New Bold"/>
              </a:rPr>
              <a:t>int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 0;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&lt; N;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(j = 0; j &lt; N; </a:t>
            </a:r>
            <a:r>
              <a:rPr lang="en-US" sz="2000" b="1" strike="noStrike" spc="-1" dirty="0" err="1">
                <a:solidFill>
                  <a:srgbClr val="000000"/>
                </a:solidFill>
                <a:latin typeface="Courier New Bold"/>
              </a:rPr>
              <a:t>j++</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(k = 0; k &lt; N; k++) {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 sum(over k) A(</a:t>
            </a:r>
            <a:r>
              <a:rPr lang="en-US" sz="2000" b="1" strike="noStrike" spc="-1" dirty="0" err="1">
                <a:solidFill>
                  <a:srgbClr val="000000"/>
                </a:solidFill>
                <a:latin typeface="Courier New Bold"/>
              </a:rPr>
              <a:t>i,k</a:t>
            </a:r>
            <a:r>
              <a:rPr lang="en-US" sz="2000" b="1" strike="noStrike" spc="-1" dirty="0">
                <a:solidFill>
                  <a:srgbClr val="000000"/>
                </a:solidFill>
                <a:latin typeface="Courier New Bold"/>
              </a:rPr>
              <a:t>) * B(</a:t>
            </a:r>
            <a:r>
              <a:rPr lang="en-US" sz="2000" b="1" strike="noStrike" spc="-1" dirty="0" err="1">
                <a:solidFill>
                  <a:srgbClr val="000000"/>
                </a:solidFill>
                <a:latin typeface="Courier New Bold"/>
              </a:rPr>
              <a:t>k,j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 += A[</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N+k</a:t>
            </a:r>
            <a:r>
              <a:rPr lang="en-US" sz="2000" b="1" strike="noStrike" spc="-1" dirty="0">
                <a:solidFill>
                  <a:srgbClr val="000000"/>
                </a:solidFill>
                <a:latin typeface="Courier New Bold"/>
              </a:rPr>
              <a:t>] * B[k*</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p:txBody>
      </p:sp>
      <p:sp>
        <p:nvSpPr>
          <p:cNvPr id="1374"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 </a:t>
            </a:r>
            <a:r>
              <a:rPr lang="en-US" sz="3200" b="0" strike="noStrike" spc="-1" dirty="0">
                <a:solidFill>
                  <a:srgbClr val="000000"/>
                </a:solidFill>
                <a:latin typeface="Trebuchet MS"/>
              </a:rPr>
              <a:t>(2/2)</a:t>
            </a:r>
            <a:endParaRPr lang="en-US" sz="3200" b="0" strike="noStrike" spc="-1" dirty="0">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p:txBody>
      </p:sp>
      <p:sp>
        <p:nvSpPr>
          <p:cNvPr id="1376" name="CustomShape 4"/>
          <p:cNvSpPr/>
          <p:nvPr/>
        </p:nvSpPr>
        <p:spPr>
          <a:xfrm>
            <a:off x="2007476" y="5998680"/>
            <a:ext cx="7535197"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移除外层循环，设置工作项（</a:t>
            </a:r>
            <a:r>
              <a:rPr lang="en-US" altLang="zh-CN" sz="2000" b="1" strike="noStrike" spc="-1" dirty="0">
                <a:solidFill>
                  <a:srgbClr val="C0504D"/>
                </a:solidFill>
                <a:latin typeface="Trebuchet MS"/>
                <a:ea typeface="DejaVu Sans"/>
              </a:rPr>
              <a:t>work-item</a:t>
            </a:r>
            <a:r>
              <a:rPr lang="zh-CN" altLang="en-US" sz="2000" b="1" strike="noStrike" spc="-1" dirty="0">
                <a:solidFill>
                  <a:srgbClr val="C0504D"/>
                </a:solidFill>
                <a:latin typeface="Trebuchet MS"/>
                <a:ea typeface="DejaVu Sans"/>
              </a:rPr>
              <a:t>）坐标（</a:t>
            </a:r>
            <a:r>
              <a:rPr lang="en-US" altLang="zh-CN" sz="2000" b="1" strike="noStrike" spc="-1" dirty="0">
                <a:solidFill>
                  <a:srgbClr val="C0504D"/>
                </a:solidFill>
                <a:latin typeface="Trebuchet MS"/>
                <a:ea typeface="DejaVu Sans"/>
              </a:rPr>
              <a:t>coordinates</a:t>
            </a:r>
            <a:r>
              <a:rPr lang="zh-CN" altLang="en-US" sz="2000" b="1" strike="noStrike" spc="-1" dirty="0">
                <a:solidFill>
                  <a:srgbClr val="C0504D"/>
                </a:solidFill>
                <a:latin typeface="Trebuchet MS"/>
                <a:ea typeface="DejaVu Sans"/>
              </a:rPr>
              <a:t>）</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additive="repl">
                                        <p:cTn id="7" dur="500"/>
                                        <p:tgtEl>
                                          <p:spTgt spid="1375"/>
                                        </p:tgtEl>
                                      </p:cBhvr>
                                    </p:animEffect>
                                    <p:anim calcmode="lin" valueType="num">
                                      <p:cBhvr additive="repl">
                                        <p:cTn id="8" dur="500" fill="hold"/>
                                        <p:tgtEl>
                                          <p:spTgt spid="1375"/>
                                        </p:tgtEl>
                                        <p:attrNameLst>
                                          <p:attrName>ppt_x</p:attrName>
                                        </p:attrNameLst>
                                      </p:cBhvr>
                                      <p:tavLst>
                                        <p:tav tm="0">
                                          <p:val>
                                            <p:strVal val="#ppt_x"/>
                                          </p:val>
                                        </p:tav>
                                        <p:tav tm="100000">
                                          <p:val>
                                            <p:strVal val="#ppt_x"/>
                                          </p:val>
                                        </p:tav>
                                      </p:tavLst>
                                    </p:anim>
                                    <p:anim calcmode="lin" valueType="num">
                                      <p:cBhvr additive="repl">
                                        <p:cTn id="9" dur="500" fill="hold"/>
                                        <p:tgtEl>
                                          <p:spTgt spid="1375"/>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i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j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9"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Bold"/>
              </a:rPr>
              <a:t>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p:txBody>
      </p:sp>
      <p:sp>
        <p:nvSpPr>
          <p:cNvPr id="1381"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核函数改进版</a:t>
            </a:r>
            <a:endParaRPr lang="en-US" sz="3200" b="0" strike="noStrike" spc="-1" dirty="0">
              <a:latin typeface="Arial"/>
            </a:endParaRPr>
          </a:p>
        </p:txBody>
      </p:sp>
      <p:sp>
        <p:nvSpPr>
          <p:cNvPr id="1382" name="CustomShape 3"/>
          <p:cNvSpPr/>
          <p:nvPr/>
        </p:nvSpPr>
        <p:spPr>
          <a:xfrm>
            <a:off x="3564000" y="1883880"/>
            <a:ext cx="55792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(0);</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j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(1);</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float</a:t>
            </a: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0.0f;</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4F81BD"/>
                </a:solidFill>
                <a:latin typeface="Courier New Bold"/>
                <a:ea typeface="DejaVu Sans"/>
              </a:rPr>
              <a:t>for</a:t>
            </a:r>
            <a:r>
              <a:rPr lang="en-US" sz="2000" b="1" strike="noStrike" spc="-1" dirty="0">
                <a:solidFill>
                  <a:srgbClr val="000000"/>
                </a:solidFill>
                <a:latin typeface="Courier New Bold"/>
                <a:ea typeface="DejaVu Sans"/>
              </a:rPr>
              <a:t> (k = 0; k &lt; N; k++)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A[</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N+k</a:t>
            </a:r>
            <a:r>
              <a:rPr lang="en-US" sz="2000" b="1" strike="noStrike" spc="-1" dirty="0">
                <a:solidFill>
                  <a:srgbClr val="000000"/>
                </a:solidFill>
                <a:latin typeface="Courier New Bold"/>
                <a:ea typeface="DejaVu Sans"/>
              </a:rPr>
              <a:t>]*B[k*</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C[</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 +=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p:txBody>
      </p:sp>
      <p:sp>
        <p:nvSpPr>
          <p:cNvPr id="1383" name="CustomShape 4"/>
          <p:cNvSpPr/>
          <p:nvPr/>
        </p:nvSpPr>
        <p:spPr>
          <a:xfrm>
            <a:off x="1187640" y="908640"/>
            <a:ext cx="7056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800" b="0" strike="noStrike" spc="-1" dirty="0">
                <a:solidFill>
                  <a:srgbClr val="4F81BD"/>
                </a:solidFill>
                <a:latin typeface="Trebuchet MS"/>
                <a:ea typeface="DejaVu Sans"/>
              </a:rPr>
              <a:t>对中间</a:t>
            </a:r>
            <a:r>
              <a:rPr lang="en-US" altLang="zh-CN" sz="1800" b="0" strike="noStrike" spc="-1" dirty="0">
                <a:solidFill>
                  <a:srgbClr val="4F81BD"/>
                </a:solidFill>
                <a:latin typeface="Trebuchet MS"/>
                <a:ea typeface="DejaVu Sans"/>
              </a:rPr>
              <a:t>C</a:t>
            </a:r>
            <a:r>
              <a:rPr lang="zh-CN" altLang="en-US" sz="1800" b="0" strike="noStrike" spc="-1" dirty="0">
                <a:solidFill>
                  <a:srgbClr val="4F81BD"/>
                </a:solidFill>
                <a:latin typeface="Trebuchet MS"/>
                <a:ea typeface="DejaVu Sans"/>
              </a:rPr>
              <a:t>元素值（</a:t>
            </a:r>
            <a:r>
              <a:rPr lang="en-US" altLang="zh-CN" spc="-1" dirty="0">
                <a:solidFill>
                  <a:srgbClr val="4F81BD"/>
                </a:solidFill>
                <a:latin typeface="Trebuchet MS"/>
              </a:rPr>
              <a:t> intermediate C element values </a:t>
            </a:r>
            <a:r>
              <a:rPr lang="zh-CN" altLang="en-US" sz="1800" b="0" strike="noStrike" spc="-1" dirty="0">
                <a:solidFill>
                  <a:srgbClr val="4F81BD"/>
                </a:solidFill>
                <a:latin typeface="Trebuchet MS"/>
                <a:ea typeface="DejaVu Sans"/>
              </a:rPr>
              <a:t>）重新排列并使用局部标量（这是矩阵乘法函数里面的一种常见的优化方法）</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(C++ API)</a:t>
            </a:r>
            <a:endParaRPr lang="en-US" sz="2800" b="0" strike="noStrike" spc="-1" dirty="0">
              <a:latin typeface="Arial"/>
            </a:endParaRPr>
          </a:p>
        </p:txBody>
      </p:sp>
      <p:sp>
        <p:nvSpPr>
          <p:cNvPr id="1385" name="CustomShape 2"/>
          <p:cNvSpPr/>
          <p:nvPr/>
        </p:nvSpPr>
        <p:spPr>
          <a:xfrm>
            <a:off x="4714920" y="5792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386" name="CustomShape 3"/>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387" name="CustomShape 4"/>
          <p:cNvSpPr/>
          <p:nvPr/>
        </p:nvSpPr>
        <p:spPr>
          <a:xfrm>
            <a:off x="4314240" y="1549080"/>
            <a:ext cx="4859280" cy="444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声明和初始化数据</a:t>
            </a:r>
            <a:endParaRPr lang="en-US" sz="2000" b="0" strike="noStrike" spc="-1" dirty="0">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1" name="CustomShape 8"/>
          <p:cNvSpPr/>
          <p:nvPr/>
        </p:nvSpPr>
        <p:spPr>
          <a:xfrm>
            <a:off x="1115640" y="4573440"/>
            <a:ext cx="208764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设置平台（</a:t>
            </a:r>
            <a:r>
              <a:rPr lang="en-US" altLang="zh-CN" sz="2000" spc="-1" dirty="0">
                <a:solidFill>
                  <a:srgbClr val="000000"/>
                </a:solidFill>
                <a:latin typeface="Trebuchet MS"/>
                <a:ea typeface="DejaVu Sans"/>
              </a:rPr>
              <a:t>platform</a:t>
            </a:r>
            <a:r>
              <a:rPr lang="zh-CN" altLang="en-US" sz="2000" spc="-1" dirty="0">
                <a:solidFill>
                  <a:srgbClr val="000000"/>
                </a:solidFill>
                <a:latin typeface="Trebuchet MS"/>
                <a:ea typeface="DejaVu Sans"/>
              </a:rPr>
              <a:t>）然后构建程序</a:t>
            </a:r>
            <a:endParaRPr lang="en-US" sz="2000" b="0" strike="noStrike" spc="-1" dirty="0">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设置缓存（</a:t>
            </a:r>
            <a:r>
              <a:rPr lang="en-US" altLang="zh-CN" sz="2000" b="0" strike="noStrike" spc="-1" dirty="0">
                <a:solidFill>
                  <a:srgbClr val="000000"/>
                </a:solidFill>
                <a:latin typeface="Trebuchet MS"/>
                <a:ea typeface="DejaVu Sans"/>
              </a:rPr>
              <a:t>buffers</a:t>
            </a:r>
            <a:r>
              <a:rPr lang="zh-CN" altLang="en-US" sz="2000" b="0" strike="noStrike" spc="-1" dirty="0">
                <a:solidFill>
                  <a:srgbClr val="000000"/>
                </a:solidFill>
                <a:latin typeface="Trebuchet MS"/>
                <a:ea typeface="DejaVu Sans"/>
              </a:rPr>
              <a:t>）然后写入矩阵</a:t>
            </a:r>
            <a:r>
              <a:rPr lang="en-US" altLang="zh-CN" sz="2000" b="0" strike="noStrike" spc="-1" dirty="0">
                <a:solidFill>
                  <a:srgbClr val="000000"/>
                </a:solidFill>
                <a:latin typeface="Trebuchet MS"/>
                <a:ea typeface="DejaVu Sans"/>
              </a:rPr>
              <a:t>A</a:t>
            </a:r>
            <a:r>
              <a:rPr lang="zh-CN" altLang="en-US" sz="2000" b="0" strike="noStrike" spc="-1" dirty="0">
                <a:solidFill>
                  <a:srgbClr val="000000"/>
                </a:solidFill>
                <a:latin typeface="Trebuchet MS"/>
                <a:ea typeface="DejaVu Sans"/>
              </a:rPr>
              <a:t>和</a:t>
            </a:r>
            <a:r>
              <a:rPr lang="en-US" altLang="zh-CN" sz="2000" b="0" strike="noStrike" spc="-1" dirty="0">
                <a:solidFill>
                  <a:srgbClr val="000000"/>
                </a:solidFill>
                <a:latin typeface="Trebuchet MS"/>
                <a:ea typeface="DejaVu Sans"/>
              </a:rPr>
              <a:t>B</a:t>
            </a:r>
            <a:r>
              <a:rPr lang="zh-CN" altLang="en-US" sz="2000" b="0" strike="noStrike" spc="-1" dirty="0">
                <a:solidFill>
                  <a:srgbClr val="000000"/>
                </a:solidFill>
                <a:latin typeface="Trebuchet MS"/>
                <a:ea typeface="DejaVu Sans"/>
              </a:rPr>
              <a:t>到设备内存（</a:t>
            </a:r>
            <a:r>
              <a:rPr lang="en-US" altLang="zh-CN" sz="2000" b="0" strike="noStrike" spc="-1" dirty="0">
                <a:solidFill>
                  <a:srgbClr val="000000"/>
                </a:solidFill>
                <a:latin typeface="Trebuchet MS"/>
                <a:ea typeface="DejaVu Sans"/>
              </a:rPr>
              <a:t>device memory</a:t>
            </a:r>
            <a:endParaRPr lang="en-US" sz="2000" b="0" strike="noStrike" spc="-1" dirty="0">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创建核仿函数（</a:t>
            </a:r>
            <a:r>
              <a:rPr lang="en-US" altLang="zh-CN" sz="2000" spc="-1" dirty="0">
                <a:solidFill>
                  <a:srgbClr val="000000"/>
                </a:solidFill>
                <a:latin typeface="Trebuchet MS"/>
              </a:rPr>
              <a:t> kernel </a:t>
            </a:r>
            <a:r>
              <a:rPr lang="en-US" altLang="zh-CN" sz="2000" spc="-1" dirty="0" err="1">
                <a:solidFill>
                  <a:srgbClr val="000000"/>
                </a:solidFill>
                <a:latin typeface="Trebuchet MS"/>
              </a:rPr>
              <a:t>functor</a:t>
            </a:r>
            <a:r>
              <a:rPr lang="en-US" altLang="zh-CN" sz="2000" spc="-1" dirty="0">
                <a:solidFill>
                  <a:srgbClr val="000000"/>
                </a:solidFill>
                <a:latin typeface="Trebuchet MS"/>
              </a:rPr>
              <a:t> </a:t>
            </a:r>
            <a:r>
              <a:rPr lang="zh-CN" altLang="en-US" sz="2000" spc="-1" dirty="0">
                <a:solidFill>
                  <a:srgbClr val="000000"/>
                </a:solidFill>
                <a:latin typeface="Trebuchet MS"/>
                <a:ea typeface="DejaVu Sans"/>
              </a:rPr>
              <a:t>）</a:t>
            </a:r>
            <a:endParaRPr lang="en-US" sz="2000" b="0" strike="noStrike" spc="-1" dirty="0">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运行核函数（</a:t>
            </a:r>
            <a:r>
              <a:rPr lang="en-US" altLang="zh-CN" sz="2000" b="0" strike="noStrike" spc="-1" dirty="0">
                <a:solidFill>
                  <a:srgbClr val="000000"/>
                </a:solidFill>
                <a:latin typeface="Trebuchet MS"/>
                <a:ea typeface="DejaVu Sans"/>
              </a:rPr>
              <a:t>kernel</a:t>
            </a:r>
            <a:r>
              <a:rPr lang="zh-CN" altLang="en-US" sz="2000" b="0" strike="noStrike" spc="-1" dirty="0">
                <a:solidFill>
                  <a:srgbClr val="000000"/>
                </a:solidFill>
                <a:latin typeface="Trebuchet MS"/>
                <a:ea typeface="DejaVu Sans"/>
              </a:rPr>
              <a:t>）并收集结果</a:t>
            </a:r>
            <a:endParaRPr lang="en-US" sz="2000" b="0" strike="noStrike" spc="-1" dirty="0">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4F81BD"/>
                </a:solidFill>
                <a:latin typeface="Trebuchet MS"/>
                <a:ea typeface="DejaVu Sans"/>
              </a:rPr>
              <a:t>注意：要想使用默认的上下文、命令队列、设备（</a:t>
            </a:r>
            <a:r>
              <a:rPr lang="en-US" altLang="zh-CN" sz="1600" b="1" spc="-1" dirty="0">
                <a:solidFill>
                  <a:srgbClr val="4F81BD"/>
                </a:solidFill>
                <a:latin typeface="Trebuchet MS"/>
              </a:rPr>
              <a:t> context/queue/device </a:t>
            </a:r>
            <a:r>
              <a:rPr lang="zh-CN" altLang="en-US" sz="1600" b="1" strike="noStrike" spc="-1" dirty="0">
                <a:solidFill>
                  <a:srgbClr val="4F81BD"/>
                </a:solidFill>
                <a:latin typeface="Trebuchet MS"/>
                <a:ea typeface="DejaVu Sans"/>
              </a:rPr>
              <a:t>），就忽略掉这一段，并且删除所有对上下文、命令队列、设备的引用。</a:t>
            </a:r>
            <a:endParaRPr lang="en-US" sz="1600" b="0" strike="noStrike" spc="-1" dirty="0">
              <a:latin typeface="Arial"/>
            </a:endParaRPr>
          </a:p>
        </p:txBody>
      </p:sp>
      <p:sp>
        <p:nvSpPr>
          <p:cNvPr id="1399" name="CustomShape 16"/>
          <p:cNvSpPr/>
          <p:nvPr/>
        </p:nvSpPr>
        <p:spPr>
          <a:xfrm flipH="1" flipV="1">
            <a:off x="898920" y="5952960"/>
            <a:ext cx="215280" cy="6429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additive="repl">
                                        <p:cTn id="7" dur="500"/>
                                        <p:tgtEl>
                                          <p:spTgt spid="1389"/>
                                        </p:tgtEl>
                                      </p:cBhvr>
                                    </p:animEffect>
                                  </p:childTnLst>
                                </p:cTn>
                              </p:par>
                              <p:par>
                                <p:cTn id="8" presetID="10" presetClass="entr" fill="hold" nodeType="withEffect">
                                  <p:stCondLst>
                                    <p:cond delay="0"/>
                                  </p:stCondLst>
                                  <p:childTnLst>
                                    <p:set>
                                      <p:cBhvr>
                                        <p:cTn id="9" dur="1" fill="hold">
                                          <p:stCondLst>
                                            <p:cond delay="0"/>
                                          </p:stCondLst>
                                        </p:cTn>
                                        <p:tgtEl>
                                          <p:spTgt spid="1388"/>
                                        </p:tgtEl>
                                        <p:attrNameLst>
                                          <p:attrName>style.visibility</p:attrName>
                                        </p:attrNameLst>
                                      </p:cBhvr>
                                      <p:to>
                                        <p:strVal val="visible"/>
                                      </p:to>
                                    </p:set>
                                    <p:animEffect transition="in" filter="fade">
                                      <p:cBhvr additive="repl">
                                        <p:cTn id="10" dur="500"/>
                                        <p:tgtEl>
                                          <p:spTgt spid="1388"/>
                                        </p:tgtEl>
                                      </p:cBhvr>
                                    </p:animEffect>
                                  </p:childTnLst>
                                </p:cTn>
                              </p:par>
                              <p:par>
                                <p:cTn id="11" presetID="10" presetClass="entr" fill="hold" nodeType="withEffect">
                                  <p:stCondLst>
                                    <p:cond delay="0"/>
                                  </p:stCondLst>
                                  <p:childTnLst>
                                    <p:set>
                                      <p:cBhvr>
                                        <p:cTn id="12" dur="1" fill="hold">
                                          <p:stCondLst>
                                            <p:cond delay="0"/>
                                          </p:stCondLst>
                                        </p:cTn>
                                        <p:tgtEl>
                                          <p:spTgt spid="1390"/>
                                        </p:tgtEl>
                                        <p:attrNameLst>
                                          <p:attrName>style.visibility</p:attrName>
                                        </p:attrNameLst>
                                      </p:cBhvr>
                                      <p:to>
                                        <p:strVal val="visible"/>
                                      </p:to>
                                    </p:set>
                                    <p:animEffect transition="in" filter="fade">
                                      <p:cBhvr additive="repl">
                                        <p:cTn id="13" dur="500"/>
                                        <p:tgtEl>
                                          <p:spTgt spid="1390"/>
                                        </p:tgtEl>
                                      </p:cBhvr>
                                    </p:animEffect>
                                  </p:childTnLst>
                                </p:cTn>
                              </p:par>
                              <p:par>
                                <p:cTn id="14" presetID="10" presetClass="entr" fill="hold" nodeType="withEffect">
                                  <p:stCondLst>
                                    <p:cond delay="0"/>
                                  </p:stCondLst>
                                  <p:childTnLst>
                                    <p:set>
                                      <p:cBhvr>
                                        <p:cTn id="15" dur="1" fill="hold">
                                          <p:stCondLst>
                                            <p:cond delay="0"/>
                                          </p:stCondLst>
                                        </p:cTn>
                                        <p:tgtEl>
                                          <p:spTgt spid="1391"/>
                                        </p:tgtEl>
                                        <p:attrNameLst>
                                          <p:attrName>style.visibility</p:attrName>
                                        </p:attrNameLst>
                                      </p:cBhvr>
                                      <p:to>
                                        <p:strVal val="visible"/>
                                      </p:to>
                                    </p:set>
                                    <p:animEffect transition="in" filter="fade">
                                      <p:cBhvr additive="repl">
                                        <p:cTn id="16" dur="500"/>
                                        <p:tgtEl>
                                          <p:spTgt spid="1391"/>
                                        </p:tgtEl>
                                      </p:cBhvr>
                                    </p:animEffect>
                                  </p:childTnLst>
                                </p:cTn>
                              </p:par>
                              <p:par>
                                <p:cTn id="17" presetID="10" presetClass="entr" fill="hold" nodeType="withEffect">
                                  <p:stCondLst>
                                    <p:cond delay="0"/>
                                  </p:stCondLst>
                                  <p:childTnLst>
                                    <p:set>
                                      <p:cBhvr>
                                        <p:cTn id="18" dur="1" fill="hold">
                                          <p:stCondLst>
                                            <p:cond delay="0"/>
                                          </p:stCondLst>
                                        </p:cTn>
                                        <p:tgtEl>
                                          <p:spTgt spid="1398"/>
                                        </p:tgtEl>
                                        <p:attrNameLst>
                                          <p:attrName>style.visibility</p:attrName>
                                        </p:attrNameLst>
                                      </p:cBhvr>
                                      <p:to>
                                        <p:strVal val="visible"/>
                                      </p:to>
                                    </p:set>
                                    <p:animEffect transition="in" filter="fade">
                                      <p:cBhvr additive="repl">
                                        <p:cTn id="19" dur="500"/>
                                        <p:tgtEl>
                                          <p:spTgt spid="1398"/>
                                        </p:tgtEl>
                                      </p:cBhvr>
                                    </p:animEffect>
                                  </p:childTnLst>
                                </p:cTn>
                              </p:par>
                              <p:par>
                                <p:cTn id="20" presetID="10" presetClass="entr" fill="hold" nodeType="withEffect">
                                  <p:stCondLst>
                                    <p:cond delay="0"/>
                                  </p:stCondLst>
                                  <p:childTnLst>
                                    <p:set>
                                      <p:cBhvr>
                                        <p:cTn id="21" dur="1" fill="hold">
                                          <p:stCondLst>
                                            <p:cond delay="0"/>
                                          </p:stCondLst>
                                        </p:cTn>
                                        <p:tgtEl>
                                          <p:spTgt spid="1392"/>
                                        </p:tgtEl>
                                        <p:attrNameLst>
                                          <p:attrName>style.visibility</p:attrName>
                                        </p:attrNameLst>
                                      </p:cBhvr>
                                      <p:to>
                                        <p:strVal val="visible"/>
                                      </p:to>
                                    </p:set>
                                    <p:animEffect transition="in" filter="fade">
                                      <p:cBhvr additive="repl">
                                        <p:cTn id="22" dur="500"/>
                                        <p:tgtEl>
                                          <p:spTgt spid="1392"/>
                                        </p:tgtEl>
                                      </p:cBhvr>
                                    </p:animEffect>
                                  </p:childTnLst>
                                </p:cTn>
                              </p:par>
                              <p:par>
                                <p:cTn id="23" presetID="10" presetClass="entr" fill="hold" nodeType="withEffect">
                                  <p:stCondLst>
                                    <p:cond delay="0"/>
                                  </p:stCondLst>
                                  <p:childTnLst>
                                    <p:set>
                                      <p:cBhvr>
                                        <p:cTn id="24" dur="1" fill="hold">
                                          <p:stCondLst>
                                            <p:cond delay="0"/>
                                          </p:stCondLst>
                                        </p:cTn>
                                        <p:tgtEl>
                                          <p:spTgt spid="1393"/>
                                        </p:tgtEl>
                                        <p:attrNameLst>
                                          <p:attrName>style.visibility</p:attrName>
                                        </p:attrNameLst>
                                      </p:cBhvr>
                                      <p:to>
                                        <p:strVal val="visible"/>
                                      </p:to>
                                    </p:set>
                                    <p:animEffect transition="in" filter="fade">
                                      <p:cBhvr additive="repl">
                                        <p:cTn id="25" dur="500"/>
                                        <p:tgtEl>
                                          <p:spTgt spid="1393"/>
                                        </p:tgtEl>
                                      </p:cBhvr>
                                    </p:animEffect>
                                  </p:childTnLst>
                                </p:cTn>
                              </p:par>
                              <p:par>
                                <p:cTn id="26" presetID="10" presetClass="entr" fill="hold" nodeType="withEffect">
                                  <p:stCondLst>
                                    <p:cond delay="0"/>
                                  </p:stCondLst>
                                  <p:childTnLst>
                                    <p:set>
                                      <p:cBhvr>
                                        <p:cTn id="27" dur="1" fill="hold">
                                          <p:stCondLst>
                                            <p:cond delay="0"/>
                                          </p:stCondLst>
                                        </p:cTn>
                                        <p:tgtEl>
                                          <p:spTgt spid="1394"/>
                                        </p:tgtEl>
                                        <p:attrNameLst>
                                          <p:attrName>style.visibility</p:attrName>
                                        </p:attrNameLst>
                                      </p:cBhvr>
                                      <p:to>
                                        <p:strVal val="visible"/>
                                      </p:to>
                                    </p:set>
                                    <p:animEffect transition="in" filter="fade">
                                      <p:cBhvr additive="repl">
                                        <p:cTn id="28" dur="500"/>
                                        <p:tgtEl>
                                          <p:spTgt spid="1394"/>
                                        </p:tgtEl>
                                      </p:cBhvr>
                                    </p:animEffect>
                                  </p:childTnLst>
                                </p:cTn>
                              </p:par>
                              <p:par>
                                <p:cTn id="29" presetID="10" presetClass="entr" fill="hold" nodeType="withEffect">
                                  <p:stCondLst>
                                    <p:cond delay="0"/>
                                  </p:stCondLst>
                                  <p:childTnLst>
                                    <p:set>
                                      <p:cBhvr>
                                        <p:cTn id="30" dur="1" fill="hold">
                                          <p:stCondLst>
                                            <p:cond delay="0"/>
                                          </p:stCondLst>
                                        </p:cTn>
                                        <p:tgtEl>
                                          <p:spTgt spid="1396"/>
                                        </p:tgtEl>
                                        <p:attrNameLst>
                                          <p:attrName>style.visibility</p:attrName>
                                        </p:attrNameLst>
                                      </p:cBhvr>
                                      <p:to>
                                        <p:strVal val="visible"/>
                                      </p:to>
                                    </p:set>
                                    <p:animEffect transition="in" filter="fade">
                                      <p:cBhvr additive="repl">
                                        <p:cTn id="31" dur="500"/>
                                        <p:tgtEl>
                                          <p:spTgt spid="1396"/>
                                        </p:tgtEl>
                                      </p:cBhvr>
                                    </p:animEffect>
                                  </p:childTnLst>
                                </p:cTn>
                              </p:par>
                              <p:par>
                                <p:cTn id="32" presetID="10" presetClass="entr" fill="hold"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additive="repl">
                                        <p:cTn id="34" dur="500"/>
                                        <p:tgtEl>
                                          <p:spTgt spid="1395"/>
                                        </p:tgtEl>
                                      </p:cBhvr>
                                    </p:animEffect>
                                  </p:childTnLst>
                                </p:cTn>
                              </p:par>
                              <p:par>
                                <p:cTn id="35" presetID="10" presetClass="entr" fill="hold" nodeType="withEffect">
                                  <p:stCondLst>
                                    <p:cond delay="0"/>
                                  </p:stCondLst>
                                  <p:childTnLst>
                                    <p:set>
                                      <p:cBhvr>
                                        <p:cTn id="36" dur="1" fill="hold">
                                          <p:stCondLst>
                                            <p:cond delay="0"/>
                                          </p:stCondLst>
                                        </p:cTn>
                                        <p:tgtEl>
                                          <p:spTgt spid="1397"/>
                                        </p:tgtEl>
                                        <p:attrNameLst>
                                          <p:attrName>style.visibility</p:attrName>
                                        </p:attrNameLst>
                                      </p:cBhvr>
                                      <p:to>
                                        <p:strVal val="visible"/>
                                      </p:to>
                                    </p:set>
                                    <p:animEffect transition="in" filter="fade">
                                      <p:cBhvr additive="repl">
                                        <p:cTn id="37" dur="500"/>
                                        <p:tgtEl>
                                          <p:spTgt spid="1397"/>
                                        </p:tgtEl>
                                      </p:cBhvr>
                                    </p:animEffect>
                                  </p:childTnLst>
                                </p:cTn>
                              </p:par>
                              <p:par>
                                <p:cTn id="38" presetID="10" presetClass="entr" fill="hold" nodeType="withEffect">
                                  <p:stCondLst>
                                    <p:cond delay="0"/>
                                  </p:stCondLst>
                                  <p:childTnLst>
                                    <p:set>
                                      <p:cBhvr>
                                        <p:cTn id="39" dur="1" fill="hold">
                                          <p:stCondLst>
                                            <p:cond delay="0"/>
                                          </p:stCondLst>
                                        </p:cTn>
                                        <p:tgtEl>
                                          <p:spTgt spid="1399"/>
                                        </p:tgtEl>
                                        <p:attrNameLst>
                                          <p:attrName>style.visibility</p:attrName>
                                        </p:attrNameLst>
                                      </p:cBhvr>
                                      <p:to>
                                        <p:strVal val="visible"/>
                                      </p:to>
                                    </p:set>
                                    <p:animEffect transition="in" filter="fade">
                                      <p:cBhvr additive="repl">
                                        <p:cTn id="40" dur="500"/>
                                        <p:tgtEl>
                                          <p:spTgt spid="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40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矩阵存储在全局内存上</a:t>
            </a:r>
            <a:endParaRPr lang="en-US" sz="3200" b="0" strike="noStrike" spc="-1" dirty="0">
              <a:latin typeface="Arial"/>
            </a:endParaRPr>
          </a:p>
        </p:txBody>
      </p:sp>
      <p:graphicFrame>
        <p:nvGraphicFramePr>
          <p:cNvPr id="1402" name="Table 3"/>
          <p:cNvGraphicFramePr/>
          <p:nvPr>
            <p:extLst>
              <p:ext uri="{D42A27DB-BD31-4B8C-83A1-F6EECF244321}">
                <p14:modId xmlns:p14="http://schemas.microsoft.com/office/powerpoint/2010/main" val="3361776010"/>
              </p:ext>
            </p:extLst>
          </p:nvPr>
        </p:nvGraphicFramePr>
        <p:xfrm>
          <a:off x="611640" y="2637000"/>
          <a:ext cx="7920360" cy="17373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1403" name="CustomShape 4"/>
          <p:cNvSpPr/>
          <p:nvPr/>
        </p:nvSpPr>
        <p:spPr>
          <a:xfrm>
            <a:off x="0" y="464436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000000"/>
                </a:solidFill>
                <a:latin typeface="Trebuchet MS"/>
                <a:ea typeface="DejaVu Sans"/>
              </a:rPr>
              <a:t>此处用的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设备是 </a:t>
            </a:r>
            <a:r>
              <a:rPr lang="en-US" sz="1800" b="0" strike="noStrike" spc="-1" dirty="0">
                <a:solidFill>
                  <a:srgbClr val="000000"/>
                </a:solidFill>
                <a:latin typeface="Trebuchet MS"/>
                <a:ea typeface="DejaVu Sans"/>
              </a:rPr>
              <a:t>Tesla® M2090 GPU </a:t>
            </a:r>
            <a:r>
              <a:rPr lang="zh-CN" altLang="en-US" sz="1800" b="0" strike="noStrike" spc="-1" dirty="0">
                <a:solidFill>
                  <a:srgbClr val="000000"/>
                </a:solidFill>
                <a:latin typeface="Trebuchet MS"/>
                <a:ea typeface="DejaVu Sans"/>
              </a:rPr>
              <a:t>，来自</a:t>
            </a:r>
            <a:r>
              <a:rPr lang="en-US" sz="1800" b="0" strike="noStrike" spc="-1" dirty="0">
                <a:solidFill>
                  <a:srgbClr val="000000"/>
                </a:solidFill>
                <a:latin typeface="Trebuchet MS"/>
                <a:ea typeface="DejaVu Sans"/>
              </a:rPr>
              <a:t>NVIDIA® </a:t>
            </a:r>
            <a:r>
              <a:rPr lang="zh-CN" altLang="en-US" sz="1800" b="0" strike="noStrike" spc="-1" dirty="0">
                <a:solidFill>
                  <a:srgbClr val="000000"/>
                </a:solidFill>
                <a:latin typeface="Trebuchet MS"/>
                <a:ea typeface="DejaVu Sans"/>
              </a:rPr>
              <a:t>，有 </a:t>
            </a:r>
            <a:r>
              <a:rPr lang="en-US" altLang="zh-CN" sz="1800" b="0" strike="noStrike" spc="-1" dirty="0">
                <a:solidFill>
                  <a:srgbClr val="000000"/>
                </a:solidFill>
                <a:latin typeface="Trebuchet MS"/>
                <a:ea typeface="DejaVu Sans"/>
              </a:rPr>
              <a:t>16</a:t>
            </a:r>
            <a:r>
              <a:rPr lang="zh-CN" altLang="en-US" spc="-1" dirty="0">
                <a:solidFill>
                  <a:srgbClr val="000000"/>
                </a:solidFill>
                <a:latin typeface="Trebuchet MS"/>
                <a:ea typeface="DejaVu Sans"/>
              </a:rPr>
              <a:t> 个计算单元（</a:t>
            </a:r>
            <a:r>
              <a:rPr lang="en-US" altLang="zh-CN" spc="-1" dirty="0">
                <a:solidFill>
                  <a:srgbClr val="000000"/>
                </a:solidFill>
                <a:latin typeface="Trebuchet MS"/>
                <a:ea typeface="DejaVu Sans"/>
              </a:rPr>
              <a:t>CU</a:t>
            </a:r>
            <a:r>
              <a:rPr lang="zh-CN" altLang="en-US" spc="-1" dirty="0">
                <a:solidFill>
                  <a:srgbClr val="000000"/>
                </a:solidFill>
                <a:latin typeface="Trebuchet MS"/>
                <a:ea typeface="DejaVu Sans"/>
              </a:rPr>
              <a:t>），</a:t>
            </a:r>
            <a:r>
              <a:rPr lang="en-US" altLang="zh-CN" spc="-1" dirty="0">
                <a:solidFill>
                  <a:srgbClr val="000000"/>
                </a:solidFill>
                <a:latin typeface="Trebuchet MS"/>
                <a:ea typeface="DejaVu Sans"/>
              </a:rPr>
              <a:t>512 </a:t>
            </a:r>
            <a:r>
              <a:rPr lang="zh-CN" altLang="en-US" spc="-1" dirty="0">
                <a:solidFill>
                  <a:srgbClr val="000000"/>
                </a:solidFill>
                <a:latin typeface="Trebuchet MS"/>
                <a:ea typeface="DejaVu Sans"/>
              </a:rPr>
              <a:t>个处理元素（</a:t>
            </a:r>
            <a:r>
              <a:rPr lang="en-US" altLang="zh-CN" spc="-1" dirty="0">
                <a:solidFill>
                  <a:srgbClr val="000000"/>
                </a:solidFill>
                <a:latin typeface="Trebuchet MS"/>
                <a:ea typeface="DejaVu Sans"/>
              </a:rPr>
              <a:t>PE</a:t>
            </a:r>
            <a:r>
              <a:rPr lang="zh-CN" altLang="en-US" spc="-1" dirty="0">
                <a:solidFill>
                  <a:srgbClr val="000000"/>
                </a:solidFill>
                <a:latin typeface="Trebuchet MS"/>
                <a:ea typeface="DejaVu Sans"/>
              </a:rPr>
              <a:t>）</a:t>
            </a:r>
            <a:endParaRPr lang="en-US" sz="1800" b="0" strike="noStrike" spc="-1" dirty="0">
              <a:latin typeface="Arial"/>
            </a:endParaRPr>
          </a:p>
          <a:p>
            <a:pPr>
              <a:lnSpc>
                <a:spcPct val="100000"/>
              </a:lnSpc>
            </a:pPr>
            <a:r>
              <a:rPr lang="zh-CN" altLang="en-US" sz="1800" b="0" strike="noStrike" spc="-1" dirty="0">
                <a:solidFill>
                  <a:srgbClr val="000000"/>
                </a:solidFill>
                <a:latin typeface="Trebuchet MS"/>
                <a:ea typeface="DejaVu Sans"/>
              </a:rPr>
              <a:t>所用的 </a:t>
            </a:r>
            <a:r>
              <a:rPr lang="en-US" altLang="zh-CN" sz="1800" b="0" strike="noStrike" spc="-1" dirty="0">
                <a:solidFill>
                  <a:srgbClr val="000000"/>
                </a:solidFill>
                <a:latin typeface="Trebuchet MS"/>
                <a:ea typeface="DejaVu Sans"/>
              </a:rPr>
              <a:t>CPU </a:t>
            </a:r>
            <a:r>
              <a:rPr lang="zh-CN" altLang="en-US" sz="1800" b="0" strike="noStrike" spc="-1" dirty="0">
                <a:solidFill>
                  <a:srgbClr val="000000"/>
                </a:solidFill>
                <a:latin typeface="Trebuchet MS"/>
                <a:ea typeface="DejaVu Sans"/>
              </a:rPr>
              <a:t>设备是</a:t>
            </a:r>
            <a:r>
              <a:rPr lang="en-US" sz="1800" b="0" strike="noStrike" spc="-1" dirty="0">
                <a:solidFill>
                  <a:srgbClr val="000000"/>
                </a:solidFill>
                <a:latin typeface="Trebuchet MS"/>
                <a:ea typeface="DejaVu Sans"/>
              </a:rPr>
              <a:t> Intel® Xeon® CPU, E5649 @ 2.53GHz</a:t>
            </a:r>
            <a:endParaRPr lang="en-US" sz="1800" b="0" strike="noStrike" spc="-1" dirty="0">
              <a:latin typeface="Arial"/>
            </a:endParaRPr>
          </a:p>
        </p:txBody>
      </p:sp>
      <p:sp>
        <p:nvSpPr>
          <p:cNvPr id="140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40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6: </a:t>
            </a:r>
            <a:r>
              <a:rPr lang="zh-CN" altLang="en-US" sz="3600" b="0" strike="noStrike" spc="-1" dirty="0">
                <a:solidFill>
                  <a:srgbClr val="000000"/>
                </a:solidFill>
                <a:latin typeface="Trebuchet MS"/>
              </a:rPr>
              <a:t>矩阵乘法</a:t>
            </a:r>
            <a:endParaRPr lang="en-US" sz="3600" b="0" strike="noStrike" spc="-1" dirty="0">
              <a:latin typeface="Arial"/>
            </a:endParaRPr>
          </a:p>
        </p:txBody>
      </p:sp>
      <p:sp>
        <p:nvSpPr>
          <p:cNvPr id="1407"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从头开始独立写你自己打第一个完整的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核函数来计算矩阵乘法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计算一对矩阵的乘积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开始先利用提供的矩阵乘法的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 来生成矩阵并且检测结果</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创建一个核函数来进行矩阵乘法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修改讲义提供的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宿主程序来使用你写的核函数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验证结果</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标准输出信息，证明矩阵乘法计算结果正确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sz="2800" b="0" strike="noStrike" spc="-1">
                <a:solidFill>
                  <a:srgbClr val="000000"/>
                </a:solidFill>
                <a:latin typeface="Trebuchet MS"/>
              </a:rPr>
              <a:t>  </a:t>
            </a:r>
            <a:r>
              <a:rPr lang="en-US" sz="2800" b="0" strike="noStrike" spc="-1" dirty="0">
                <a:solidFill>
                  <a:srgbClr val="000000"/>
                </a:solidFill>
                <a:latin typeface="Trebuchet MS"/>
              </a:rPr>
              <a:t>MFLOPS</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pPr>
            <a:r>
              <a:rPr lang="zh-CN" altLang="en-US" sz="4000" b="1" cap="all" spc="-1" dirty="0">
                <a:solidFill>
                  <a:srgbClr val="000000"/>
                </a:solidFill>
                <a:latin typeface="Trebuchet MS"/>
              </a:rPr>
              <a:t>理解 </a:t>
            </a:r>
            <a:r>
              <a:rPr lang="en-US" sz="4000" b="1" cap="all" spc="-1" dirty="0">
                <a:solidFill>
                  <a:srgbClr val="000000"/>
                </a:solidFill>
                <a:latin typeface="Trebuchet MS"/>
              </a:rPr>
              <a:t>OpenCL </a:t>
            </a:r>
            <a:r>
              <a:rPr lang="zh-CN" altLang="en-US" sz="4000" b="1" cap="all" spc="-1" dirty="0">
                <a:solidFill>
                  <a:srgbClr val="000000"/>
                </a:solidFill>
                <a:latin typeface="Trebuchet MS"/>
              </a:rPr>
              <a:t>内存层级（</a:t>
            </a:r>
            <a:r>
              <a:rPr lang="en-US" sz="4000" b="1" cap="all" spc="-1" dirty="0">
                <a:solidFill>
                  <a:srgbClr val="000000"/>
                </a:solidFill>
                <a:latin typeface="Trebuchet MS"/>
              </a:rPr>
              <a:t>memory hierarchy）</a:t>
            </a:r>
            <a:br>
              <a:rPr dirty="0"/>
            </a:br>
            <a:endParaRPr lang="en-US" sz="4000" b="0" strike="noStrike" spc="-1" dirty="0">
              <a:latin typeface="Arial"/>
            </a:endParaRPr>
          </a:p>
        </p:txBody>
      </p:sp>
      <p:sp>
        <p:nvSpPr>
          <p:cNvPr id="140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6</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411" name="CustomShape 2"/>
          <p:cNvSpPr/>
          <p:nvPr/>
        </p:nvSpPr>
        <p:spPr>
          <a:xfrm>
            <a:off x="179640" y="836640"/>
            <a:ext cx="8784360" cy="302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MM cost determined by FLOPS and memory movement:</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2*n</a:t>
            </a:r>
            <a:r>
              <a:rPr lang="en-US" sz="2400" b="0" strike="noStrike" spc="-1" baseline="30000">
                <a:solidFill>
                  <a:srgbClr val="000000"/>
                </a:solidFill>
                <a:latin typeface="Trebuchet MS"/>
              </a:rPr>
              <a:t>3</a:t>
            </a:r>
            <a:r>
              <a:rPr lang="en-US" sz="2400" b="0" strike="noStrike" spc="-1">
                <a:solidFill>
                  <a:srgbClr val="000000"/>
                </a:solidFill>
                <a:latin typeface="Trebuchet MS"/>
              </a:rPr>
              <a:t> = O(n</a:t>
            </a:r>
            <a:r>
              <a:rPr lang="en-US" sz="2400" b="0" strike="noStrike" spc="-1" baseline="30000">
                <a:solidFill>
                  <a:srgbClr val="000000"/>
                </a:solidFill>
                <a:latin typeface="Trebuchet MS"/>
              </a:rPr>
              <a:t>3</a:t>
            </a:r>
            <a:r>
              <a:rPr lang="en-US" sz="2400" b="0" strike="noStrike" spc="-1">
                <a:solidFill>
                  <a:srgbClr val="000000"/>
                </a:solidFill>
                <a:latin typeface="Trebuchet MS"/>
              </a:rPr>
              <a:t>) FLOPS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Operates on 3*n</a:t>
            </a:r>
            <a:r>
              <a:rPr lang="en-US" sz="2400" b="0" strike="noStrike" spc="-1" baseline="30000">
                <a:solidFill>
                  <a:srgbClr val="000000"/>
                </a:solidFill>
                <a:latin typeface="Trebuchet MS"/>
              </a:rPr>
              <a:t>2</a:t>
            </a:r>
            <a:r>
              <a:rPr lang="en-US" sz="2400" b="0" strike="noStrike" spc="-1">
                <a:solidFill>
                  <a:srgbClr val="000000"/>
                </a:solidFill>
                <a:latin typeface="Trebuchet MS"/>
              </a:rPr>
              <a:t> = O(n</a:t>
            </a:r>
            <a:r>
              <a:rPr lang="en-US" sz="2400" b="0" strike="noStrike" spc="-1" baseline="30000">
                <a:solidFill>
                  <a:srgbClr val="000000"/>
                </a:solidFill>
                <a:latin typeface="Trebuchet MS"/>
              </a:rPr>
              <a:t>2</a:t>
            </a:r>
            <a:r>
              <a:rPr lang="en-US" sz="2400" b="0" strike="noStrike" spc="-1">
                <a:solidFill>
                  <a:srgbClr val="000000"/>
                </a:solidFill>
                <a:latin typeface="Trebuchet MS"/>
              </a:rPr>
              <a:t>) numbers</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To optimize matrix multiplication, we must ensure that for every memory access we execute as many FLOPS as possible.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Outer product algorithms are faster, but for pedagogical reasons, let’s stick to the simple dot-product algorithm.</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1412" name="CustomShape 3"/>
          <p:cNvSpPr/>
          <p:nvPr/>
        </p:nvSpPr>
        <p:spPr>
          <a:xfrm>
            <a:off x="179640" y="5949360"/>
            <a:ext cx="88563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en-US" sz="1800" b="0" strike="noStrike" spc="-1">
                <a:solidFill>
                  <a:srgbClr val="000000"/>
                </a:solidFill>
                <a:latin typeface="Trebuchet MS"/>
                <a:ea typeface="DejaVu Sans"/>
              </a:rPr>
              <a:t>We will work with work-item/work-group sizes and the memory model to optimize matrix multiplication</a:t>
            </a:r>
            <a:endParaRPr lang="en-US" sz="1800" b="0" strike="noStrike" spc="-1">
              <a:latin typeface="Arial"/>
            </a:endParaRPr>
          </a:p>
          <a:p>
            <a:pPr>
              <a:lnSpc>
                <a:spcPct val="100000"/>
              </a:lnSpc>
            </a:pPr>
            <a:endParaRPr lang="en-US" sz="1800" b="0" strike="noStrike" spc="-1">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4" name="CustomShape 5"/>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415" name="CustomShape 6"/>
          <p:cNvSpPr/>
          <p:nvPr/>
        </p:nvSpPr>
        <p:spPr>
          <a:xfrm>
            <a:off x="46573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17" name="CustomShape 8"/>
          <p:cNvSpPr/>
          <p:nvPr/>
        </p:nvSpPr>
        <p:spPr>
          <a:xfrm>
            <a:off x="35103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0" name="CustomShape 11"/>
          <p:cNvSpPr/>
          <p:nvPr/>
        </p:nvSpPr>
        <p:spPr>
          <a:xfrm>
            <a:off x="54057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3" name="CustomShape 14"/>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424" name="CustomShape 15"/>
          <p:cNvSpPr/>
          <p:nvPr/>
        </p:nvSpPr>
        <p:spPr>
          <a:xfrm>
            <a:off x="611640" y="548028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0"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19953</TotalTime>
  <Words>27236</Words>
  <Application>Microsoft Office PowerPoint</Application>
  <PresentationFormat>全屏显示(4:3)</PresentationFormat>
  <Paragraphs>3726</Paragraphs>
  <Slides>275</Slides>
  <Notes>15</Notes>
  <HiddenSlides>0</HiddenSlides>
  <MMClips>0</MMClips>
  <ScaleCrop>false</ScaleCrop>
  <HeadingPairs>
    <vt:vector size="6" baseType="variant">
      <vt:variant>
        <vt:lpstr>已用的字体</vt:lpstr>
      </vt:variant>
      <vt:variant>
        <vt:i4>12</vt:i4>
      </vt:variant>
      <vt:variant>
        <vt:lpstr>主题</vt:lpstr>
      </vt:variant>
      <vt:variant>
        <vt:i4>11</vt:i4>
      </vt:variant>
      <vt:variant>
        <vt:lpstr>幻灯片标题</vt:lpstr>
      </vt:variant>
      <vt:variant>
        <vt:i4>275</vt:i4>
      </vt:variant>
    </vt:vector>
  </HeadingPairs>
  <TitlesOfParts>
    <vt:vector size="298" baseType="lpstr">
      <vt:lpstr>Letter Gothic Std</vt:lpstr>
      <vt:lpstr>Menlo</vt:lpstr>
      <vt:lpstr>Myriad Set Text</vt:lpstr>
      <vt:lpstr>Arial</vt:lpstr>
      <vt:lpstr>Arial Black</vt:lpstr>
      <vt:lpstr>Arial Narrow</vt:lpstr>
      <vt:lpstr>Courier New</vt:lpstr>
      <vt:lpstr>Courier New Bold</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Deakin;Simon McIntosh-Smith</dc:creator>
  <dc:description/>
  <cp:lastModifiedBy>Jane Fred</cp:lastModifiedBy>
  <cp:revision>1327</cp:revision>
  <dcterms:created xsi:type="dcterms:W3CDTF">2013-06-29T14:06:29Z</dcterms:created>
  <dcterms:modified xsi:type="dcterms:W3CDTF">2019-08-03T13:10:47Z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275</vt:i4>
  </property>
</Properties>
</file>